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Proxima Nova Extrabold"/>
      <p:bold r:id="rId20"/>
    </p:embeddedFon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Extrabold-bold.fntdata"/><Relationship Id="rId11" Type="http://schemas.openxmlformats.org/officeDocument/2006/relationships/slide" Target="slides/slide6.xml"/><Relationship Id="rId22" Type="http://schemas.openxmlformats.org/officeDocument/2006/relationships/font" Target="fonts/HelveticaNeue-bold.fntdata"/><Relationship Id="rId10" Type="http://schemas.openxmlformats.org/officeDocument/2006/relationships/slide" Target="slides/slide5.xml"/><Relationship Id="rId21" Type="http://schemas.openxmlformats.org/officeDocument/2006/relationships/font" Target="fonts/HelveticaNeue-regular.fntdata"/><Relationship Id="rId13" Type="http://schemas.openxmlformats.org/officeDocument/2006/relationships/slide" Target="slides/slide8.xml"/><Relationship Id="rId24" Type="http://schemas.openxmlformats.org/officeDocument/2006/relationships/font" Target="fonts/HelveticaNeue-boldItalic.fntdata"/><Relationship Id="rId12" Type="http://schemas.openxmlformats.org/officeDocument/2006/relationships/slide" Target="slides/slide7.xml"/><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5fb764b587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5fb764b58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5fb764b587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5fb764b587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4e33c97e97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4e33c97e97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5fb764b58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5fb764b58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fb764b58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5fb764b58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5fb764b58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5fb764b58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5fb764b58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5fb764b58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5fb764b587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5fb764b587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81000" marR="381000" rtl="0" algn="l">
              <a:lnSpc>
                <a:spcPct val="115000"/>
              </a:lnSpc>
              <a:spcBef>
                <a:spcPts val="1200"/>
              </a:spcBef>
              <a:spcAft>
                <a:spcPts val="0"/>
              </a:spcAft>
              <a:buClr>
                <a:schemeClr val="dk1"/>
              </a:buClr>
              <a:buSzPts val="1100"/>
              <a:buFont typeface="Arial"/>
              <a:buNone/>
            </a:pPr>
            <a:r>
              <a:rPr b="1" lang="en">
                <a:solidFill>
                  <a:schemeClr val="dk1"/>
                </a:solidFill>
              </a:rPr>
              <a:t>"If REFEDS were a co-op farm, the standards would be the crops—planted, nurtured, and harvested by a community that depends on them to thrive."</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Over the last 20 years, REFEDS has cultivated a rich field of specifications—identity assurance frameworks, entity categories, attribute schemas, and operational profiles. But just like a co-op farm, the work doesn't fall to one person. It’s a community effort. So who tends these crops?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 The Working Groups</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These are the farmers in the field—drafting new specs, debating the best way to grow them, weeding out inconsistencies, and checking in season after season to make sure they’re still producing what the community needs.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 Federation Operators</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They’re the regional growers—adapting the standards to local conditions, implementing them, and reporting back on how well they grow. They keep the ecosystem practical and grounded.</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 Community Contributors</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Think of them as pollinators—people who drop in with ideas, questions, or bug reports. They might not be on every working group, but their participation keeps the system vibrant and healthy.</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5fb764b58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5fb764b58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8.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9" name="Shape 9"/>
        <p:cNvGrpSpPr/>
        <p:nvPr/>
      </p:nvGrpSpPr>
      <p:grpSpPr>
        <a:xfrm>
          <a:off x="0" y="0"/>
          <a:ext cx="0" cy="0"/>
          <a:chOff x="0" y="0"/>
          <a:chExt cx="0" cy="0"/>
        </a:xfrm>
      </p:grpSpPr>
      <p:grpSp>
        <p:nvGrpSpPr>
          <p:cNvPr id="10" name="Google Shape;10;p2"/>
          <p:cNvGrpSpPr/>
          <p:nvPr/>
        </p:nvGrpSpPr>
        <p:grpSpPr>
          <a:xfrm>
            <a:off x="0" y="0"/>
            <a:ext cx="9144000" cy="5143501"/>
            <a:chOff x="0" y="0"/>
            <a:chExt cx="9144000" cy="5143501"/>
          </a:xfrm>
        </p:grpSpPr>
        <p:pic>
          <p:nvPicPr>
            <p:cNvPr id="11" name="Google Shape;11;p2" title="StockCake-Aerial Garden View_1748888023.jpg"/>
            <p:cNvPicPr preferRelativeResize="0"/>
            <p:nvPr/>
          </p:nvPicPr>
          <p:blipFill rotWithShape="1">
            <a:blip r:embed="rId2">
              <a:alphaModFix/>
            </a:blip>
            <a:srcRect b="6886" l="14102" r="9834" t="16772"/>
            <a:stretch/>
          </p:blipFill>
          <p:spPr>
            <a:xfrm>
              <a:off x="0" y="0"/>
              <a:ext cx="9144000" cy="5143501"/>
            </a:xfrm>
            <a:prstGeom prst="rect">
              <a:avLst/>
            </a:prstGeom>
            <a:noFill/>
            <a:ln>
              <a:noFill/>
            </a:ln>
          </p:spPr>
        </p:pic>
        <p:pic>
          <p:nvPicPr>
            <p:cNvPr id="12" name="Google Shape;12;p2" title="Screenshot 2025-06-02 at 11.27.08 AM.png"/>
            <p:cNvPicPr preferRelativeResize="0"/>
            <p:nvPr/>
          </p:nvPicPr>
          <p:blipFill rotWithShape="1">
            <a:blip r:embed="rId3">
              <a:alphaModFix/>
            </a:blip>
            <a:srcRect b="2931" l="0" r="68719" t="3400"/>
            <a:stretch/>
          </p:blipFill>
          <p:spPr>
            <a:xfrm>
              <a:off x="0" y="0"/>
              <a:ext cx="2860301" cy="5143499"/>
            </a:xfrm>
            <a:prstGeom prst="rect">
              <a:avLst/>
            </a:prstGeom>
            <a:noFill/>
            <a:ln>
              <a:noFill/>
            </a:ln>
          </p:spPr>
        </p:pic>
        <p:pic>
          <p:nvPicPr>
            <p:cNvPr id="13" name="Google Shape;13;p2" title="image-asset.jpeg"/>
            <p:cNvPicPr preferRelativeResize="0"/>
            <p:nvPr/>
          </p:nvPicPr>
          <p:blipFill rotWithShape="1">
            <a:blip r:embed="rId4">
              <a:alphaModFix/>
            </a:blip>
            <a:srcRect b="10027" l="68719" r="0" t="5570"/>
            <a:stretch/>
          </p:blipFill>
          <p:spPr>
            <a:xfrm>
              <a:off x="6283575" y="0"/>
              <a:ext cx="2860302" cy="5143501"/>
            </a:xfrm>
            <a:prstGeom prst="rect">
              <a:avLst/>
            </a:prstGeom>
            <a:noFill/>
            <a:ln>
              <a:noFill/>
            </a:ln>
          </p:spPr>
        </p:pic>
      </p:gr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2"/>
          <p:cNvSpPr/>
          <p:nvPr/>
        </p:nvSpPr>
        <p:spPr>
          <a:xfrm>
            <a:off x="750" y="-5675"/>
            <a:ext cx="9144000" cy="5143500"/>
          </a:xfrm>
          <a:prstGeom prst="rect">
            <a:avLst/>
          </a:prstGeom>
          <a:solidFill>
            <a:srgbClr val="202729">
              <a:alpha val="765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cxnSp>
        <p:nvCxnSpPr>
          <p:cNvPr id="16" name="Google Shape;16;p2"/>
          <p:cNvCxnSpPr/>
          <p:nvPr/>
        </p:nvCxnSpPr>
        <p:spPr>
          <a:xfrm>
            <a:off x="0" y="2998150"/>
            <a:ext cx="9144000" cy="0"/>
          </a:xfrm>
          <a:prstGeom prst="straightConnector1">
            <a:avLst/>
          </a:prstGeom>
          <a:noFill/>
          <a:ln cap="flat" cmpd="sng" w="19050">
            <a:solidFill>
              <a:srgbClr val="DD2841"/>
            </a:solidFill>
            <a:prstDash val="solid"/>
            <a:round/>
            <a:headEnd len="sm" w="sm" type="none"/>
            <a:tailEnd len="sm" w="sm" type="none"/>
          </a:ln>
        </p:spPr>
      </p:cxnSp>
      <p:sp>
        <p:nvSpPr>
          <p:cNvPr id="17" name="Google Shape;17;p2"/>
          <p:cNvSpPr txBox="1"/>
          <p:nvPr>
            <p:ph type="ctrTitle"/>
          </p:nvPr>
        </p:nvSpPr>
        <p:spPr>
          <a:xfrm>
            <a:off x="510450" y="1257300"/>
            <a:ext cx="8123100" cy="1588500"/>
          </a:xfrm>
          <a:prstGeom prst="rect">
            <a:avLst/>
          </a:prstGeom>
          <a:noFill/>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8" name="Google Shape;18;p2"/>
          <p:cNvSpPr txBox="1"/>
          <p:nvPr>
            <p:ph idx="1" type="subTitle"/>
          </p:nvPr>
        </p:nvSpPr>
        <p:spPr>
          <a:xfrm>
            <a:off x="510450" y="3182313"/>
            <a:ext cx="8123100" cy="6300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1"/>
          <p:cNvSpPr/>
          <p:nvPr/>
        </p:nvSpPr>
        <p:spPr>
          <a:xfrm>
            <a:off x="0" y="5045700"/>
            <a:ext cx="9144000" cy="978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6" name="Google Shape;56;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cxnSp>
        <p:nvCxnSpPr>
          <p:cNvPr id="20" name="Google Shape;20;p3"/>
          <p:cNvCxnSpPr/>
          <p:nvPr/>
        </p:nvCxnSpPr>
        <p:spPr>
          <a:xfrm>
            <a:off x="0" y="2998150"/>
            <a:ext cx="9144000" cy="0"/>
          </a:xfrm>
          <a:prstGeom prst="straightConnector1">
            <a:avLst/>
          </a:prstGeom>
          <a:noFill/>
          <a:ln cap="flat" cmpd="sng" w="19050">
            <a:solidFill>
              <a:srgbClr val="0B5394"/>
            </a:solidFill>
            <a:prstDash val="solid"/>
            <a:round/>
            <a:headEnd len="sm" w="sm" type="none"/>
            <a:tailEnd len="sm" w="sm" type="none"/>
          </a:ln>
        </p:spPr>
      </p:cxnSp>
      <p:sp>
        <p:nvSpPr>
          <p:cNvPr id="21" name="Google Shape;21;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5056825"/>
            <a:ext cx="9144000" cy="97800"/>
          </a:xfrm>
          <a:prstGeom prst="rect">
            <a:avLst/>
          </a:prstGeom>
          <a:solidFill>
            <a:srgbClr val="BB46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8" name="Google Shape;38;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9" name="Google Shape;3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6FA8DC"/>
        </a:solidFill>
      </p:bgPr>
    </p:bg>
    <p:spTree>
      <p:nvGrpSpPr>
        <p:cNvPr id="40" name="Shape 40"/>
        <p:cNvGrpSpPr/>
        <p:nvPr/>
      </p:nvGrpSpPr>
      <p:grpSpPr>
        <a:xfrm>
          <a:off x="0" y="0"/>
          <a:ext cx="0" cy="0"/>
          <a:chOff x="0" y="0"/>
          <a:chExt cx="0" cy="0"/>
        </a:xfrm>
      </p:grpSpPr>
      <p:sp>
        <p:nvSpPr>
          <p:cNvPr id="41" name="Google Shape;41;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WU Personal Blue Simple">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6" name="Google Shape;46;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7" name="Google Shape;47;p9"/>
          <p:cNvSpPr txBox="1"/>
          <p:nvPr>
            <p:ph idx="1" type="subTitle"/>
          </p:nvPr>
        </p:nvSpPr>
        <p:spPr>
          <a:xfrm>
            <a:off x="265500" y="279585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52" name="Google Shape;5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20" Type="http://schemas.openxmlformats.org/officeDocument/2006/relationships/image" Target="../media/image1.png"/><Relationship Id="rId11" Type="http://schemas.openxmlformats.org/officeDocument/2006/relationships/hyperlink" Target="https://refeds.org/specifications/errorurl-v1" TargetMode="External"/><Relationship Id="rId10" Type="http://schemas.openxmlformats.org/officeDocument/2006/relationships/hyperlink" Target="https://refeds.org/profile/sfa" TargetMode="External"/><Relationship Id="rId13" Type="http://schemas.openxmlformats.org/officeDocument/2006/relationships/hyperlink" Target="https://refeds.org/baseline-expectations" TargetMode="External"/><Relationship Id="rId12" Type="http://schemas.openxmlformats.org/officeDocument/2006/relationships/hyperlink" Target="https://refeds.org/assurance"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refeds.org/category/research-and-scholarship" TargetMode="External"/><Relationship Id="rId4" Type="http://schemas.openxmlformats.org/officeDocument/2006/relationships/hyperlink" Target="http://refeds.org/category/hide-from-discovery" TargetMode="External"/><Relationship Id="rId9" Type="http://schemas.openxmlformats.org/officeDocument/2006/relationships/hyperlink" Target="https://refeds.org/profile/mfa" TargetMode="External"/><Relationship Id="rId15" Type="http://schemas.openxmlformats.org/officeDocument/2006/relationships/hyperlink" Target="https://refeds.org/sirtfi" TargetMode="External"/><Relationship Id="rId14" Type="http://schemas.openxmlformats.org/officeDocument/2006/relationships/hyperlink" Target="http://refeds.org/metadata/contactType/security" TargetMode="External"/><Relationship Id="rId17" Type="http://schemas.openxmlformats.org/officeDocument/2006/relationships/hyperlink" Target="https://wiki.refeds.org/display/STAN/SCHAC" TargetMode="External"/><Relationship Id="rId16" Type="http://schemas.openxmlformats.org/officeDocument/2006/relationships/hyperlink" Target="https://wiki.refeds.org/display/STAN/eduPerson" TargetMode="External"/><Relationship Id="rId5" Type="http://schemas.openxmlformats.org/officeDocument/2006/relationships/hyperlink" Target="https://refeds.org/category/anonymous" TargetMode="External"/><Relationship Id="rId19" Type="http://schemas.openxmlformats.org/officeDocument/2006/relationships/hyperlink" Target="https://tools.ietf.org/html/rfc8409" TargetMode="External"/><Relationship Id="rId6" Type="http://schemas.openxmlformats.org/officeDocument/2006/relationships/hyperlink" Target="https://refeds.org/category/pseudonymous" TargetMode="External"/><Relationship Id="rId18" Type="http://schemas.openxmlformats.org/officeDocument/2006/relationships/hyperlink" Target="https://wiki.refeds.org/display/STAN/voPerson" TargetMode="External"/><Relationship Id="rId7" Type="http://schemas.openxmlformats.org/officeDocument/2006/relationships/hyperlink" Target="https://refeds.org/category/personalized" TargetMode="External"/><Relationship Id="rId8" Type="http://schemas.openxmlformats.org/officeDocument/2006/relationships/hyperlink" Target="https://refeds.org/category/code-of-conduct/v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stockcak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hyperlink" Target="https://www.intervale.org/diggers-mirth-collective-farm/" TargetMode="External"/><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510450" y="1257300"/>
            <a:ext cx="8123100" cy="1588500"/>
          </a:xfrm>
          <a:prstGeom prst="rect">
            <a:avLst/>
          </a:prstGeom>
          <a:noFill/>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4520"/>
              <a:t>Let’s Talk “SaaS”</a:t>
            </a:r>
            <a:endParaRPr sz="4520"/>
          </a:p>
          <a:p>
            <a:pPr indent="0" lvl="0" marL="0" rtl="0" algn="l">
              <a:spcBef>
                <a:spcPts val="0"/>
              </a:spcBef>
              <a:spcAft>
                <a:spcPts val="0"/>
              </a:spcAft>
              <a:buSzPts val="990"/>
              <a:buNone/>
            </a:pPr>
            <a:r>
              <a:rPr lang="en" sz="2520"/>
              <a:t>SaaS: Standards as a Service</a:t>
            </a:r>
            <a:endParaRPr sz="2520"/>
          </a:p>
        </p:txBody>
      </p:sp>
      <p:sp>
        <p:nvSpPr>
          <p:cNvPr id="65" name="Google Shape;65;p13"/>
          <p:cNvSpPr txBox="1"/>
          <p:nvPr>
            <p:ph idx="1" type="subTitle"/>
          </p:nvPr>
        </p:nvSpPr>
        <p:spPr>
          <a:xfrm>
            <a:off x="510450" y="3182337"/>
            <a:ext cx="8123100" cy="12300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lang="en" sz="1600"/>
              <a:t>50th REFEDS Meeting | Brighton, UK | 13 June 2025</a:t>
            </a:r>
            <a:br>
              <a:rPr lang="en" sz="1600"/>
            </a:br>
            <a:endParaRPr sz="1600"/>
          </a:p>
          <a:p>
            <a:pPr indent="0" lvl="0" marL="0" rtl="0" algn="l">
              <a:spcBef>
                <a:spcPts val="0"/>
              </a:spcBef>
              <a:spcAft>
                <a:spcPts val="0"/>
              </a:spcAft>
              <a:buNone/>
            </a:pPr>
            <a:r>
              <a:rPr lang="en" sz="1600"/>
              <a:t>Albert Wu, InCommon | REFEDS</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2" title="20240411_120545-1560x1068.jpg"/>
          <p:cNvPicPr preferRelativeResize="0"/>
          <p:nvPr/>
        </p:nvPicPr>
        <p:blipFill rotWithShape="1">
          <a:blip r:embed="rId3">
            <a:alphaModFix/>
          </a:blip>
          <a:srcRect b="17191" l="0" r="0" t="0"/>
          <a:stretch/>
        </p:blipFill>
        <p:spPr>
          <a:xfrm>
            <a:off x="0" y="-37350"/>
            <a:ext cx="9143999" cy="5184125"/>
          </a:xfrm>
          <a:prstGeom prst="rect">
            <a:avLst/>
          </a:prstGeom>
          <a:noFill/>
          <a:ln>
            <a:noFill/>
          </a:ln>
        </p:spPr>
      </p:pic>
      <p:sp>
        <p:nvSpPr>
          <p:cNvPr id="150" name="Google Shape;150;p22"/>
          <p:cNvSpPr/>
          <p:nvPr/>
        </p:nvSpPr>
        <p:spPr>
          <a:xfrm>
            <a:off x="1611600" y="284375"/>
            <a:ext cx="6143700" cy="4752600"/>
          </a:xfrm>
          <a:prstGeom prst="ellipse">
            <a:avLst/>
          </a:prstGeom>
          <a:solidFill>
            <a:srgbClr val="202729">
              <a:alpha val="7658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700">
                <a:solidFill>
                  <a:schemeClr val="lt1"/>
                </a:solidFill>
                <a:latin typeface="Helvetica Neue"/>
                <a:ea typeface="Helvetica Neue"/>
                <a:cs typeface="Helvetica Neue"/>
                <a:sym typeface="Helvetica Neue"/>
              </a:rPr>
              <a:t>We should think of standards curation much the same way we do with service delivery. If we do, how might we change the approach we take to curate standards today?</a:t>
            </a:r>
            <a:endParaRPr b="1" sz="27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t/>
            </a:r>
            <a:endParaRPr sz="2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4" title="IMG_2337.jpg"/>
          <p:cNvPicPr preferRelativeResize="0"/>
          <p:nvPr/>
        </p:nvPicPr>
        <p:blipFill rotWithShape="1">
          <a:blip r:embed="rId3">
            <a:alphaModFix/>
          </a:blip>
          <a:srcRect b="0" l="15007" r="5922" t="41646"/>
          <a:stretch/>
        </p:blipFill>
        <p:spPr>
          <a:xfrm>
            <a:off x="-149075" y="0"/>
            <a:ext cx="9293076" cy="5143500"/>
          </a:xfrm>
          <a:prstGeom prst="rect">
            <a:avLst/>
          </a:prstGeom>
          <a:noFill/>
          <a:ln>
            <a:noFill/>
          </a:ln>
        </p:spPr>
      </p:pic>
      <p:sp>
        <p:nvSpPr>
          <p:cNvPr id="71" name="Google Shape;71;p14"/>
          <p:cNvSpPr txBox="1"/>
          <p:nvPr/>
        </p:nvSpPr>
        <p:spPr>
          <a:xfrm>
            <a:off x="7712875" y="4851000"/>
            <a:ext cx="1431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lt1"/>
                </a:solidFill>
                <a:latin typeface="Proxima Nova"/>
                <a:ea typeface="Proxima Nova"/>
                <a:cs typeface="Proxima Nova"/>
                <a:sym typeface="Proxima Nova"/>
              </a:rPr>
              <a:t>TNC24 Reception | Rennes, FR</a:t>
            </a:r>
            <a:endParaRPr sz="700">
              <a:solidFill>
                <a:schemeClr val="lt1"/>
              </a:solidFill>
              <a:latin typeface="Proxima Nova"/>
              <a:ea typeface="Proxima Nova"/>
              <a:cs typeface="Proxima Nova"/>
              <a:sym typeface="Proxima Nova"/>
            </a:endParaRPr>
          </a:p>
        </p:txBody>
      </p:sp>
      <p:sp>
        <p:nvSpPr>
          <p:cNvPr id="72" name="Google Shape;72;p14"/>
          <p:cNvSpPr/>
          <p:nvPr/>
        </p:nvSpPr>
        <p:spPr>
          <a:xfrm>
            <a:off x="4307425" y="7025"/>
            <a:ext cx="4467000" cy="5143500"/>
          </a:xfrm>
          <a:prstGeom prst="rect">
            <a:avLst/>
          </a:prstGeom>
          <a:solidFill>
            <a:srgbClr val="202729">
              <a:alpha val="7658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chemeClr val="lt1"/>
                </a:solidFill>
              </a:rPr>
              <a:t>The next 30 minutes is </a:t>
            </a:r>
            <a:br>
              <a:rPr b="1" lang="en" sz="2600">
                <a:solidFill>
                  <a:schemeClr val="lt1"/>
                </a:solidFill>
              </a:rPr>
            </a:br>
            <a:r>
              <a:rPr b="1" lang="en" sz="2600">
                <a:solidFill>
                  <a:schemeClr val="lt1"/>
                </a:solidFill>
              </a:rPr>
              <a:t>a conversation — </a:t>
            </a:r>
            <a:br>
              <a:rPr b="1" lang="en" sz="2600">
                <a:solidFill>
                  <a:schemeClr val="lt1"/>
                </a:solidFill>
              </a:rPr>
            </a:br>
            <a:r>
              <a:rPr b="1" lang="en" sz="2600">
                <a:solidFill>
                  <a:schemeClr val="lt1"/>
                </a:solidFill>
              </a:rPr>
              <a:t>not a monologue.</a:t>
            </a:r>
            <a:endParaRPr b="1" sz="2600">
              <a:solidFill>
                <a:schemeClr val="lt1"/>
              </a:solidFill>
            </a:endParaRPr>
          </a:p>
          <a:p>
            <a:pPr indent="0" lvl="0" marL="0" rtl="0" algn="ctr">
              <a:lnSpc>
                <a:spcPct val="115000"/>
              </a:lnSpc>
              <a:spcBef>
                <a:spcPts val="0"/>
              </a:spcBef>
              <a:spcAft>
                <a:spcPts val="0"/>
              </a:spcAft>
              <a:buNone/>
            </a:pPr>
            <a:r>
              <a:rPr b="1" lang="en" sz="2600">
                <a:solidFill>
                  <a:schemeClr val="lt1"/>
                </a:solidFill>
              </a:rPr>
              <a:t>We’ve got time, so </a:t>
            </a:r>
            <a:br>
              <a:rPr b="1" lang="en" sz="2600">
                <a:solidFill>
                  <a:schemeClr val="lt1"/>
                </a:solidFill>
              </a:rPr>
            </a:br>
            <a:r>
              <a:rPr b="1" lang="en" sz="2600">
                <a:solidFill>
                  <a:schemeClr val="lt1"/>
                </a:solidFill>
              </a:rPr>
              <a:t>let’s use it well.</a:t>
            </a:r>
            <a:endParaRPr b="1" sz="2600">
              <a:solidFill>
                <a:schemeClr val="lt1"/>
              </a:solidFill>
            </a:endParaRPr>
          </a:p>
          <a:p>
            <a:pPr indent="0" lvl="0" marL="0" rtl="0" algn="ctr">
              <a:lnSpc>
                <a:spcPct val="115000"/>
              </a:lnSpc>
              <a:spcBef>
                <a:spcPts val="0"/>
              </a:spcBef>
              <a:spcAft>
                <a:spcPts val="0"/>
              </a:spcAft>
              <a:buNone/>
            </a:pPr>
            <a:r>
              <a:rPr b="1" lang="en" sz="2600">
                <a:solidFill>
                  <a:schemeClr val="lt1"/>
                </a:solidFill>
              </a:rPr>
              <a:t>Your voice belongs in this. Speak up, jump in.</a:t>
            </a:r>
            <a:endParaRPr sz="2600">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5" title="Screenshot 2025-06-02 at 10.45.12 AM.png"/>
          <p:cNvPicPr preferRelativeResize="0"/>
          <p:nvPr/>
        </p:nvPicPr>
        <p:blipFill>
          <a:blip r:embed="rId3">
            <a:alphaModFix/>
          </a:blip>
          <a:stretch>
            <a:fillRect/>
          </a:stretch>
        </p:blipFill>
        <p:spPr>
          <a:xfrm>
            <a:off x="2978638" y="252225"/>
            <a:ext cx="3186724" cy="1058600"/>
          </a:xfrm>
          <a:prstGeom prst="rect">
            <a:avLst/>
          </a:prstGeom>
          <a:noFill/>
          <a:ln>
            <a:noFill/>
          </a:ln>
        </p:spPr>
      </p:pic>
      <p:sp>
        <p:nvSpPr>
          <p:cNvPr id="78" name="Google Shape;78;p15"/>
          <p:cNvSpPr txBox="1"/>
          <p:nvPr/>
        </p:nvSpPr>
        <p:spPr>
          <a:xfrm>
            <a:off x="903600" y="1641125"/>
            <a:ext cx="2704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accent2"/>
                </a:solidFill>
                <a:latin typeface="Proxima Nova"/>
                <a:ea typeface="Proxima Nova"/>
                <a:cs typeface="Proxima Nova"/>
                <a:sym typeface="Proxima Nova"/>
              </a:rPr>
              <a:t>About REFEDS</a:t>
            </a:r>
            <a:endParaRPr sz="3000">
              <a:solidFill>
                <a:schemeClr val="accent2"/>
              </a:solidFill>
              <a:latin typeface="Proxima Nova"/>
              <a:ea typeface="Proxima Nova"/>
              <a:cs typeface="Proxima Nova"/>
              <a:sym typeface="Proxima Nova"/>
            </a:endParaRPr>
          </a:p>
        </p:txBody>
      </p:sp>
      <p:sp>
        <p:nvSpPr>
          <p:cNvPr id="79" name="Google Shape;79;p15"/>
          <p:cNvSpPr txBox="1"/>
          <p:nvPr/>
        </p:nvSpPr>
        <p:spPr>
          <a:xfrm>
            <a:off x="5052450" y="1641125"/>
            <a:ext cx="320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accent2"/>
                </a:solidFill>
                <a:latin typeface="Proxima Nova"/>
                <a:ea typeface="Proxima Nova"/>
                <a:cs typeface="Proxima Nova"/>
                <a:sym typeface="Proxima Nova"/>
              </a:rPr>
              <a:t>Our Mission</a:t>
            </a:r>
            <a:endParaRPr sz="3000">
              <a:solidFill>
                <a:schemeClr val="accent2"/>
              </a:solidFill>
              <a:latin typeface="Proxima Nova"/>
              <a:ea typeface="Proxima Nova"/>
              <a:cs typeface="Proxima Nova"/>
              <a:sym typeface="Proxima Nova"/>
            </a:endParaRPr>
          </a:p>
        </p:txBody>
      </p:sp>
      <p:sp>
        <p:nvSpPr>
          <p:cNvPr id="80" name="Google Shape;80;p15"/>
          <p:cNvSpPr txBox="1"/>
          <p:nvPr/>
        </p:nvSpPr>
        <p:spPr>
          <a:xfrm>
            <a:off x="903650" y="2372125"/>
            <a:ext cx="31866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accent2"/>
                </a:solidFill>
                <a:latin typeface="Proxima Nova"/>
                <a:ea typeface="Proxima Nova"/>
                <a:cs typeface="Proxima Nova"/>
                <a:sym typeface="Proxima Nova"/>
              </a:rPr>
              <a:t>Established in 2005, REFEDS is a community-driven international group of thought leaders </a:t>
            </a:r>
            <a:r>
              <a:rPr lang="en" sz="1700">
                <a:solidFill>
                  <a:schemeClr val="accent2"/>
                </a:solidFill>
                <a:latin typeface="Proxima Nova"/>
                <a:ea typeface="Proxima Nova"/>
                <a:cs typeface="Proxima Nova"/>
                <a:sym typeface="Proxima Nova"/>
              </a:rPr>
              <a:t>delivering</a:t>
            </a:r>
            <a:r>
              <a:rPr lang="en" sz="1700">
                <a:solidFill>
                  <a:schemeClr val="accent2"/>
                </a:solidFill>
                <a:latin typeface="Proxima Nova"/>
                <a:ea typeface="Proxima Nova"/>
                <a:cs typeface="Proxima Nova"/>
                <a:sym typeface="Proxima Nova"/>
              </a:rPr>
              <a:t> cutting-edge innovative trust and identity solutions for research and education.</a:t>
            </a:r>
            <a:endParaRPr sz="1700">
              <a:solidFill>
                <a:schemeClr val="accent2"/>
              </a:solidFill>
              <a:latin typeface="Proxima Nova"/>
              <a:ea typeface="Proxima Nova"/>
              <a:cs typeface="Proxima Nova"/>
              <a:sym typeface="Proxima Nova"/>
            </a:endParaRPr>
          </a:p>
        </p:txBody>
      </p:sp>
      <p:sp>
        <p:nvSpPr>
          <p:cNvPr id="81" name="Google Shape;81;p15"/>
          <p:cNvSpPr txBox="1"/>
          <p:nvPr/>
        </p:nvSpPr>
        <p:spPr>
          <a:xfrm>
            <a:off x="5029375" y="2372125"/>
            <a:ext cx="32307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accent2"/>
                </a:solidFill>
                <a:latin typeface="Proxima Nova"/>
                <a:ea typeface="Proxima Nova"/>
                <a:cs typeface="Proxima Nova"/>
                <a:sym typeface="Proxima Nova"/>
              </a:rPr>
              <a:t>Our mission is to provide an open collaboration hub for stakeholders in the Research and Education identity federation ecosystem to </a:t>
            </a:r>
            <a:r>
              <a:rPr b="1" lang="en" sz="1700">
                <a:solidFill>
                  <a:srgbClr val="BB4658"/>
                </a:solidFill>
                <a:latin typeface="Proxima Nova"/>
                <a:ea typeface="Proxima Nova"/>
                <a:cs typeface="Proxima Nova"/>
                <a:sym typeface="Proxima Nova"/>
              </a:rPr>
              <a:t>learn</a:t>
            </a:r>
            <a:r>
              <a:rPr lang="en" sz="1700">
                <a:solidFill>
                  <a:schemeClr val="accent2"/>
                </a:solidFill>
                <a:latin typeface="Proxima Nova"/>
                <a:ea typeface="Proxima Nova"/>
                <a:cs typeface="Proxima Nova"/>
                <a:sym typeface="Proxima Nova"/>
              </a:rPr>
              <a:t>, </a:t>
            </a:r>
            <a:r>
              <a:rPr b="1" lang="en" sz="1700">
                <a:solidFill>
                  <a:srgbClr val="BB4658"/>
                </a:solidFill>
                <a:latin typeface="Proxima Nova"/>
                <a:ea typeface="Proxima Nova"/>
                <a:cs typeface="Proxima Nova"/>
                <a:sym typeface="Proxima Nova"/>
              </a:rPr>
              <a:t>educate</a:t>
            </a:r>
            <a:r>
              <a:rPr lang="en" sz="1700">
                <a:solidFill>
                  <a:schemeClr val="accent2"/>
                </a:solidFill>
                <a:latin typeface="Proxima Nova"/>
                <a:ea typeface="Proxima Nova"/>
                <a:cs typeface="Proxima Nova"/>
                <a:sym typeface="Proxima Nova"/>
              </a:rPr>
              <a:t>, and </a:t>
            </a:r>
            <a:r>
              <a:rPr b="1" lang="en" sz="1700">
                <a:solidFill>
                  <a:srgbClr val="BB4658"/>
                </a:solidFill>
                <a:latin typeface="Proxima Nova"/>
                <a:ea typeface="Proxima Nova"/>
                <a:cs typeface="Proxima Nova"/>
                <a:sym typeface="Proxima Nova"/>
              </a:rPr>
              <a:t>build standards and best common practices</a:t>
            </a:r>
            <a:r>
              <a:rPr lang="en" sz="1700">
                <a:solidFill>
                  <a:schemeClr val="accent2"/>
                </a:solidFill>
                <a:latin typeface="Proxima Nova"/>
                <a:ea typeface="Proxima Nova"/>
                <a:cs typeface="Proxima Nova"/>
                <a:sym typeface="Proxima Nova"/>
              </a:rPr>
              <a:t> for federations internationally.</a:t>
            </a:r>
            <a:endParaRPr sz="1700">
              <a:solidFill>
                <a:schemeClr val="accent2"/>
              </a:solidFill>
              <a:latin typeface="Proxima Nova"/>
              <a:ea typeface="Proxima Nova"/>
              <a:cs typeface="Proxima Nova"/>
              <a:sym typeface="Proxima Nova"/>
            </a:endParaRPr>
          </a:p>
        </p:txBody>
      </p:sp>
      <p:cxnSp>
        <p:nvCxnSpPr>
          <p:cNvPr id="82" name="Google Shape;82;p15"/>
          <p:cNvCxnSpPr/>
          <p:nvPr/>
        </p:nvCxnSpPr>
        <p:spPr>
          <a:xfrm flipH="1" rot="10800000">
            <a:off x="903600" y="2281704"/>
            <a:ext cx="3207600" cy="300"/>
          </a:xfrm>
          <a:prstGeom prst="straightConnector1">
            <a:avLst/>
          </a:prstGeom>
          <a:noFill/>
          <a:ln cap="flat" cmpd="sng" w="19050">
            <a:solidFill>
              <a:srgbClr val="BB4658"/>
            </a:solidFill>
            <a:prstDash val="solid"/>
            <a:round/>
            <a:headEnd len="med" w="med" type="none"/>
            <a:tailEnd len="med" w="med" type="none"/>
          </a:ln>
        </p:spPr>
      </p:cxnSp>
      <p:cxnSp>
        <p:nvCxnSpPr>
          <p:cNvPr id="83" name="Google Shape;83;p15"/>
          <p:cNvCxnSpPr/>
          <p:nvPr/>
        </p:nvCxnSpPr>
        <p:spPr>
          <a:xfrm flipH="1" rot="10800000">
            <a:off x="5052450" y="2281704"/>
            <a:ext cx="3207600" cy="300"/>
          </a:xfrm>
          <a:prstGeom prst="straightConnector1">
            <a:avLst/>
          </a:prstGeom>
          <a:noFill/>
          <a:ln cap="flat" cmpd="sng" w="19050">
            <a:solidFill>
              <a:srgbClr val="BB4658"/>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920"/>
              <a:t>20 Years of Cultivating Trust: the Standards that Shaped Federated Identity</a:t>
            </a:r>
            <a:endParaRPr sz="1920"/>
          </a:p>
        </p:txBody>
      </p:sp>
      <p:sp>
        <p:nvSpPr>
          <p:cNvPr id="89" name="Google Shape;89;p16"/>
          <p:cNvSpPr txBox="1"/>
          <p:nvPr/>
        </p:nvSpPr>
        <p:spPr>
          <a:xfrm>
            <a:off x="361975" y="1144875"/>
            <a:ext cx="2603400" cy="328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000"/>
              <a:t>Entity Categories</a:t>
            </a:r>
            <a:endParaRPr b="1" sz="900"/>
          </a:p>
          <a:p>
            <a:pPr indent="0" lvl="0" marL="0" rtl="0" algn="l">
              <a:lnSpc>
                <a:spcPct val="115000"/>
              </a:lnSpc>
              <a:spcBef>
                <a:spcPts val="1200"/>
              </a:spcBef>
              <a:spcAft>
                <a:spcPts val="0"/>
              </a:spcAft>
              <a:buNone/>
            </a:pPr>
            <a:r>
              <a:rPr b="1" lang="en" sz="600"/>
              <a:t>Research and Scholarship (R&amp;S) v1.3</a:t>
            </a:r>
            <a:br>
              <a:rPr b="1" lang="en" sz="600"/>
            </a:br>
            <a:r>
              <a:rPr lang="en" sz="600"/>
              <a:t>Facilitates attribute release for services supporting </a:t>
            </a:r>
            <a:br>
              <a:rPr lang="en" sz="600"/>
            </a:br>
            <a:r>
              <a:rPr lang="en" sz="600"/>
              <a:t>research and scholarship.</a:t>
            </a:r>
            <a:br>
              <a:rPr lang="en" sz="600"/>
            </a:br>
            <a:r>
              <a:rPr lang="en" sz="600" u="sng">
                <a:solidFill>
                  <a:schemeClr val="hlink"/>
                </a:solidFill>
                <a:hlinkClick r:id="rId3"/>
              </a:rPr>
              <a:t>http://refeds.org/category/research-and-scholarship</a:t>
            </a:r>
            <a:r>
              <a:rPr lang="en" sz="600"/>
              <a:t> </a:t>
            </a:r>
            <a:endParaRPr sz="600" u="sng">
              <a:solidFill>
                <a:schemeClr val="hlink"/>
              </a:solidFill>
            </a:endParaRPr>
          </a:p>
          <a:p>
            <a:pPr indent="0" lvl="0" marL="0" rtl="0" algn="l">
              <a:lnSpc>
                <a:spcPct val="115000"/>
              </a:lnSpc>
              <a:spcBef>
                <a:spcPts val="1200"/>
              </a:spcBef>
              <a:spcAft>
                <a:spcPts val="0"/>
              </a:spcAft>
              <a:buNone/>
            </a:pPr>
            <a:r>
              <a:rPr b="1" lang="en" sz="600"/>
              <a:t>Hide From Discovery v1</a:t>
            </a:r>
            <a:br>
              <a:rPr b="1" lang="en" sz="600"/>
            </a:br>
            <a:r>
              <a:rPr lang="en" sz="600"/>
              <a:t>Allows entities to be hidden from discovery interfaces.</a:t>
            </a:r>
            <a:br>
              <a:rPr lang="en" sz="600"/>
            </a:br>
            <a:r>
              <a:rPr lang="en" sz="600" u="sng">
                <a:solidFill>
                  <a:schemeClr val="hlink"/>
                </a:solidFill>
                <a:hlinkClick r:id="rId4"/>
              </a:rPr>
              <a:t>http://refeds.org/category/hide-from-discovery</a:t>
            </a:r>
            <a:r>
              <a:rPr lang="en" sz="600"/>
              <a:t> </a:t>
            </a:r>
            <a:endParaRPr sz="600" u="sng">
              <a:solidFill>
                <a:schemeClr val="hlink"/>
              </a:solidFill>
            </a:endParaRPr>
          </a:p>
          <a:p>
            <a:pPr indent="0" lvl="0" marL="0" rtl="0" algn="l">
              <a:lnSpc>
                <a:spcPct val="115000"/>
              </a:lnSpc>
              <a:spcBef>
                <a:spcPts val="1200"/>
              </a:spcBef>
              <a:spcAft>
                <a:spcPts val="0"/>
              </a:spcAft>
              <a:buNone/>
            </a:pPr>
            <a:r>
              <a:rPr b="1" lang="en" sz="600"/>
              <a:t>Anonymous Access v2</a:t>
            </a:r>
            <a:br>
              <a:rPr b="1" lang="en" sz="600"/>
            </a:br>
            <a:r>
              <a:rPr lang="en" sz="600"/>
              <a:t>Supports access without releasing identifying attributes.</a:t>
            </a:r>
            <a:br>
              <a:rPr lang="en" sz="600"/>
            </a:br>
            <a:r>
              <a:rPr lang="en" sz="600" u="sng">
                <a:solidFill>
                  <a:schemeClr val="hlink"/>
                </a:solidFill>
                <a:hlinkClick r:id="rId5"/>
              </a:rPr>
              <a:t>https://refeds.org/category/anonymous</a:t>
            </a:r>
            <a:r>
              <a:rPr lang="en" sz="600"/>
              <a:t> </a:t>
            </a:r>
            <a:endParaRPr sz="600"/>
          </a:p>
          <a:p>
            <a:pPr indent="0" lvl="0" marL="0" rtl="0" algn="l">
              <a:lnSpc>
                <a:spcPct val="115000"/>
              </a:lnSpc>
              <a:spcBef>
                <a:spcPts val="1200"/>
              </a:spcBef>
              <a:spcAft>
                <a:spcPts val="0"/>
              </a:spcAft>
              <a:buNone/>
            </a:pPr>
            <a:r>
              <a:rPr b="1" lang="en" sz="600"/>
              <a:t>Pseudonymous Access v2</a:t>
            </a:r>
            <a:br>
              <a:rPr b="1" lang="en" sz="600"/>
            </a:br>
            <a:r>
              <a:rPr lang="en" sz="600"/>
              <a:t>Enables access with pseudonymous identifiers.</a:t>
            </a:r>
            <a:br>
              <a:rPr lang="en" sz="600"/>
            </a:br>
            <a:r>
              <a:rPr lang="en" sz="600" u="sng">
                <a:solidFill>
                  <a:schemeClr val="hlink"/>
                </a:solidFill>
                <a:hlinkClick r:id="rId6"/>
              </a:rPr>
              <a:t>https://refeds.org/category/pseudonymous</a:t>
            </a:r>
            <a:r>
              <a:rPr lang="en" sz="600"/>
              <a:t> </a:t>
            </a:r>
            <a:endParaRPr sz="600"/>
          </a:p>
          <a:p>
            <a:pPr indent="0" lvl="0" marL="0" rtl="0" algn="l">
              <a:lnSpc>
                <a:spcPct val="115000"/>
              </a:lnSpc>
              <a:spcBef>
                <a:spcPts val="1200"/>
              </a:spcBef>
              <a:spcAft>
                <a:spcPts val="0"/>
              </a:spcAft>
              <a:buNone/>
            </a:pPr>
            <a:r>
              <a:rPr b="1" lang="en" sz="600"/>
              <a:t>Personalized Access v2</a:t>
            </a:r>
            <a:br>
              <a:rPr b="1" lang="en" sz="600"/>
            </a:br>
            <a:r>
              <a:rPr lang="en" sz="600"/>
              <a:t>Allows personalized services while respecting privacy.</a:t>
            </a:r>
            <a:br>
              <a:rPr lang="en" sz="600"/>
            </a:br>
            <a:r>
              <a:rPr lang="en" sz="600" u="sng">
                <a:solidFill>
                  <a:schemeClr val="hlink"/>
                </a:solidFill>
                <a:hlinkClick r:id="rId7"/>
              </a:rPr>
              <a:t>https://refeds.org/category/personalized</a:t>
            </a:r>
            <a:r>
              <a:rPr lang="en" sz="600"/>
              <a:t> </a:t>
            </a:r>
            <a:endParaRPr sz="600"/>
          </a:p>
          <a:p>
            <a:pPr indent="0" lvl="0" marL="0" rtl="0" algn="l">
              <a:lnSpc>
                <a:spcPct val="115000"/>
              </a:lnSpc>
              <a:spcBef>
                <a:spcPts val="1200"/>
              </a:spcBef>
              <a:spcAft>
                <a:spcPts val="1200"/>
              </a:spcAft>
              <a:buNone/>
            </a:pPr>
            <a:r>
              <a:rPr b="1" lang="en" sz="600"/>
              <a:t>Code of Conduct v2</a:t>
            </a:r>
            <a:br>
              <a:rPr b="1" lang="en" sz="600"/>
            </a:br>
            <a:r>
              <a:rPr lang="en" sz="600"/>
              <a:t>Establishes best practices for data protection and privacy.</a:t>
            </a:r>
            <a:br>
              <a:rPr lang="en" sz="600"/>
            </a:br>
            <a:r>
              <a:rPr lang="en" sz="600" u="sng">
                <a:solidFill>
                  <a:schemeClr val="hlink"/>
                </a:solidFill>
                <a:hlinkClick r:id="rId8"/>
              </a:rPr>
              <a:t>https://refeds.org/category/code-of-conduct/v2</a:t>
            </a:r>
            <a:r>
              <a:rPr lang="en" sz="600"/>
              <a:t> </a:t>
            </a:r>
            <a:endParaRPr sz="600"/>
          </a:p>
        </p:txBody>
      </p:sp>
      <p:sp>
        <p:nvSpPr>
          <p:cNvPr id="90" name="Google Shape;90;p16"/>
          <p:cNvSpPr txBox="1"/>
          <p:nvPr/>
        </p:nvSpPr>
        <p:spPr>
          <a:xfrm>
            <a:off x="2965350" y="1144875"/>
            <a:ext cx="2936700" cy="176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000"/>
              <a:t>Profiles</a:t>
            </a:r>
            <a:endParaRPr b="1" sz="1000"/>
          </a:p>
          <a:p>
            <a:pPr indent="0" lvl="0" marL="0" rtl="0" algn="l">
              <a:lnSpc>
                <a:spcPct val="115000"/>
              </a:lnSpc>
              <a:spcBef>
                <a:spcPts val="1200"/>
              </a:spcBef>
              <a:spcAft>
                <a:spcPts val="0"/>
              </a:spcAft>
              <a:buNone/>
            </a:pPr>
            <a:r>
              <a:rPr b="1" lang="en" sz="600"/>
              <a:t>Multi-Factor Authentication (MFA) Profile v1.2</a:t>
            </a:r>
            <a:br>
              <a:rPr b="1" lang="en" sz="600"/>
            </a:br>
            <a:r>
              <a:rPr lang="en" sz="600"/>
              <a:t>Defines requirements for MFA in federated environments.</a:t>
            </a:r>
            <a:br>
              <a:rPr lang="en" sz="600"/>
            </a:br>
            <a:r>
              <a:rPr lang="en" sz="600" u="sng">
                <a:solidFill>
                  <a:schemeClr val="hlink"/>
                </a:solidFill>
                <a:hlinkClick r:id="rId9"/>
              </a:rPr>
              <a:t>https://refeds.org/profile/mfa</a:t>
            </a:r>
            <a:r>
              <a:rPr lang="en" sz="600"/>
              <a:t> </a:t>
            </a:r>
            <a:endParaRPr sz="600"/>
          </a:p>
          <a:p>
            <a:pPr indent="0" lvl="0" marL="0" rtl="0" algn="l">
              <a:lnSpc>
                <a:spcPct val="115000"/>
              </a:lnSpc>
              <a:spcBef>
                <a:spcPts val="1200"/>
              </a:spcBef>
              <a:spcAft>
                <a:spcPts val="0"/>
              </a:spcAft>
              <a:buNone/>
            </a:pPr>
            <a:r>
              <a:rPr b="1" lang="en" sz="600"/>
              <a:t>Single-Factor Authentication (SFA) Profile v1</a:t>
            </a:r>
            <a:br>
              <a:rPr b="1" lang="en" sz="600"/>
            </a:br>
            <a:r>
              <a:rPr lang="en" sz="600"/>
              <a:t>Outlines standards for single-factor authentication.</a:t>
            </a:r>
            <a:br>
              <a:rPr lang="en" sz="600"/>
            </a:br>
            <a:r>
              <a:rPr lang="en" sz="600" u="sng">
                <a:solidFill>
                  <a:schemeClr val="hlink"/>
                </a:solidFill>
                <a:hlinkClick r:id="rId10"/>
              </a:rPr>
              <a:t>https://refeds.org/profile/sfa</a:t>
            </a:r>
            <a:r>
              <a:rPr lang="en" sz="600"/>
              <a:t> </a:t>
            </a:r>
            <a:endParaRPr sz="600"/>
          </a:p>
          <a:p>
            <a:pPr indent="0" lvl="0" marL="0" rtl="0" algn="l">
              <a:lnSpc>
                <a:spcPct val="115000"/>
              </a:lnSpc>
              <a:spcBef>
                <a:spcPts val="1200"/>
              </a:spcBef>
              <a:spcAft>
                <a:spcPts val="1200"/>
              </a:spcAft>
              <a:buNone/>
            </a:pPr>
            <a:r>
              <a:rPr b="1" lang="en" sz="600"/>
              <a:t>Error Handling URL Profile v1</a:t>
            </a:r>
            <a:br>
              <a:rPr b="1" lang="en" sz="600"/>
            </a:br>
            <a:r>
              <a:rPr lang="en" sz="600"/>
              <a:t>Specifies standardized error handling mechanisms.</a:t>
            </a:r>
            <a:br>
              <a:rPr lang="en" sz="600"/>
            </a:br>
            <a:r>
              <a:rPr lang="en" sz="600" u="sng">
                <a:solidFill>
                  <a:schemeClr val="hlink"/>
                </a:solidFill>
                <a:hlinkClick r:id="rId11"/>
              </a:rPr>
              <a:t>https://refeds.org/specifications/errorurl-v1</a:t>
            </a:r>
            <a:r>
              <a:rPr lang="en" sz="600"/>
              <a:t> </a:t>
            </a:r>
            <a:endParaRPr sz="600"/>
          </a:p>
        </p:txBody>
      </p:sp>
      <p:sp>
        <p:nvSpPr>
          <p:cNvPr id="91" name="Google Shape;91;p16"/>
          <p:cNvSpPr txBox="1"/>
          <p:nvPr/>
        </p:nvSpPr>
        <p:spPr>
          <a:xfrm>
            <a:off x="2965363" y="3112429"/>
            <a:ext cx="2936700" cy="129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000"/>
              <a:t>Frameworks</a:t>
            </a:r>
            <a:endParaRPr b="1" sz="1000"/>
          </a:p>
          <a:p>
            <a:pPr indent="0" lvl="0" marL="0" rtl="0" algn="l">
              <a:lnSpc>
                <a:spcPct val="115000"/>
              </a:lnSpc>
              <a:spcBef>
                <a:spcPts val="1200"/>
              </a:spcBef>
              <a:spcAft>
                <a:spcPts val="0"/>
              </a:spcAft>
              <a:buNone/>
            </a:pPr>
            <a:r>
              <a:rPr b="1" lang="en" sz="600"/>
              <a:t>REFEDS Assurance Framework (RAF) v2</a:t>
            </a:r>
            <a:br>
              <a:rPr b="1" lang="en" sz="600"/>
            </a:br>
            <a:r>
              <a:rPr lang="en" sz="600"/>
              <a:t>Provides a structured approach to identity assurance.</a:t>
            </a:r>
            <a:br>
              <a:rPr lang="en" sz="600"/>
            </a:br>
            <a:r>
              <a:rPr lang="en" sz="600" u="sng">
                <a:solidFill>
                  <a:schemeClr val="hlink"/>
                </a:solidFill>
                <a:hlinkClick r:id="rId12"/>
              </a:rPr>
              <a:t>https://refeds.org/assurance</a:t>
            </a:r>
            <a:r>
              <a:rPr lang="en" sz="600"/>
              <a:t> </a:t>
            </a:r>
            <a:endParaRPr sz="600"/>
          </a:p>
          <a:p>
            <a:pPr indent="0" lvl="0" marL="0" rtl="0" algn="l">
              <a:lnSpc>
                <a:spcPct val="115000"/>
              </a:lnSpc>
              <a:spcBef>
                <a:spcPts val="1200"/>
              </a:spcBef>
              <a:spcAft>
                <a:spcPts val="1200"/>
              </a:spcAft>
              <a:buNone/>
            </a:pPr>
            <a:r>
              <a:rPr b="1" lang="en" sz="600"/>
              <a:t>Baseline Expectations v1</a:t>
            </a:r>
            <a:br>
              <a:rPr b="1" lang="en" sz="600"/>
            </a:br>
            <a:r>
              <a:rPr lang="en" sz="600"/>
              <a:t>Defines common operational expectations for federation participants.</a:t>
            </a:r>
            <a:br>
              <a:rPr lang="en" sz="600"/>
            </a:br>
            <a:r>
              <a:rPr lang="en" sz="600" u="sng">
                <a:solidFill>
                  <a:schemeClr val="hlink"/>
                </a:solidFill>
                <a:hlinkClick r:id="rId13"/>
              </a:rPr>
              <a:t>https://refeds.org/baseline-expectations</a:t>
            </a:r>
            <a:r>
              <a:rPr lang="en" sz="600"/>
              <a:t> </a:t>
            </a:r>
            <a:endParaRPr sz="600"/>
          </a:p>
        </p:txBody>
      </p:sp>
      <p:sp>
        <p:nvSpPr>
          <p:cNvPr id="92" name="Google Shape;92;p16"/>
          <p:cNvSpPr txBox="1"/>
          <p:nvPr/>
        </p:nvSpPr>
        <p:spPr>
          <a:xfrm>
            <a:off x="5902075" y="1144875"/>
            <a:ext cx="2709900" cy="129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000"/>
              <a:t>Metadata Extensions &amp; Attributes</a:t>
            </a:r>
            <a:endParaRPr b="1" sz="1000"/>
          </a:p>
          <a:p>
            <a:pPr indent="0" lvl="0" marL="0" rtl="0" algn="l">
              <a:lnSpc>
                <a:spcPct val="115000"/>
              </a:lnSpc>
              <a:spcBef>
                <a:spcPts val="1200"/>
              </a:spcBef>
              <a:spcAft>
                <a:spcPts val="0"/>
              </a:spcAft>
              <a:buNone/>
            </a:pPr>
            <a:r>
              <a:rPr b="1" lang="en" sz="600"/>
              <a:t>Security Contact</a:t>
            </a:r>
            <a:br>
              <a:rPr b="1" lang="en" sz="600"/>
            </a:br>
            <a:r>
              <a:rPr lang="en" sz="600"/>
              <a:t>Metadata extension to specify security contact information.</a:t>
            </a:r>
            <a:br>
              <a:rPr lang="en" sz="600"/>
            </a:br>
            <a:r>
              <a:rPr lang="en" sz="600" u="sng">
                <a:solidFill>
                  <a:schemeClr val="hlink"/>
                </a:solidFill>
                <a:hlinkClick r:id="rId14"/>
              </a:rPr>
              <a:t>http://refeds.org/metadata/contactType/security</a:t>
            </a:r>
            <a:r>
              <a:rPr lang="en" sz="600"/>
              <a:t> </a:t>
            </a:r>
            <a:endParaRPr sz="600"/>
          </a:p>
          <a:p>
            <a:pPr indent="0" lvl="0" marL="0" rtl="0" algn="l">
              <a:lnSpc>
                <a:spcPct val="115000"/>
              </a:lnSpc>
              <a:spcBef>
                <a:spcPts val="1200"/>
              </a:spcBef>
              <a:spcAft>
                <a:spcPts val="1200"/>
              </a:spcAft>
              <a:buNone/>
            </a:pPr>
            <a:r>
              <a:rPr b="1" lang="en" sz="600"/>
              <a:t>SIRTFI v1 &amp; v2</a:t>
            </a:r>
            <a:br>
              <a:rPr b="1" lang="en" sz="600"/>
            </a:br>
            <a:r>
              <a:rPr lang="en" sz="600"/>
              <a:t>Security Incident Response Trust Framework for Federated Identity.</a:t>
            </a:r>
            <a:br>
              <a:rPr lang="en" sz="600"/>
            </a:br>
            <a:r>
              <a:rPr lang="en" sz="600" u="sng">
                <a:solidFill>
                  <a:schemeClr val="hlink"/>
                </a:solidFill>
                <a:hlinkClick r:id="rId15"/>
              </a:rPr>
              <a:t>https://refeds.org/sirtfi</a:t>
            </a:r>
            <a:r>
              <a:rPr lang="en" sz="600"/>
              <a:t> </a:t>
            </a:r>
            <a:endParaRPr sz="600" u="sng">
              <a:solidFill>
                <a:schemeClr val="hlink"/>
              </a:solidFill>
            </a:endParaRPr>
          </a:p>
        </p:txBody>
      </p:sp>
      <p:sp>
        <p:nvSpPr>
          <p:cNvPr id="93" name="Google Shape;93;p16"/>
          <p:cNvSpPr txBox="1"/>
          <p:nvPr/>
        </p:nvSpPr>
        <p:spPr>
          <a:xfrm>
            <a:off x="5902050" y="2527450"/>
            <a:ext cx="2660100" cy="234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000"/>
              <a:t>Schemas</a:t>
            </a:r>
            <a:endParaRPr b="1" sz="1000"/>
          </a:p>
          <a:p>
            <a:pPr indent="0" lvl="0" marL="0" rtl="0" algn="l">
              <a:lnSpc>
                <a:spcPct val="115000"/>
              </a:lnSpc>
              <a:spcBef>
                <a:spcPts val="1200"/>
              </a:spcBef>
              <a:spcAft>
                <a:spcPts val="0"/>
              </a:spcAft>
              <a:buNone/>
            </a:pPr>
            <a:r>
              <a:rPr b="1" lang="en" sz="600"/>
              <a:t>eduPerson</a:t>
            </a:r>
            <a:br>
              <a:rPr b="1" lang="en" sz="600"/>
            </a:br>
            <a:r>
              <a:rPr lang="en" sz="600"/>
              <a:t>LDAP schema for representing person and organizational attributes in higher education.</a:t>
            </a:r>
            <a:br>
              <a:rPr lang="en" sz="600"/>
            </a:br>
            <a:r>
              <a:rPr lang="en" sz="600" u="sng">
                <a:solidFill>
                  <a:schemeClr val="hlink"/>
                </a:solidFill>
                <a:hlinkClick r:id="rId16"/>
              </a:rPr>
              <a:t>https://wiki.refeds.org/display/STAN/eduPerson</a:t>
            </a:r>
            <a:r>
              <a:rPr lang="en" sz="600"/>
              <a:t> </a:t>
            </a:r>
            <a:endParaRPr sz="600" u="sng">
              <a:solidFill>
                <a:schemeClr val="hlink"/>
              </a:solidFill>
            </a:endParaRPr>
          </a:p>
          <a:p>
            <a:pPr indent="0" lvl="0" marL="0" rtl="0" algn="l">
              <a:lnSpc>
                <a:spcPct val="115000"/>
              </a:lnSpc>
              <a:spcBef>
                <a:spcPts val="1200"/>
              </a:spcBef>
              <a:spcAft>
                <a:spcPts val="0"/>
              </a:spcAft>
              <a:buNone/>
            </a:pPr>
            <a:r>
              <a:rPr b="1" lang="en" sz="600"/>
              <a:t>SCHAC (SCHema for ACademia)</a:t>
            </a:r>
            <a:br>
              <a:rPr b="1" lang="en" sz="600"/>
            </a:br>
            <a:r>
              <a:rPr lang="en" sz="600"/>
              <a:t>Schema for representing academic attributes.</a:t>
            </a:r>
            <a:br>
              <a:rPr lang="en" sz="600"/>
            </a:br>
            <a:r>
              <a:rPr lang="en" sz="600" u="sng">
                <a:solidFill>
                  <a:schemeClr val="hlink"/>
                </a:solidFill>
                <a:hlinkClick r:id="rId17"/>
              </a:rPr>
              <a:t>https://wiki.refeds.org/display/STAN/SCHAC</a:t>
            </a:r>
            <a:r>
              <a:rPr lang="en" sz="600"/>
              <a:t> </a:t>
            </a:r>
            <a:endParaRPr sz="600" u="sng">
              <a:solidFill>
                <a:schemeClr val="hlink"/>
              </a:solidFill>
            </a:endParaRPr>
          </a:p>
          <a:p>
            <a:pPr indent="0" lvl="0" marL="0" rtl="0" algn="l">
              <a:lnSpc>
                <a:spcPct val="115000"/>
              </a:lnSpc>
              <a:spcBef>
                <a:spcPts val="1200"/>
              </a:spcBef>
              <a:spcAft>
                <a:spcPts val="0"/>
              </a:spcAft>
              <a:buNone/>
            </a:pPr>
            <a:r>
              <a:rPr b="1" lang="en" sz="600"/>
              <a:t>voPerson</a:t>
            </a:r>
            <a:br>
              <a:rPr b="1" lang="en" sz="600"/>
            </a:br>
            <a:r>
              <a:rPr lang="en" sz="600"/>
              <a:t>Schema for representing virtual organization person attributes.</a:t>
            </a:r>
            <a:br>
              <a:rPr lang="en" sz="600"/>
            </a:br>
            <a:r>
              <a:rPr lang="en" sz="600" u="sng">
                <a:solidFill>
                  <a:schemeClr val="hlink"/>
                </a:solidFill>
                <a:hlinkClick r:id="rId18"/>
              </a:rPr>
              <a:t>https://wiki.refeds.org/display/STAN/voPerson</a:t>
            </a:r>
            <a:r>
              <a:rPr lang="en" sz="600"/>
              <a:t> </a:t>
            </a:r>
            <a:endParaRPr sz="600"/>
          </a:p>
          <a:p>
            <a:pPr indent="0" lvl="0" marL="0" rtl="0" algn="l">
              <a:lnSpc>
                <a:spcPct val="115000"/>
              </a:lnSpc>
              <a:spcBef>
                <a:spcPts val="1200"/>
              </a:spcBef>
              <a:spcAft>
                <a:spcPts val="1200"/>
              </a:spcAft>
              <a:buNone/>
            </a:pPr>
            <a:r>
              <a:rPr b="1" lang="en" sz="600"/>
              <a:t>RFC 8409</a:t>
            </a:r>
            <a:br>
              <a:rPr b="1" lang="en" sz="600"/>
            </a:br>
            <a:r>
              <a:rPr lang="en" sz="600"/>
              <a:t>Defines SAML attribute types for entity categories.</a:t>
            </a:r>
            <a:br>
              <a:rPr lang="en" sz="600"/>
            </a:br>
            <a:r>
              <a:rPr lang="en" sz="600" u="sng">
                <a:solidFill>
                  <a:schemeClr val="hlink"/>
                </a:solidFill>
                <a:hlinkClick r:id="rId19"/>
              </a:rPr>
              <a:t>https://tools.ietf.org/html/rfc8409</a:t>
            </a:r>
            <a:r>
              <a:rPr lang="en" sz="600"/>
              <a:t> </a:t>
            </a:r>
            <a:endParaRPr sz="600"/>
          </a:p>
        </p:txBody>
      </p:sp>
      <p:pic>
        <p:nvPicPr>
          <p:cNvPr id="94" name="Google Shape;94;p16"/>
          <p:cNvPicPr preferRelativeResize="0"/>
          <p:nvPr/>
        </p:nvPicPr>
        <p:blipFill>
          <a:blip r:embed="rId20">
            <a:alphaModFix/>
          </a:blip>
          <a:stretch>
            <a:fillRect/>
          </a:stretch>
        </p:blipFill>
        <p:spPr>
          <a:xfrm>
            <a:off x="8438750" y="4809002"/>
            <a:ext cx="620600" cy="1999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7" title="StockCake-Aerial Garden View_1748888023.jpg"/>
          <p:cNvPicPr preferRelativeResize="0"/>
          <p:nvPr/>
        </p:nvPicPr>
        <p:blipFill rotWithShape="1">
          <a:blip r:embed="rId3">
            <a:alphaModFix/>
          </a:blip>
          <a:srcRect b="6886" l="14102" r="9834" t="16772"/>
          <a:stretch/>
        </p:blipFill>
        <p:spPr>
          <a:xfrm>
            <a:off x="0" y="0"/>
            <a:ext cx="9144000" cy="5143501"/>
          </a:xfrm>
          <a:prstGeom prst="rect">
            <a:avLst/>
          </a:prstGeom>
          <a:noFill/>
          <a:ln>
            <a:noFill/>
          </a:ln>
        </p:spPr>
      </p:pic>
      <p:sp>
        <p:nvSpPr>
          <p:cNvPr id="100" name="Google Shape;10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1" name="Google Shape;101;p17"/>
          <p:cNvSpPr/>
          <p:nvPr/>
        </p:nvSpPr>
        <p:spPr>
          <a:xfrm>
            <a:off x="4977000" y="725550"/>
            <a:ext cx="4167000" cy="3930600"/>
          </a:xfrm>
          <a:prstGeom prst="ellipse">
            <a:avLst/>
          </a:prstGeom>
          <a:solidFill>
            <a:srgbClr val="202729">
              <a:alpha val="7658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b="1" lang="en" sz="2200">
                <a:solidFill>
                  <a:schemeClr val="lt1"/>
                </a:solidFill>
              </a:rPr>
              <a:t>Co-op farm</a:t>
            </a:r>
            <a:r>
              <a:rPr lang="en" sz="2200">
                <a:solidFill>
                  <a:schemeClr val="lt1"/>
                </a:solidFill>
              </a:rPr>
              <a:t>: a type </a:t>
            </a:r>
            <a:br>
              <a:rPr lang="en" sz="2200">
                <a:solidFill>
                  <a:schemeClr val="lt1"/>
                </a:solidFill>
              </a:rPr>
            </a:br>
            <a:r>
              <a:rPr lang="en" sz="2200">
                <a:solidFill>
                  <a:schemeClr val="lt1"/>
                </a:solidFill>
              </a:rPr>
              <a:t>of farm that is jointly owned and operated by a group of people </a:t>
            </a:r>
            <a:r>
              <a:rPr b="1" lang="en" sz="2200">
                <a:solidFill>
                  <a:schemeClr val="lt1"/>
                </a:solidFill>
              </a:rPr>
              <a:t>who share in the decision-making, labor, and/or profits</a:t>
            </a:r>
            <a:r>
              <a:rPr lang="en" sz="2200">
                <a:solidFill>
                  <a:schemeClr val="lt1"/>
                </a:solidFill>
              </a:rPr>
              <a:t>.</a:t>
            </a:r>
            <a:endParaRPr sz="2200">
              <a:solidFill>
                <a:schemeClr val="lt1"/>
              </a:solidFill>
              <a:latin typeface="Proxima Nova"/>
              <a:ea typeface="Proxima Nova"/>
              <a:cs typeface="Proxima Nova"/>
              <a:sym typeface="Proxima Nova"/>
            </a:endParaRPr>
          </a:p>
        </p:txBody>
      </p:sp>
      <p:sp>
        <p:nvSpPr>
          <p:cNvPr id="102" name="Google Shape;102;p17"/>
          <p:cNvSpPr txBox="1"/>
          <p:nvPr/>
        </p:nvSpPr>
        <p:spPr>
          <a:xfrm>
            <a:off x="7554600" y="4851000"/>
            <a:ext cx="15894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u="sng">
                <a:solidFill>
                  <a:schemeClr val="lt1"/>
                </a:solidFill>
                <a:latin typeface="Proxima Nova"/>
                <a:ea typeface="Proxima Nova"/>
                <a:cs typeface="Proxima Nova"/>
                <a:sym typeface="Proxima Nova"/>
                <a:hlinkClick r:id="rId4">
                  <a:extLst>
                    <a:ext uri="{A12FA001-AC4F-418D-AE19-62706E023703}">
                      <ahyp:hlinkClr val="tx"/>
                    </a:ext>
                  </a:extLst>
                </a:hlinkClick>
              </a:rPr>
              <a:t>stockcake.com</a:t>
            </a:r>
            <a:r>
              <a:rPr lang="en" sz="700">
                <a:solidFill>
                  <a:schemeClr val="lt1"/>
                </a:solidFill>
                <a:latin typeface="Proxima Nova"/>
                <a:ea typeface="Proxima Nova"/>
                <a:cs typeface="Proxima Nova"/>
                <a:sym typeface="Proxima Nova"/>
              </a:rPr>
              <a:t> | aerial garden view</a:t>
            </a:r>
            <a:endParaRPr sz="700">
              <a:solidFill>
                <a:schemeClr val="lt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8" name="Google Shape;10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9" name="Google Shape;109;p18" title="Screenshot 2025-06-02 at 11.27.08 AM.png"/>
          <p:cNvPicPr preferRelativeResize="0"/>
          <p:nvPr/>
        </p:nvPicPr>
        <p:blipFill rotWithShape="1">
          <a:blip r:embed="rId3">
            <a:alphaModFix/>
          </a:blip>
          <a:srcRect b="2931" l="0" r="0" t="3400"/>
          <a:stretch/>
        </p:blipFill>
        <p:spPr>
          <a:xfrm>
            <a:off x="0" y="0"/>
            <a:ext cx="9144001" cy="5179225"/>
          </a:xfrm>
          <a:prstGeom prst="rect">
            <a:avLst/>
          </a:prstGeom>
          <a:noFill/>
          <a:ln>
            <a:noFill/>
          </a:ln>
        </p:spPr>
      </p:pic>
      <p:sp>
        <p:nvSpPr>
          <p:cNvPr id="110" name="Google Shape;110;p18"/>
          <p:cNvSpPr/>
          <p:nvPr/>
        </p:nvSpPr>
        <p:spPr>
          <a:xfrm>
            <a:off x="2488500" y="624313"/>
            <a:ext cx="4167000" cy="3930600"/>
          </a:xfrm>
          <a:prstGeom prst="ellipse">
            <a:avLst/>
          </a:prstGeom>
          <a:solidFill>
            <a:srgbClr val="202729">
              <a:alpha val="765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rPr>
              <a:t>Healthy farms don’t happen by accident — </a:t>
            </a:r>
            <a:br>
              <a:rPr lang="en" sz="2200">
                <a:solidFill>
                  <a:schemeClr val="lt1"/>
                </a:solidFill>
              </a:rPr>
            </a:br>
            <a:r>
              <a:rPr lang="en" sz="2200">
                <a:solidFill>
                  <a:schemeClr val="lt1"/>
                </a:solidFill>
              </a:rPr>
              <a:t>pruning and weeding are part of the deal. </a:t>
            </a:r>
            <a:br>
              <a:rPr lang="en" sz="2200">
                <a:solidFill>
                  <a:schemeClr val="lt1"/>
                </a:solidFill>
              </a:rPr>
            </a:br>
            <a:r>
              <a:rPr lang="en" sz="2200">
                <a:solidFill>
                  <a:schemeClr val="lt1"/>
                </a:solidFill>
              </a:rPr>
              <a:t>Without tending, even the best plots get overgrown.</a:t>
            </a:r>
            <a:endParaRPr b="1" sz="2200">
              <a:solidFill>
                <a:schemeClr val="lt1"/>
              </a:solidFill>
            </a:endParaRPr>
          </a:p>
        </p:txBody>
      </p:sp>
      <p:sp>
        <p:nvSpPr>
          <p:cNvPr id="111" name="Google Shape;111;p18"/>
          <p:cNvSpPr txBox="1"/>
          <p:nvPr/>
        </p:nvSpPr>
        <p:spPr>
          <a:xfrm>
            <a:off x="8104950" y="4851000"/>
            <a:ext cx="1038900" cy="30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750">
                <a:solidFill>
                  <a:schemeClr val="lt1"/>
                </a:solidFill>
              </a:rPr>
              <a:t>Olivia Ivey for NPR</a:t>
            </a:r>
            <a:endParaRPr sz="700">
              <a:solidFill>
                <a:schemeClr val="lt1"/>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7" name="Google Shape;11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8" name="Google Shape;118;p19" title="image-asset.jpeg"/>
          <p:cNvPicPr preferRelativeResize="0"/>
          <p:nvPr/>
        </p:nvPicPr>
        <p:blipFill rotWithShape="1">
          <a:blip r:embed="rId3">
            <a:alphaModFix/>
          </a:blip>
          <a:srcRect b="10027" l="0" r="0" t="5570"/>
          <a:stretch/>
        </p:blipFill>
        <p:spPr>
          <a:xfrm>
            <a:off x="0" y="0"/>
            <a:ext cx="9143876" cy="5143501"/>
          </a:xfrm>
          <a:prstGeom prst="rect">
            <a:avLst/>
          </a:prstGeom>
          <a:noFill/>
          <a:ln>
            <a:noFill/>
          </a:ln>
        </p:spPr>
      </p:pic>
      <p:sp>
        <p:nvSpPr>
          <p:cNvPr id="119" name="Google Shape;119;p19"/>
          <p:cNvSpPr/>
          <p:nvPr/>
        </p:nvSpPr>
        <p:spPr>
          <a:xfrm>
            <a:off x="0" y="606438"/>
            <a:ext cx="4167000" cy="3930600"/>
          </a:xfrm>
          <a:prstGeom prst="ellipse">
            <a:avLst/>
          </a:prstGeom>
          <a:solidFill>
            <a:srgbClr val="202729">
              <a:alpha val="765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rPr>
              <a:t>You can’t just scatter seeds and hope </a:t>
            </a:r>
            <a:br>
              <a:rPr lang="en" sz="2200">
                <a:solidFill>
                  <a:schemeClr val="lt1"/>
                </a:solidFill>
              </a:rPr>
            </a:br>
            <a:r>
              <a:rPr lang="en" sz="2200">
                <a:solidFill>
                  <a:schemeClr val="lt1"/>
                </a:solidFill>
              </a:rPr>
              <a:t>— </a:t>
            </a:r>
            <a:br>
              <a:rPr lang="en" sz="2200">
                <a:solidFill>
                  <a:schemeClr val="lt1"/>
                </a:solidFill>
              </a:rPr>
            </a:br>
            <a:r>
              <a:rPr lang="en" sz="2200">
                <a:solidFill>
                  <a:schemeClr val="lt1"/>
                </a:solidFill>
              </a:rPr>
              <a:t>growth takes care and planning. Even rich soil turns barren without care. </a:t>
            </a:r>
            <a:endParaRPr b="1" sz="2200">
              <a:solidFill>
                <a:schemeClr val="lt1"/>
              </a:solidFill>
            </a:endParaRPr>
          </a:p>
        </p:txBody>
      </p:sp>
      <p:sp>
        <p:nvSpPr>
          <p:cNvPr id="120" name="Google Shape;120;p19"/>
          <p:cNvSpPr txBox="1"/>
          <p:nvPr/>
        </p:nvSpPr>
        <p:spPr>
          <a:xfrm>
            <a:off x="7437800" y="4851000"/>
            <a:ext cx="1706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lt1"/>
                </a:solidFill>
                <a:latin typeface="Proxima Nova"/>
                <a:ea typeface="Proxima Nova"/>
                <a:cs typeface="Proxima Nova"/>
                <a:sym typeface="Proxima Nova"/>
              </a:rPr>
              <a:t>Christine Croucher</a:t>
            </a:r>
            <a:r>
              <a:rPr lang="en" sz="700">
                <a:solidFill>
                  <a:schemeClr val="lt1"/>
                </a:solidFill>
                <a:latin typeface="Proxima Nova"/>
                <a:ea typeface="Proxima Nova"/>
                <a:cs typeface="Proxima Nova"/>
                <a:sym typeface="Proxima Nova"/>
              </a:rPr>
              <a:t> | abandoned farm</a:t>
            </a:r>
            <a:endParaRPr sz="700">
              <a:solidFill>
                <a:schemeClr val="lt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0" title="181003-cooperative-farming-diggers-mirth-credit-intervale-700x467.jpg"/>
          <p:cNvPicPr preferRelativeResize="0"/>
          <p:nvPr/>
        </p:nvPicPr>
        <p:blipFill rotWithShape="1">
          <a:blip r:embed="rId3">
            <a:alphaModFix/>
          </a:blip>
          <a:srcRect b="0" l="11771" r="1483" t="0"/>
          <a:stretch/>
        </p:blipFill>
        <p:spPr>
          <a:xfrm>
            <a:off x="152400" y="410750"/>
            <a:ext cx="5856000" cy="4503600"/>
          </a:xfrm>
          <a:prstGeom prst="ellipse">
            <a:avLst/>
          </a:prstGeom>
          <a:noFill/>
          <a:ln>
            <a:noFill/>
          </a:ln>
        </p:spPr>
      </p:pic>
      <p:sp>
        <p:nvSpPr>
          <p:cNvPr id="126" name="Google Shape;126;p20"/>
          <p:cNvSpPr txBox="1"/>
          <p:nvPr/>
        </p:nvSpPr>
        <p:spPr>
          <a:xfrm>
            <a:off x="4484050" y="333425"/>
            <a:ext cx="4026300" cy="1200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200"/>
              <a:t>On a </a:t>
            </a:r>
            <a:r>
              <a:rPr b="1" lang="en" sz="2200"/>
              <a:t>co-op farm</a:t>
            </a:r>
            <a:r>
              <a:rPr lang="en" sz="2200"/>
              <a:t>, success depends on </a:t>
            </a:r>
            <a:r>
              <a:rPr b="1" lang="en" sz="2200"/>
              <a:t>shared responsibility.</a:t>
            </a:r>
            <a:endParaRPr sz="2200"/>
          </a:p>
        </p:txBody>
      </p:sp>
      <p:sp>
        <p:nvSpPr>
          <p:cNvPr id="127" name="Google Shape;127;p20"/>
          <p:cNvSpPr txBox="1"/>
          <p:nvPr/>
        </p:nvSpPr>
        <p:spPr>
          <a:xfrm>
            <a:off x="6125000" y="2330025"/>
            <a:ext cx="2669700" cy="221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dk1"/>
                </a:solidFill>
              </a:rPr>
              <a:t>If REFEDS </a:t>
            </a:r>
            <a:br>
              <a:rPr lang="en" sz="2200">
                <a:solidFill>
                  <a:schemeClr val="dk1"/>
                </a:solidFill>
              </a:rPr>
            </a:br>
            <a:r>
              <a:rPr lang="en" sz="2200">
                <a:solidFill>
                  <a:schemeClr val="dk1"/>
                </a:solidFill>
              </a:rPr>
              <a:t>were a co-op </a:t>
            </a:r>
            <a:br>
              <a:rPr lang="en" sz="2200">
                <a:solidFill>
                  <a:schemeClr val="dk1"/>
                </a:solidFill>
              </a:rPr>
            </a:br>
            <a:r>
              <a:rPr lang="en" sz="2200">
                <a:solidFill>
                  <a:schemeClr val="dk1"/>
                </a:solidFill>
              </a:rPr>
              <a:t>farm, we all share the responsibilities of tending to the</a:t>
            </a:r>
            <a:r>
              <a:rPr lang="en" sz="2200" strike="sngStrike">
                <a:solidFill>
                  <a:schemeClr val="dk1"/>
                </a:solidFill>
              </a:rPr>
              <a:t> crops</a:t>
            </a:r>
            <a:r>
              <a:rPr lang="en" sz="2200">
                <a:solidFill>
                  <a:schemeClr val="dk1"/>
                </a:solidFill>
              </a:rPr>
              <a:t> standards.</a:t>
            </a:r>
            <a:endParaRPr sz="2200">
              <a:solidFill>
                <a:schemeClr val="dk1"/>
              </a:solidFill>
            </a:endParaRPr>
          </a:p>
        </p:txBody>
      </p:sp>
      <p:sp>
        <p:nvSpPr>
          <p:cNvPr id="128" name="Google Shape;128;p20"/>
          <p:cNvSpPr txBox="1"/>
          <p:nvPr/>
        </p:nvSpPr>
        <p:spPr>
          <a:xfrm>
            <a:off x="3084525" y="4450275"/>
            <a:ext cx="1044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chemeClr val="lt1"/>
                </a:solidFill>
              </a:rPr>
              <a:t>The Digger’s Mirth Collective Farm team. (Photo courtesy of </a:t>
            </a:r>
            <a:r>
              <a:rPr lang="en" sz="500">
                <a:solidFill>
                  <a:schemeClr val="lt1"/>
                </a:solidFill>
                <a:uFill>
                  <a:noFill/>
                </a:uFill>
                <a:hlinkClick r:id="rId4">
                  <a:extLst>
                    <a:ext uri="{A12FA001-AC4F-418D-AE19-62706E023703}">
                      <ahyp:hlinkClr val="tx"/>
                    </a:ext>
                  </a:extLst>
                </a:hlinkClick>
              </a:rPr>
              <a:t>The Intervale Center</a:t>
            </a:r>
            <a:r>
              <a:rPr lang="en" sz="500">
                <a:solidFill>
                  <a:schemeClr val="lt1"/>
                </a:solidFill>
              </a:rPr>
              <a:t>)</a:t>
            </a:r>
            <a:endParaRPr sz="700">
              <a:solidFill>
                <a:schemeClr val="lt1"/>
              </a:solidFill>
            </a:endParaRPr>
          </a:p>
        </p:txBody>
      </p:sp>
      <p:pic>
        <p:nvPicPr>
          <p:cNvPr id="129" name="Google Shape;129;p20"/>
          <p:cNvPicPr preferRelativeResize="0"/>
          <p:nvPr/>
        </p:nvPicPr>
        <p:blipFill>
          <a:blip r:embed="rId5">
            <a:alphaModFix/>
          </a:blip>
          <a:stretch>
            <a:fillRect/>
          </a:stretch>
        </p:blipFill>
        <p:spPr>
          <a:xfrm>
            <a:off x="8438750" y="4809002"/>
            <a:ext cx="620600" cy="1999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p:nvPr/>
        </p:nvSpPr>
        <p:spPr>
          <a:xfrm>
            <a:off x="130100" y="1425775"/>
            <a:ext cx="1828800" cy="1828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rPr>
              <a:t>Who maintains the standards we all use today? </a:t>
            </a:r>
            <a:endParaRPr sz="1300">
              <a:solidFill>
                <a:schemeClr val="lt1"/>
              </a:solidFill>
            </a:endParaRPr>
          </a:p>
        </p:txBody>
      </p:sp>
      <p:sp>
        <p:nvSpPr>
          <p:cNvPr id="135" name="Google Shape;135;p21"/>
          <p:cNvSpPr txBox="1"/>
          <p:nvPr/>
        </p:nvSpPr>
        <p:spPr>
          <a:xfrm>
            <a:off x="130100" y="3484025"/>
            <a:ext cx="1828800" cy="100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chemeClr val="dk1"/>
                </a:solidFill>
              </a:rPr>
              <a:t>Working groups, community volunteers, federation staff, REFEDS coordination.</a:t>
            </a:r>
            <a:endParaRPr sz="1200">
              <a:solidFill>
                <a:schemeClr val="dk1"/>
              </a:solidFill>
            </a:endParaRPr>
          </a:p>
        </p:txBody>
      </p:sp>
      <p:sp>
        <p:nvSpPr>
          <p:cNvPr id="136" name="Google Shape;136;p21"/>
          <p:cNvSpPr txBox="1"/>
          <p:nvPr/>
        </p:nvSpPr>
        <p:spPr>
          <a:xfrm>
            <a:off x="2035100" y="3484025"/>
            <a:ext cx="1828800" cy="121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chemeClr val="dk1"/>
                </a:solidFill>
              </a:rPr>
              <a:t>Mostly soft funding, in-kind contributions, occasional project grants — often invisible and under-resourced.</a:t>
            </a:r>
            <a:endParaRPr sz="1200">
              <a:solidFill>
                <a:schemeClr val="dk1"/>
              </a:solidFill>
            </a:endParaRPr>
          </a:p>
        </p:txBody>
      </p:sp>
      <p:sp>
        <p:nvSpPr>
          <p:cNvPr id="137" name="Google Shape;137;p21"/>
          <p:cNvSpPr/>
          <p:nvPr/>
        </p:nvSpPr>
        <p:spPr>
          <a:xfrm>
            <a:off x="2035100" y="1463600"/>
            <a:ext cx="1828800" cy="1828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lt1"/>
                </a:solidFill>
              </a:rPr>
              <a:t>Who pays for that </a:t>
            </a:r>
            <a:r>
              <a:rPr b="1" lang="en" sz="1300">
                <a:solidFill>
                  <a:schemeClr val="lt1"/>
                </a:solidFill>
              </a:rPr>
              <a:t>maintenance</a:t>
            </a:r>
            <a:r>
              <a:rPr b="1" lang="en" sz="1300">
                <a:solidFill>
                  <a:schemeClr val="lt1"/>
                </a:solidFill>
              </a:rPr>
              <a:t>? </a:t>
            </a:r>
            <a:endParaRPr sz="1300">
              <a:solidFill>
                <a:schemeClr val="lt1"/>
              </a:solidFill>
            </a:endParaRPr>
          </a:p>
        </p:txBody>
      </p:sp>
      <p:sp>
        <p:nvSpPr>
          <p:cNvPr id="138" name="Google Shape;138;p21"/>
          <p:cNvSpPr/>
          <p:nvPr/>
        </p:nvSpPr>
        <p:spPr>
          <a:xfrm>
            <a:off x="3940100" y="1498663"/>
            <a:ext cx="1828800" cy="1828800"/>
          </a:xfrm>
          <a:prstGeom prst="ellipse">
            <a:avLst/>
          </a:prstGeom>
          <a:solidFill>
            <a:srgbClr val="BB4658"/>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100">
                <a:solidFill>
                  <a:schemeClr val="lt1"/>
                </a:solidFill>
              </a:rPr>
              <a:t>How do we ensure this work is sustainable and responsive to our needs?</a:t>
            </a:r>
            <a:endParaRPr b="1" sz="1100">
              <a:solidFill>
                <a:schemeClr val="lt1"/>
              </a:solidFill>
            </a:endParaRPr>
          </a:p>
        </p:txBody>
      </p:sp>
      <p:sp>
        <p:nvSpPr>
          <p:cNvPr id="139" name="Google Shape;139;p21"/>
          <p:cNvSpPr/>
          <p:nvPr/>
        </p:nvSpPr>
        <p:spPr>
          <a:xfrm>
            <a:off x="6350933" y="1282001"/>
            <a:ext cx="2121300" cy="2121600"/>
          </a:xfrm>
          <a:prstGeom prst="ellipse">
            <a:avLst/>
          </a:prstGeom>
          <a:noFill/>
          <a:ln cap="flat" cmpd="sng" w="9525">
            <a:solidFill>
              <a:srgbClr val="BB4658"/>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1300">
              <a:solidFill>
                <a:schemeClr val="dk1"/>
              </a:solidFill>
            </a:endParaRPr>
          </a:p>
        </p:txBody>
      </p:sp>
      <p:sp>
        <p:nvSpPr>
          <p:cNvPr id="140" name="Google Shape;140;p21"/>
          <p:cNvSpPr/>
          <p:nvPr/>
        </p:nvSpPr>
        <p:spPr>
          <a:xfrm>
            <a:off x="6704466" y="1635653"/>
            <a:ext cx="1413900" cy="1414800"/>
          </a:xfrm>
          <a:prstGeom prst="ellipse">
            <a:avLst/>
          </a:prstGeom>
          <a:noFill/>
          <a:ln cap="flat" cmpd="sng" w="9525">
            <a:solidFill>
              <a:srgbClr val="BB4658"/>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1300">
              <a:solidFill>
                <a:schemeClr val="dk1"/>
              </a:solidFill>
            </a:endParaRPr>
          </a:p>
        </p:txBody>
      </p:sp>
      <p:sp>
        <p:nvSpPr>
          <p:cNvPr id="141" name="Google Shape;141;p21"/>
          <p:cNvSpPr/>
          <p:nvPr/>
        </p:nvSpPr>
        <p:spPr>
          <a:xfrm>
            <a:off x="7057999" y="1989304"/>
            <a:ext cx="707400" cy="707100"/>
          </a:xfrm>
          <a:prstGeom prst="ellipse">
            <a:avLst/>
          </a:prstGeom>
          <a:noFill/>
          <a:ln cap="flat" cmpd="sng" w="9525">
            <a:solidFill>
              <a:srgbClr val="BB4658"/>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1300">
              <a:solidFill>
                <a:schemeClr val="dk1"/>
              </a:solidFill>
            </a:endParaRPr>
          </a:p>
        </p:txBody>
      </p:sp>
      <p:sp>
        <p:nvSpPr>
          <p:cNvPr id="142" name="Google Shape;142;p21"/>
          <p:cNvSpPr/>
          <p:nvPr/>
        </p:nvSpPr>
        <p:spPr>
          <a:xfrm>
            <a:off x="5997400" y="928350"/>
            <a:ext cx="2827800" cy="2829600"/>
          </a:xfrm>
          <a:prstGeom prst="ellipse">
            <a:avLst/>
          </a:prstGeom>
          <a:solidFill>
            <a:srgbClr val="202729">
              <a:alpha val="7590"/>
            </a:srgbClr>
          </a:solidFill>
          <a:ln cap="flat" cmpd="sng" w="114300">
            <a:solidFill>
              <a:srgbClr val="BB465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600">
                <a:solidFill>
                  <a:schemeClr val="dk1"/>
                </a:solidFill>
                <a:latin typeface="Proxima Nova Extrabold"/>
                <a:ea typeface="Proxima Nova Extrabold"/>
                <a:cs typeface="Proxima Nova Extrabold"/>
                <a:sym typeface="Proxima Nova Extrabold"/>
              </a:rPr>
              <a:t>So… what if we thought of it that way?</a:t>
            </a:r>
            <a:endParaRPr sz="2600">
              <a:solidFill>
                <a:schemeClr val="dk1"/>
              </a:solidFill>
              <a:latin typeface="Proxima Nova Extrabold"/>
              <a:ea typeface="Proxima Nova Extrabold"/>
              <a:cs typeface="Proxima Nova Extrabold"/>
              <a:sym typeface="Proxima Nova Extrabold"/>
            </a:endParaRPr>
          </a:p>
        </p:txBody>
      </p:sp>
      <p:sp>
        <p:nvSpPr>
          <p:cNvPr id="143" name="Google Shape;143;p21"/>
          <p:cNvSpPr txBox="1"/>
          <p:nvPr/>
        </p:nvSpPr>
        <p:spPr>
          <a:xfrm>
            <a:off x="3940100" y="3555875"/>
            <a:ext cx="1828800" cy="1075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1300">
                <a:solidFill>
                  <a:schemeClr val="dk1"/>
                </a:solidFill>
              </a:rPr>
              <a:t>This starts to look and feel a lot like operating a shared service.</a:t>
            </a:r>
            <a:endParaRPr b="1" i="1" sz="1300">
              <a:solidFill>
                <a:schemeClr val="dk1"/>
              </a:solidFill>
            </a:endParaRPr>
          </a:p>
        </p:txBody>
      </p:sp>
      <p:pic>
        <p:nvPicPr>
          <p:cNvPr id="144" name="Google Shape;144;p21"/>
          <p:cNvPicPr preferRelativeResize="0"/>
          <p:nvPr/>
        </p:nvPicPr>
        <p:blipFill>
          <a:blip r:embed="rId3">
            <a:alphaModFix/>
          </a:blip>
          <a:stretch>
            <a:fillRect/>
          </a:stretch>
        </p:blipFill>
        <p:spPr>
          <a:xfrm>
            <a:off x="8438750" y="4809002"/>
            <a:ext cx="620600" cy="1999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