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1"/>
  </p:notesMasterIdLst>
  <p:handoutMasterIdLst>
    <p:handoutMasterId r:id="rId12"/>
  </p:handoutMasterIdLst>
  <p:sldIdLst>
    <p:sldId id="335" r:id="rId2"/>
    <p:sldId id="344" r:id="rId3"/>
    <p:sldId id="351" r:id="rId4"/>
    <p:sldId id="389" r:id="rId5"/>
    <p:sldId id="348" r:id="rId6"/>
    <p:sldId id="260" r:id="rId7"/>
    <p:sldId id="461" r:id="rId8"/>
    <p:sldId id="369" r:id="rId9"/>
    <p:sldId id="347" r:id="rId10"/>
  </p:sldIdLst>
  <p:sldSz cx="12192000" cy="6858000"/>
  <p:notesSz cx="6858000" cy="9144000"/>
  <p:custDataLst>
    <p:tags r:id="rId13"/>
  </p:custData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voorbeeld indelingen" id="{130FA196-B901-4748-8A24-CE4C5D292687}">
          <p14:sldIdLst>
            <p14:sldId id="335"/>
            <p14:sldId id="344"/>
            <p14:sldId id="351"/>
            <p14:sldId id="389"/>
            <p14:sldId id="348"/>
            <p14:sldId id="260"/>
            <p14:sldId id="461"/>
            <p14:sldId id="369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12" clrIdx="0">
    <p:extLst>
      <p:ext uri="{19B8F6BF-5375-455C-9EA6-DF929625EA0E}">
        <p15:presenceInfo xmlns:p15="http://schemas.microsoft.com/office/powerpoint/2012/main" userId="S-1-5-21-2890558824-3927818043-3374662254-1188" providerId="AD"/>
      </p:ext>
    </p:extLst>
  </p:cmAuthor>
  <p:cmAuthor id="2" name="Tess Hoogenraad" initials="TH" lastIdx="1" clrIdx="1">
    <p:extLst>
      <p:ext uri="{19B8F6BF-5375-455C-9EA6-DF929625EA0E}">
        <p15:presenceInfo xmlns:p15="http://schemas.microsoft.com/office/powerpoint/2012/main" userId="S-1-5-21-2890558824-3927818043-3374662254-1209" providerId="AD"/>
      </p:ext>
    </p:extLst>
  </p:cmAuthor>
  <p:cmAuthor id="3" name="PPT Solutions" initials="PS" lastIdx="20" clrIdx="2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4" name="Kelly Kok" initials="KK" lastIdx="7" clrIdx="3">
    <p:extLst>
      <p:ext uri="{19B8F6BF-5375-455C-9EA6-DF929625EA0E}">
        <p15:presenceInfo xmlns:p15="http://schemas.microsoft.com/office/powerpoint/2012/main" userId="S-1-5-21-2890558824-3927818043-3374662254-1238" providerId="AD"/>
      </p:ext>
    </p:extLst>
  </p:cmAuthor>
  <p:cmAuthor id="5" name="Marjolijn de Kruijff" initials="MdK" lastIdx="40" clrIdx="4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3" autoAdjust="0"/>
    <p:restoredTop sz="95748" autoAdjust="0"/>
  </p:normalViewPr>
  <p:slideViewPr>
    <p:cSldViewPr snapToGrid="0">
      <p:cViewPr varScale="1">
        <p:scale>
          <a:sx n="96" d="100"/>
          <a:sy n="96" d="100"/>
        </p:scale>
        <p:origin x="192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C98AC25-4A32-4075-AA3C-3DCF4F621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63CC90-5761-4E4D-B50A-D607A56B0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3D1E-5615-46D1-96C4-ABA4000F4F11}" type="datetimeFigureOut">
              <a:rPr lang="nl-NL" smtClean="0"/>
              <a:t>10-06-2024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10707-9097-4F7F-9E9C-CFC233DA4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07002-0427-45CE-9E16-40BA0BD28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EB24-5BCB-40EE-913C-A4E03839A7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84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10-06-2024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20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Include that this is possible for both mesh &amp; </a:t>
            </a:r>
            <a:r>
              <a:rPr lang="en-US" err="1">
                <a:ea typeface="Calibri"/>
                <a:cs typeface="Calibri"/>
              </a:rPr>
              <a:t>hub&amp;spoke</a:t>
            </a:r>
            <a:r>
              <a:rPr lang="en-US">
                <a:ea typeface="Calibri"/>
                <a:cs typeface="Calibri"/>
              </a:rPr>
              <a:t> – mesh requires more connections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7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SURFconext – </a:t>
            </a:r>
            <a:r>
              <a:rPr lang="en-GB" err="1">
                <a:ea typeface="Calibri"/>
                <a:cs typeface="Calibri"/>
              </a:rPr>
              <a:t>gebruik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blijft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groeien</a:t>
            </a:r>
            <a:r>
              <a:rPr lang="en-GB">
                <a:ea typeface="Calibri"/>
                <a:cs typeface="Calibri"/>
              </a:rPr>
              <a:t>. </a:t>
            </a:r>
            <a:r>
              <a:rPr lang="en-GB" err="1">
                <a:ea typeface="Calibri"/>
                <a:cs typeface="Calibri"/>
              </a:rPr>
              <a:t>Aantal</a:t>
            </a:r>
            <a:r>
              <a:rPr lang="en-GB">
                <a:ea typeface="Calibri"/>
                <a:cs typeface="Calibri"/>
              </a:rPr>
              <a:t> logins </a:t>
            </a:r>
            <a:r>
              <a:rPr lang="en-GB" err="1">
                <a:ea typeface="Calibri"/>
                <a:cs typeface="Calibri"/>
              </a:rPr>
              <a:t>lijkt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dat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jaar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te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stabiliseren</a:t>
            </a:r>
            <a:r>
              <a:rPr lang="en-GB">
                <a:ea typeface="Calibri"/>
                <a:cs typeface="Calibri"/>
              </a:rPr>
              <a:t>, maar het </a:t>
            </a:r>
            <a:r>
              <a:rPr lang="en-GB" err="1">
                <a:ea typeface="Calibri"/>
                <a:cs typeface="Calibri"/>
              </a:rPr>
              <a:t>aantal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gekoppelde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diensten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neemt</a:t>
            </a:r>
            <a:r>
              <a:rPr lang="en-GB">
                <a:ea typeface="Calibri"/>
                <a:cs typeface="Calibri"/>
              </a:rPr>
              <a:t> toe.</a:t>
            </a:r>
          </a:p>
          <a:p>
            <a:r>
              <a:rPr lang="en-GB">
                <a:ea typeface="Calibri"/>
                <a:cs typeface="Calibri"/>
              </a:rPr>
              <a:t>SURFsecureID – </a:t>
            </a:r>
            <a:r>
              <a:rPr lang="en-GB" err="1">
                <a:ea typeface="Calibri"/>
                <a:cs typeface="Calibri"/>
              </a:rPr>
              <a:t>zelfstandig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een</a:t>
            </a:r>
            <a:r>
              <a:rPr lang="en-GB">
                <a:ea typeface="Calibri"/>
                <a:cs typeface="Calibri"/>
              </a:rPr>
              <a:t> token </a:t>
            </a:r>
            <a:r>
              <a:rPr lang="en-GB" err="1">
                <a:ea typeface="Calibri"/>
                <a:cs typeface="Calibri"/>
              </a:rPr>
              <a:t>registreren</a:t>
            </a:r>
            <a:r>
              <a:rPr lang="en-GB">
                <a:ea typeface="Calibri"/>
                <a:cs typeface="Calibri"/>
              </a:rPr>
              <a:t> </a:t>
            </a:r>
            <a:r>
              <a:rPr lang="en-GB" err="1">
                <a:ea typeface="Calibri"/>
                <a:cs typeface="Calibri"/>
              </a:rPr>
              <a:t>zonder</a:t>
            </a:r>
            <a:r>
              <a:rPr lang="en-GB">
                <a:ea typeface="Calibri"/>
                <a:cs typeface="Calibri"/>
              </a:rPr>
              <a:t> desk (</a:t>
            </a:r>
            <a:r>
              <a:rPr lang="en-GB" err="1">
                <a:ea typeface="Calibri"/>
                <a:cs typeface="Calibri"/>
              </a:rPr>
              <a:t>wel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LoA</a:t>
            </a:r>
            <a:r>
              <a:rPr lang="en-GB">
                <a:ea typeface="Calibri"/>
                <a:cs typeface="Calibri"/>
              </a:rPr>
              <a:t> 1.5) </a:t>
            </a:r>
            <a:r>
              <a:rPr lang="en-GB" err="1">
                <a:ea typeface="Calibri"/>
                <a:cs typeface="Calibri"/>
              </a:rPr>
              <a:t>en</a:t>
            </a:r>
            <a:r>
              <a:rPr lang="en-GB">
                <a:ea typeface="Calibri"/>
                <a:cs typeface="Calibri"/>
              </a:rPr>
              <a:t> SSO</a:t>
            </a:r>
          </a:p>
          <a:p>
            <a:r>
              <a:rPr lang="en-GB">
                <a:ea typeface="Calibri"/>
                <a:cs typeface="Calibri"/>
              </a:rPr>
              <a:t>SRAM – steeds </a:t>
            </a:r>
            <a:r>
              <a:rPr lang="en-GB" err="1">
                <a:ea typeface="Calibri"/>
                <a:cs typeface="Calibri"/>
              </a:rPr>
              <a:t>meer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gebruik</a:t>
            </a:r>
            <a:r>
              <a:rPr lang="en-GB">
                <a:ea typeface="Calibri"/>
                <a:cs typeface="Calibri"/>
              </a:rPr>
              <a:t>, MFA </a:t>
            </a:r>
            <a:r>
              <a:rPr lang="en-GB" err="1">
                <a:ea typeface="Calibri"/>
                <a:cs typeface="Calibri"/>
              </a:rPr>
              <a:t>voor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onderzoeksdiensten</a:t>
            </a:r>
            <a:r>
              <a:rPr lang="en-GB">
                <a:ea typeface="Calibri"/>
                <a:cs typeface="Calibri"/>
              </a:rPr>
              <a:t>. Interesse </a:t>
            </a:r>
            <a:r>
              <a:rPr lang="en-GB" err="1">
                <a:ea typeface="Calibri"/>
                <a:cs typeface="Calibri"/>
              </a:rPr>
              <a:t>vanuit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instellingen</a:t>
            </a:r>
            <a:r>
              <a:rPr lang="en-GB">
                <a:ea typeface="Calibri"/>
                <a:cs typeface="Calibri"/>
              </a:rPr>
              <a:t> die </a:t>
            </a:r>
            <a:r>
              <a:rPr lang="en-GB" err="1">
                <a:ea typeface="Calibri"/>
                <a:cs typeface="Calibri"/>
              </a:rPr>
              <a:t>hun</a:t>
            </a:r>
            <a:r>
              <a:rPr lang="en-GB">
                <a:ea typeface="Calibri"/>
                <a:cs typeface="Calibri"/>
              </a:rPr>
              <a:t> eigen </a:t>
            </a:r>
            <a:r>
              <a:rPr lang="en-GB" err="1">
                <a:ea typeface="Calibri"/>
                <a:cs typeface="Calibri"/>
              </a:rPr>
              <a:t>onderzoeksdiensten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veilig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willen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aanbieden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aan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onderzoekers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binnen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hun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instelling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daarbuiten</a:t>
            </a:r>
            <a:r>
              <a:rPr lang="en-GB">
                <a:ea typeface="Calibri"/>
                <a:cs typeface="Calibri"/>
              </a:rPr>
              <a:t>.</a:t>
            </a:r>
          </a:p>
          <a:p>
            <a:r>
              <a:rPr lang="en-GB">
                <a:ea typeface="Calibri"/>
                <a:cs typeface="Calibri"/>
              </a:rPr>
              <a:t>EduID – </a:t>
            </a:r>
            <a:r>
              <a:rPr lang="en-GB" err="1">
                <a:ea typeface="Calibri"/>
                <a:cs typeface="Calibri"/>
              </a:rPr>
              <a:t>samen</a:t>
            </a:r>
            <a:r>
              <a:rPr lang="en-GB">
                <a:ea typeface="Calibri"/>
                <a:cs typeface="Calibri"/>
              </a:rPr>
              <a:t> met </a:t>
            </a:r>
            <a:r>
              <a:rPr lang="en-GB" err="1">
                <a:ea typeface="Calibri"/>
                <a:cs typeface="Calibri"/>
              </a:rPr>
              <a:t>Npuls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en</a:t>
            </a:r>
            <a:r>
              <a:rPr lang="en-GB">
                <a:ea typeface="Calibri"/>
                <a:cs typeface="Calibri"/>
              </a:rPr>
              <a:t> per 2024 </a:t>
            </a:r>
            <a:r>
              <a:rPr lang="en-GB" err="1">
                <a:ea typeface="Calibri"/>
                <a:cs typeface="Calibri"/>
              </a:rPr>
              <a:t>een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productiedienst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r>
              <a:rPr lang="en-GB" err="1">
                <a:ea typeface="Calibri"/>
                <a:cs typeface="Calibri"/>
              </a:rPr>
              <a:t>Veel</a:t>
            </a:r>
            <a:r>
              <a:rPr lang="en-GB">
                <a:ea typeface="Calibri"/>
                <a:cs typeface="Calibri"/>
              </a:rPr>
              <a:t> interfaces, </a:t>
            </a:r>
            <a:r>
              <a:rPr lang="en-GB" err="1">
                <a:ea typeface="Calibri"/>
                <a:cs typeface="Calibri"/>
              </a:rPr>
              <a:t>standaardisatie</a:t>
            </a:r>
            <a:r>
              <a:rPr lang="en-GB">
                <a:ea typeface="Calibri"/>
                <a:cs typeface="Calibri"/>
              </a:rPr>
              <a:t> op UX/UI, maar het is </a:t>
            </a:r>
            <a:r>
              <a:rPr lang="en-GB" err="1">
                <a:ea typeface="Calibri"/>
                <a:cs typeface="Calibri"/>
              </a:rPr>
              <a:t>veel</a:t>
            </a:r>
            <a:r>
              <a:rPr lang="en-GB">
                <a:ea typeface="Calibri"/>
                <a:cs typeface="Calibri"/>
              </a:rPr>
              <a:t>. </a:t>
            </a:r>
            <a:r>
              <a:rPr lang="en-GB" err="1">
                <a:ea typeface="Calibri"/>
                <a:cs typeface="Calibri"/>
              </a:rPr>
              <a:t>Niet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alleen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voor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ons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soms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lastig</a:t>
            </a:r>
            <a:r>
              <a:rPr lang="en-GB">
                <a:ea typeface="Calibri"/>
                <a:cs typeface="Calibri"/>
              </a:rPr>
              <a:t>, maar </a:t>
            </a:r>
            <a:r>
              <a:rPr lang="en-GB" err="1">
                <a:ea typeface="Calibri"/>
                <a:cs typeface="Calibri"/>
              </a:rPr>
              <a:t>ook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voor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klanten</a:t>
            </a:r>
            <a:r>
              <a:rPr lang="en-GB">
                <a:ea typeface="Calibri"/>
                <a:cs typeface="Calibri"/>
              </a:rPr>
              <a:t>. Moet </a:t>
            </a:r>
            <a:r>
              <a:rPr lang="en-GB" err="1">
                <a:ea typeface="Calibri"/>
                <a:cs typeface="Calibri"/>
              </a:rPr>
              <a:t>ik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iets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aansluiten</a:t>
            </a:r>
            <a:r>
              <a:rPr lang="en-GB">
                <a:ea typeface="Calibri"/>
                <a:cs typeface="Calibri"/>
              </a:rPr>
              <a:t> op SRAM of SURFconext? </a:t>
            </a:r>
            <a:r>
              <a:rPr lang="en-GB" err="1">
                <a:ea typeface="Calibri"/>
                <a:cs typeface="Calibri"/>
              </a:rPr>
              <a:t>Welke</a:t>
            </a:r>
            <a:r>
              <a:rPr lang="en-GB">
                <a:ea typeface="Calibri"/>
                <a:cs typeface="Calibri"/>
              </a:rPr>
              <a:t> MFA </a:t>
            </a:r>
            <a:r>
              <a:rPr lang="en-GB" err="1">
                <a:ea typeface="Calibri"/>
                <a:cs typeface="Calibri"/>
              </a:rPr>
              <a:t>moet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ik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gebruiken</a:t>
            </a:r>
            <a:r>
              <a:rPr lang="en-GB">
                <a:ea typeface="Calibri"/>
                <a:cs typeface="Calibri"/>
              </a:rPr>
              <a:t>? Het </a:t>
            </a:r>
            <a:r>
              <a:rPr lang="en-GB" err="1">
                <a:ea typeface="Calibri"/>
                <a:cs typeface="Calibri"/>
              </a:rPr>
              <a:t>breidt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alleen</a:t>
            </a:r>
            <a:r>
              <a:rPr lang="en-GB">
                <a:ea typeface="Calibri"/>
                <a:cs typeface="Calibri"/>
              </a:rPr>
              <a:t> maar </a:t>
            </a:r>
            <a:r>
              <a:rPr lang="en-GB" err="1">
                <a:ea typeface="Calibri"/>
                <a:cs typeface="Calibri"/>
              </a:rPr>
              <a:t>uit</a:t>
            </a:r>
            <a:r>
              <a:rPr lang="en-GB">
                <a:ea typeface="Calibri"/>
                <a:cs typeface="Calibri"/>
              </a:rPr>
              <a:t>. Met </a:t>
            </a:r>
            <a:r>
              <a:rPr lang="en-GB" err="1">
                <a:ea typeface="Calibri"/>
                <a:cs typeface="Calibri"/>
              </a:rPr>
              <a:t>nieuwe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diensten</a:t>
            </a:r>
            <a:r>
              <a:rPr lang="en-GB">
                <a:ea typeface="Calibri"/>
                <a:cs typeface="Calibri"/>
              </a:rPr>
              <a:t>, eduID, maar </a:t>
            </a:r>
            <a:r>
              <a:rPr lang="en-GB" err="1">
                <a:ea typeface="Calibri"/>
                <a:cs typeface="Calibri"/>
              </a:rPr>
              <a:t>ook</a:t>
            </a:r>
            <a:r>
              <a:rPr lang="en-GB">
                <a:ea typeface="Calibri"/>
                <a:cs typeface="Calibri"/>
              </a:rPr>
              <a:t> met </a:t>
            </a:r>
            <a:r>
              <a:rPr lang="en-GB" err="1">
                <a:ea typeface="Calibri"/>
                <a:cs typeface="Calibri"/>
              </a:rPr>
              <a:t>bijvoorbeeld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mobiele</a:t>
            </a:r>
            <a:r>
              <a:rPr lang="en-GB">
                <a:ea typeface="Calibri"/>
                <a:cs typeface="Calibri"/>
              </a:rPr>
              <a:t> apps.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31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1 </a:t>
            </a:r>
            <a:r>
              <a:rPr lang="en-GB" err="1">
                <a:ea typeface="Calibri"/>
                <a:cs typeface="Calibri"/>
              </a:rPr>
              <a:t>pakket</a:t>
            </a:r>
            <a:r>
              <a:rPr lang="en-GB">
                <a:ea typeface="Calibri"/>
                <a:cs typeface="Calibri"/>
              </a:rPr>
              <a:t> met 2 </a:t>
            </a:r>
            <a:r>
              <a:rPr lang="en-GB" err="1">
                <a:ea typeface="Calibri"/>
                <a:cs typeface="Calibri"/>
              </a:rPr>
              <a:t>onderdelen</a:t>
            </a:r>
            <a:r>
              <a:rPr lang="en-GB">
                <a:ea typeface="Calibri"/>
                <a:cs typeface="Calibri"/>
              </a:rPr>
              <a:t>. Het </a:t>
            </a:r>
            <a:r>
              <a:rPr lang="en-GB" err="1">
                <a:ea typeface="Calibri"/>
                <a:cs typeface="Calibri"/>
              </a:rPr>
              <a:t>eduID</a:t>
            </a:r>
            <a:r>
              <a:rPr lang="en-GB">
                <a:ea typeface="Calibri"/>
                <a:cs typeface="Calibri"/>
              </a:rPr>
              <a:t> account </a:t>
            </a:r>
            <a:r>
              <a:rPr lang="en-GB" err="1">
                <a:ea typeface="Calibri"/>
                <a:cs typeface="Calibri"/>
              </a:rPr>
              <a:t>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een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geintegreerde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omgeving</a:t>
            </a:r>
            <a:r>
              <a:rPr lang="en-GB">
                <a:ea typeface="Calibri"/>
                <a:cs typeface="Calibri"/>
              </a:rPr>
              <a:t> om </a:t>
            </a:r>
            <a:r>
              <a:rPr lang="en-GB" err="1">
                <a:ea typeface="Calibri"/>
                <a:cs typeface="Calibri"/>
              </a:rPr>
              <a:t>toegang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te</a:t>
            </a:r>
            <a:r>
              <a:rPr lang="en-GB">
                <a:ea typeface="Calibri"/>
                <a:cs typeface="Calibri"/>
              </a:rPr>
              <a:t> geven.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28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85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8C867F64-C16A-4958-8FCE-A2FB9753FA85}" type="datetime1">
              <a:rPr lang="nl-NL" smtClean="0"/>
              <a:t>10-06-2024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432772" y="-885712"/>
            <a:ext cx="132649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Titelblad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Plaats hier de titel van de presentatie</a:t>
            </a:r>
            <a:endParaRPr lang="en-US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Plaats hier de naam van </a:t>
            </a:r>
            <a:br>
              <a:rPr lang="nl-NL" dirty="0"/>
            </a:br>
            <a:r>
              <a:rPr lang="nl-NL" dirty="0"/>
              <a:t>De spreker óf subtitel</a:t>
            </a:r>
            <a:endParaRPr lang="en-US" dirty="0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  <a:endParaRPr lang="nl-NL" dirty="0"/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6" name="Tijdelijke aanduiding voor dianummer 5">
            <a:extLst>
              <a:ext uri="{FF2B5EF4-FFF2-40B4-BE49-F238E27FC236}">
                <a16:creationId xmlns:a16="http://schemas.microsoft.com/office/drawing/2014/main" id="{D6A528FE-D3FB-4684-8AA2-43392FC2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TABEL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nl-NL" smtClean="0"/>
              <a:t>10-06-2024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9252" y="-885712"/>
            <a:ext cx="291352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TABEL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2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19539" y="-885712"/>
            <a:ext cx="17529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TABEL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3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A9F8B797-7D29-405C-AA62-7DA8D2E9F83B}" type="datetime1">
              <a:rPr lang="nl-NL" smtClean="0"/>
              <a:t>10-06-2024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89370" y="-885712"/>
            <a:ext cx="16133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FOTO (100%)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  <a:endParaRPr lang="nl-NL" dirty="0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1ADB3DF9-1775-4B02-BB3B-7CA5D783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</a:t>
            </a:r>
            <a:r>
              <a:rPr lang="nl-NL" sz="1200" b="0" spc="50" baseline="0" dirty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2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ZWAR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nl-NL" smtClean="0"/>
              <a:t>10-06-2024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28033" y="-885712"/>
            <a:ext cx="273597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ZWART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nl-NL" dirty="0"/>
              <a:t>‘’Plaats hier </a:t>
            </a:r>
            <a:br>
              <a:rPr lang="nl-NL" dirty="0"/>
            </a:br>
            <a:r>
              <a:rPr lang="nl-NL" dirty="0"/>
              <a:t>de citaat’’</a:t>
            </a:r>
          </a:p>
          <a:p>
            <a:pPr lvl="0"/>
            <a:r>
              <a:rPr lang="nl-NL" dirty="0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2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WI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nl-NL" smtClean="0"/>
              <a:t>10-06-2024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33351" y="-885712"/>
            <a:ext cx="252534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WIT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‘’Plaats hier </a:t>
            </a:r>
            <a:br>
              <a:rPr lang="nl-NL" dirty="0"/>
            </a:br>
            <a:r>
              <a:rPr lang="nl-NL" dirty="0"/>
              <a:t>de citaat’’</a:t>
            </a:r>
          </a:p>
          <a:p>
            <a:pPr lvl="0"/>
            <a:r>
              <a:rPr lang="nl-NL" dirty="0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78050" y="-885712"/>
            <a:ext cx="16359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28974" y="-885712"/>
            <a:ext cx="19340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VOORSTELLEN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5244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</a:t>
            </a:r>
            <a:r>
              <a:rPr lang="nl-NL" noProof="0" dirty="0"/>
              <a:t>voor een </a:t>
            </a:r>
            <a:br>
              <a:rPr lang="nl-NL" noProof="0" dirty="0"/>
            </a:br>
            <a:r>
              <a:rPr lang="nl-NL" noProof="0" dirty="0"/>
              <a:t>extra toevoeging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</a:t>
            </a:r>
            <a:r>
              <a:rPr lang="nl-NL" noProof="0" dirty="0"/>
              <a:t>voor een </a:t>
            </a:r>
            <a:br>
              <a:rPr lang="nl-NL" noProof="0" dirty="0"/>
            </a:br>
            <a:r>
              <a:rPr lang="nl-NL" noProof="0" dirty="0"/>
              <a:t>extra toevoeging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</a:t>
            </a:r>
            <a:r>
              <a:rPr lang="nl-NL" noProof="0" dirty="0"/>
              <a:t>voor een </a:t>
            </a:r>
            <a:br>
              <a:rPr lang="nl-NL" noProof="0" dirty="0"/>
            </a:br>
            <a:r>
              <a:rPr lang="nl-NL" noProof="0" dirty="0"/>
              <a:t>extra toevoeging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</a:t>
            </a:r>
            <a:r>
              <a:rPr lang="nl-NL" noProof="0" dirty="0"/>
              <a:t>voor een </a:t>
            </a:r>
            <a:br>
              <a:rPr lang="nl-NL" noProof="0" dirty="0"/>
            </a:br>
            <a:r>
              <a:rPr lang="nl-NL" noProof="0" dirty="0"/>
              <a:t>extra toevoeging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Plaats hier de CC-BY tekst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  <a:endParaRPr lang="en-GB" noProof="0" dirty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 dirty="0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 dirty="0"/>
              <a:t>Naam + achternaam</a:t>
            </a:r>
          </a:p>
          <a:p>
            <a:pPr lvl="0"/>
            <a:endParaRPr lang="en-GB" noProof="0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 err="1"/>
              <a:t>Social</a:t>
            </a:r>
            <a:r>
              <a:rPr lang="nl-NL" dirty="0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26847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</a:t>
            </a:r>
            <a:r>
              <a:rPr lang="nl-NL" sz="1200" b="0" spc="50" baseline="0" dirty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Plaats hier de titel van de presentatie</a:t>
            </a:r>
            <a:endParaRPr lang="en-US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Plaats hier de naam van </a:t>
            </a:r>
            <a:br>
              <a:rPr lang="nl-NL" dirty="0"/>
            </a:br>
            <a:r>
              <a:rPr lang="nl-NL" dirty="0"/>
              <a:t>De spreker óf subtitel</a:t>
            </a:r>
            <a:endParaRPr lang="en-US" dirty="0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3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het pictogram hiernaast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FC73CD82-1D46-4D68-A265-F825BBCF0C74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  <a:endParaRPr lang="nl-NL" dirty="0"/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 dirty="0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Naam + achternaam</a:t>
            </a:r>
          </a:p>
          <a:p>
            <a:pPr lvl="0"/>
            <a:endParaRPr lang="nl-NL" noProof="0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 err="1"/>
              <a:t>Social</a:t>
            </a:r>
            <a:r>
              <a:rPr lang="nl-NL" dirty="0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261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980E29EC-4D77-4FE5-9F34-F1B54C0C641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  <a:endParaRPr lang="nl-NL" dirty="0"/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30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con 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E82F239-2B35-4039-9A61-4FB8C953EA19}"/>
              </a:ext>
            </a:extLst>
          </p:cNvPr>
          <p:cNvSpPr/>
          <p:nvPr userDrawn="1"/>
        </p:nvSpPr>
        <p:spPr>
          <a:xfrm>
            <a:off x="0" y="-367937"/>
            <a:ext cx="1899431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Title + Icon instruction</a:t>
            </a:r>
          </a:p>
        </p:txBody>
      </p:sp>
      <p:sp>
        <p:nvSpPr>
          <p:cNvPr id="5" name="Tijdelijke aanduiding voor tekst 15">
            <a:extLst>
              <a:ext uri="{FF2B5EF4-FFF2-40B4-BE49-F238E27FC236}">
                <a16:creationId xmlns:a16="http://schemas.microsoft.com/office/drawing/2014/main" id="{1573DD9B-8FD8-C1EC-787F-42558CEE97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FBA7C0EF-C85B-4505-8107-015B15633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66DDD4FA-5C0A-526B-A5D0-BD4D9C52D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grpSp>
        <p:nvGrpSpPr>
          <p:cNvPr id="2" name="INSTRUCTIE">
            <a:extLst>
              <a:ext uri="{FF2B5EF4-FFF2-40B4-BE49-F238E27FC236}">
                <a16:creationId xmlns:a16="http://schemas.microsoft.com/office/drawing/2014/main" id="{27301E8F-2690-34FE-0491-351D4189D0F1}"/>
              </a:ext>
            </a:extLst>
          </p:cNvPr>
          <p:cNvGrpSpPr/>
          <p:nvPr userDrawn="1"/>
        </p:nvGrpSpPr>
        <p:grpSpPr>
          <a:xfrm>
            <a:off x="12377595" y="0"/>
            <a:ext cx="3693113" cy="6209710"/>
            <a:chOff x="-3786164" y="0"/>
            <a:chExt cx="3693113" cy="620971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F15F0C9B-ED32-4675-F5DB-6631D7D95C14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Icon</a:t>
              </a:r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385148C-FA61-4888-DC5F-79BCD49F78E2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8F800E00-5DFE-6197-8A54-3294D2ABAA5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51D9F3E-67FC-452D-6B43-E44ECAE3877D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icon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Go to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on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470CD354-F309-3705-793D-F4A6E614CF9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04E7768-A176-E5BD-B1A3-8CF8F3C25A65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icon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8B6CC47-8726-F032-65AB-DE99F89EAB0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5D93FB0-EDC3-4222-9D34-17E42AACF4E5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9B09610-AE51-83C8-9780-7C7D249F7DF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Drag the icon to the preferred position on the slide. To give the icon a different colour,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‘Drawing Tools’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‘Format’ 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‘Shape Fill’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" name="ICOON_info">
              <a:extLst>
                <a:ext uri="{FF2B5EF4-FFF2-40B4-BE49-F238E27FC236}">
                  <a16:creationId xmlns:a16="http://schemas.microsoft.com/office/drawing/2014/main" id="{18C0E431-238E-1B94-2638-A17D412C9316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03C2F0ED-3096-5244-C114-8E652593588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E9E6A109-D17E-EF74-E77B-A7C63520ACF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A16C703F-6E18-BBA0-7128-710A3D8E187C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70" name="Inspireren">
                <a:extLst>
                  <a:ext uri="{FF2B5EF4-FFF2-40B4-BE49-F238E27FC236}">
                    <a16:creationId xmlns:a16="http://schemas.microsoft.com/office/drawing/2014/main" id="{79526D32-3AA3-E967-6366-35BDF8FD2D2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72" name="Freeform 12">
                  <a:extLst>
                    <a:ext uri="{FF2B5EF4-FFF2-40B4-BE49-F238E27FC236}">
                      <a16:creationId xmlns:a16="http://schemas.microsoft.com/office/drawing/2014/main" id="{FE54E9D6-C931-6128-E1B5-D8B0951AE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73" name="Freeform 13">
                  <a:extLst>
                    <a:ext uri="{FF2B5EF4-FFF2-40B4-BE49-F238E27FC236}">
                      <a16:creationId xmlns:a16="http://schemas.microsoft.com/office/drawing/2014/main" id="{5FC6A98C-1206-36C2-7C6A-899156BAC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C65152A4-DA10-4273-D433-BFB1D22B8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761D3C45-ABB3-61D2-8389-97E41A75F64E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B1FCE2C9-B43E-A18B-7B83-59F3FE2C68BC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24782728-0B1D-A4F0-51B6-9EEAF95BB900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Icons</a:t>
                </a:r>
              </a:p>
            </p:txBody>
          </p: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3FCFFBDF-9EE5-57DC-7148-BBF7A46799A5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1F625FA4-027E-62AC-C716-2D864C42ACF9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32622739-AD5A-B781-7192-56C54AD3F027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66" name="Vrije vorm: vorm 65">
                      <a:extLst>
                        <a:ext uri="{FF2B5EF4-FFF2-40B4-BE49-F238E27FC236}">
                          <a16:creationId xmlns:a16="http://schemas.microsoft.com/office/drawing/2014/main" id="{9AB89D3B-2245-79E2-DDFC-5FB4E7809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en-GB" sz="8108" noProof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67" name="Vrije vorm: vorm 66">
                      <a:extLst>
                        <a:ext uri="{FF2B5EF4-FFF2-40B4-BE49-F238E27FC236}">
                          <a16:creationId xmlns:a16="http://schemas.microsoft.com/office/drawing/2014/main" id="{B8E5E6CF-D994-A132-7DBE-B7014892DF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en-GB" sz="8108" noProof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68" name="Vrije vorm: vorm 67">
                      <a:extLst>
                        <a:ext uri="{FF2B5EF4-FFF2-40B4-BE49-F238E27FC236}">
                          <a16:creationId xmlns:a16="http://schemas.microsoft.com/office/drawing/2014/main" id="{BA6A2CBB-FFDF-35CE-B78D-61703A99E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en-GB" sz="8108" noProof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69" name="Vrije vorm: vorm 68">
                      <a:extLst>
                        <a:ext uri="{FF2B5EF4-FFF2-40B4-BE49-F238E27FC236}">
                          <a16:creationId xmlns:a16="http://schemas.microsoft.com/office/drawing/2014/main" id="{40231BC3-757C-ADFC-C32B-FBAD1497D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en-GB" sz="8108" noProof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5DE26B81-ED25-9905-1594-E2B6EA0AA019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63" name="Vrije vorm: vorm 62">
                      <a:extLst>
                        <a:ext uri="{FF2B5EF4-FFF2-40B4-BE49-F238E27FC236}">
                          <a16:creationId xmlns:a16="http://schemas.microsoft.com/office/drawing/2014/main" id="{29CDFD7E-7A07-2BF6-B3BB-DCE97B4EF2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en-GB" sz="8108" noProof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64" name="Vrije vorm: vorm 63">
                      <a:extLst>
                        <a:ext uri="{FF2B5EF4-FFF2-40B4-BE49-F238E27FC236}">
                          <a16:creationId xmlns:a16="http://schemas.microsoft.com/office/drawing/2014/main" id="{EE9CB5C2-3029-BB24-2776-75114186E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en-GB" sz="8108" noProof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65" name="Vrije vorm: vorm 64">
                      <a:extLst>
                        <a:ext uri="{FF2B5EF4-FFF2-40B4-BE49-F238E27FC236}">
                          <a16:creationId xmlns:a16="http://schemas.microsoft.com/office/drawing/2014/main" id="{5AFA1DD4-787A-C7B6-A1BD-7C33B2A09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en-GB" sz="8108" noProof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33D5068E-E631-AF0F-C822-193D0122C4BC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8108" noProof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757A3953-63B0-B425-A4C7-111921C4EAEA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201132" cy="331361"/>
              <a:chOff x="-3314820" y="3391746"/>
              <a:chExt cx="1201132" cy="331361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055A213-A9B0-24CF-04CF-3D9E7E8A3626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201132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DDC3A9AC-12B5-4E0A-CDF2-4B1D99547E4B}"/>
                  </a:ext>
                </a:extLst>
              </p:cNvPr>
              <p:cNvSpPr/>
              <p:nvPr userDrawn="1"/>
            </p:nvSpPr>
            <p:spPr>
              <a:xfrm>
                <a:off x="-3304719" y="3404581"/>
                <a:ext cx="1181841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A50A0969-F5AC-BD40-5A65-9F879FF73C4E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669411" cy="12120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Shape Fill</a:t>
                </a:r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23D5FFEC-CEE3-9561-A821-CB7FD51C7758}"/>
                  </a:ext>
                </a:extLst>
              </p:cNvPr>
              <p:cNvSpPr/>
              <p:nvPr userDrawn="1"/>
            </p:nvSpPr>
            <p:spPr>
              <a:xfrm>
                <a:off x="-2390883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F51DFF29-3E16-5D8C-D679-90AAFB862ACD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54" name="Vrije vorm: vorm 53">
                  <a:extLst>
                    <a:ext uri="{FF2B5EF4-FFF2-40B4-BE49-F238E27FC236}">
                      <a16:creationId xmlns:a16="http://schemas.microsoft.com/office/drawing/2014/main" id="{3EA2D7E7-F172-6D30-3E98-331EFD9D6FD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hthoek: afgeronde hoeken 54">
                  <a:extLst>
                    <a:ext uri="{FF2B5EF4-FFF2-40B4-BE49-F238E27FC236}">
                      <a16:creationId xmlns:a16="http://schemas.microsoft.com/office/drawing/2014/main" id="{59C70048-0187-5E80-C182-F9ED541313E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D9B6E005-E9C1-83A0-2322-B4FEDE76044B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Gelijkbenige driehoek 52">
                <a:extLst>
                  <a:ext uri="{FF2B5EF4-FFF2-40B4-BE49-F238E27FC236}">
                    <a16:creationId xmlns:a16="http://schemas.microsoft.com/office/drawing/2014/main" id="{942FFD04-010D-3AB6-028D-DA0E622BBD4A}"/>
                  </a:ext>
                </a:extLst>
              </p:cNvPr>
              <p:cNvSpPr/>
              <p:nvPr userDrawn="1"/>
            </p:nvSpPr>
            <p:spPr>
              <a:xfrm rot="10800000">
                <a:off x="-2290755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B535694-FA8C-FE6E-3B5C-5DA9E9E7FEA7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089C222-6C64-FC77-4C9D-FFDAE61AAD61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one of the theme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colors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set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colorpallet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0D29FB7-EEF8-E665-B1A0-FD2F8E407657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32ABA06-4EA5-F269-6B93-749AA0809D0E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68D90262-18DB-7097-C8FD-45EFFDBABF78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9C804717-8A6C-AEED-2935-DC972AAA706E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Colours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79C789DC-789F-F3F6-721F-20671F5D7B5F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2A5440AC-520A-223C-637C-345BB8136949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1E27B165-6123-30D5-21F2-0CFA276217CC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753D1B26-54A6-641F-B149-58E98E516950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10EC36C-1054-64F1-390C-067FC410894E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88D22ED-7BBE-5866-493E-368844452819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B49B3E2B-48B9-C5FF-6ACF-A972F7D12FA4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DEC697E8-712E-BFC5-FB21-28C690999AF3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D841C00-0C11-E7AA-D29A-04BD66D4CE77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103BBCC8-553B-7BD3-B07A-CC6375D604EE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EC49CB0E-7CE1-37DB-1A69-90E95BA731E9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914DA0CC-45E7-DA04-EBC1-23E8CB11D013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264F1E97-62A1-83FF-0E65-28C438452C2B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201132" cy="835929"/>
              <a:chOff x="-3314820" y="3391746"/>
              <a:chExt cx="1201132" cy="835929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FF3C3D46-55D1-6441-48E7-88FD5E8FAB2A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201132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DAB2C25C-9EDB-E464-6C24-BA852D8629E2}"/>
                  </a:ext>
                </a:extLst>
              </p:cNvPr>
              <p:cNvSpPr/>
              <p:nvPr userDrawn="1"/>
            </p:nvSpPr>
            <p:spPr>
              <a:xfrm>
                <a:off x="-3304719" y="3404581"/>
                <a:ext cx="1181841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08AAB207-FDE4-7875-4D44-DB69AF1764B8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725510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Shape Fill</a:t>
                </a:r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4CB9DD2F-C309-1FDF-A868-C822BFF487D9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0D754B0C-15A0-032D-BE2D-FDB17A10A7F7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30" name="Vrije vorm: vorm 29">
                  <a:extLst>
                    <a:ext uri="{FF2B5EF4-FFF2-40B4-BE49-F238E27FC236}">
                      <a16:creationId xmlns:a16="http://schemas.microsoft.com/office/drawing/2014/main" id="{77AB00D0-401B-C0D0-D829-12A2D660A201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hthoek: afgeronde hoeken 30">
                  <a:extLst>
                    <a:ext uri="{FF2B5EF4-FFF2-40B4-BE49-F238E27FC236}">
                      <a16:creationId xmlns:a16="http://schemas.microsoft.com/office/drawing/2014/main" id="{E958A602-4880-D85A-9C5F-8AAA92C2C9BA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Vrije vorm: vorm 31">
                  <a:extLst>
                    <a:ext uri="{FF2B5EF4-FFF2-40B4-BE49-F238E27FC236}">
                      <a16:creationId xmlns:a16="http://schemas.microsoft.com/office/drawing/2014/main" id="{4F06197E-2E65-34FF-AC4A-29696D3277CE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Gelijkbenige driehoek 28">
                <a:extLst>
                  <a:ext uri="{FF2B5EF4-FFF2-40B4-BE49-F238E27FC236}">
                    <a16:creationId xmlns:a16="http://schemas.microsoft.com/office/drawing/2014/main" id="{646E3AF6-70EE-B18F-7B32-B0D2869BD5F5}"/>
                  </a:ext>
                </a:extLst>
              </p:cNvPr>
              <p:cNvSpPr/>
              <p:nvPr userDrawn="1"/>
            </p:nvSpPr>
            <p:spPr>
              <a:xfrm rot="10800000">
                <a:off x="-2288478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7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(2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jdelijke aanduiding voor afbeelding 16">
            <a:extLst>
              <a:ext uri="{FF2B5EF4-FFF2-40B4-BE49-F238E27FC236}">
                <a16:creationId xmlns:a16="http://schemas.microsoft.com/office/drawing/2014/main" id="{1E38F4C3-55BE-C33E-CD02-06073D8B5B7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0001" y="1592264"/>
            <a:ext cx="5076000" cy="2441908"/>
          </a:xfrm>
          <a:prstGeom prst="roundRect">
            <a:avLst>
              <a:gd name="adj" fmla="val 9597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lIns="360000" tIns="0" rIns="360000" bIns="162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E82F239-2B35-4039-9A61-4FB8C953EA19}"/>
              </a:ext>
            </a:extLst>
          </p:cNvPr>
          <p:cNvSpPr/>
          <p:nvPr userDrawn="1"/>
        </p:nvSpPr>
        <p:spPr>
          <a:xfrm>
            <a:off x="0" y="-367937"/>
            <a:ext cx="143718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Image (2x)</a:t>
            </a:r>
          </a:p>
        </p:txBody>
      </p:sp>
      <p:sp>
        <p:nvSpPr>
          <p:cNvPr id="5" name="Tijdelijke aanduiding voor tekst 15">
            <a:extLst>
              <a:ext uri="{FF2B5EF4-FFF2-40B4-BE49-F238E27FC236}">
                <a16:creationId xmlns:a16="http://schemas.microsoft.com/office/drawing/2014/main" id="{1573DD9B-8FD8-C1EC-787F-42558CEE97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FBA7C0EF-C85B-4505-8107-015B15633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66DDD4FA-5C0A-526B-A5D0-BD4D9C52D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70" name="Tijdelijke aanduiding voor afbeelding 16">
            <a:extLst>
              <a:ext uri="{FF2B5EF4-FFF2-40B4-BE49-F238E27FC236}">
                <a16:creationId xmlns:a16="http://schemas.microsoft.com/office/drawing/2014/main" id="{0B270EC2-91E8-4E17-62DE-2AD74BA227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96001" y="1592264"/>
            <a:ext cx="5076000" cy="2441908"/>
          </a:xfrm>
          <a:prstGeom prst="roundRect">
            <a:avLst>
              <a:gd name="adj" fmla="val 9597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lIns="360000" tIns="0" rIns="360000" bIns="162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Select this placeholder, go to the tab ‘Slidebuilder’, click on ‘Images’, select the preferred image and click on ‘Insert’.</a:t>
            </a:r>
          </a:p>
        </p:txBody>
      </p:sp>
      <p:grpSp>
        <p:nvGrpSpPr>
          <p:cNvPr id="26" name="INSTRUCTION">
            <a:extLst>
              <a:ext uri="{FF2B5EF4-FFF2-40B4-BE49-F238E27FC236}">
                <a16:creationId xmlns:a16="http://schemas.microsoft.com/office/drawing/2014/main" id="{04BE3E8D-C675-5ECE-6EE2-0CFC22D61E58}"/>
              </a:ext>
            </a:extLst>
          </p:cNvPr>
          <p:cNvGrpSpPr/>
          <p:nvPr userDrawn="1"/>
        </p:nvGrpSpPr>
        <p:grpSpPr>
          <a:xfrm>
            <a:off x="12377595" y="0"/>
            <a:ext cx="3693113" cy="5054643"/>
            <a:chOff x="-3786164" y="0"/>
            <a:chExt cx="3693113" cy="5054643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BE8601D-C196-518F-FA96-08F64C68DA94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391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AC8D622-4FD6-746D-519A-6B2DC6178ED8}"/>
                </a:ext>
              </a:extLst>
            </p:cNvPr>
            <p:cNvSpPr/>
            <p:nvPr userDrawn="1"/>
          </p:nvSpPr>
          <p:spPr>
            <a:xfrm>
              <a:off x="-3786164" y="422664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7C84B8A1-11E4-89AD-B4CE-EA9848902D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482565EB-EA53-A9F8-47FF-66E48AC4C942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2F3F9216-4ACA-80FB-4C75-7663AACA46D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90CE6101-2979-4746-FA73-865B6F3ACE2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FA56E0E2-1B23-33A1-3826-B6EBC434B33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9CD0CD58-A599-64E7-F344-693CEB3D0274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41486E39-40FB-0BED-E6FD-F34306E5DD53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7941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168978B2-1D48-4327-A7F7-8889272A51A2}"/>
                </a:ext>
              </a:extLst>
            </p:cNvPr>
            <p:cNvGrpSpPr/>
            <p:nvPr userDrawn="1"/>
          </p:nvGrpSpPr>
          <p:grpSpPr>
            <a:xfrm>
              <a:off x="-3414453" y="3534339"/>
              <a:ext cx="514284" cy="506545"/>
              <a:chOff x="12617641" y="3403239"/>
              <a:chExt cx="752963" cy="741634"/>
            </a:xfrm>
          </p:grpSpPr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5FE9B304-4C1A-488A-C421-51DE2EF858D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583473D1-974B-0A9B-411E-77B937AC440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5" name="Groep 104">
                    <a:extLst>
                      <a:ext uri="{FF2B5EF4-FFF2-40B4-BE49-F238E27FC236}">
                        <a16:creationId xmlns:a16="http://schemas.microsoft.com/office/drawing/2014/main" id="{7A024C47-0511-62C4-3DAA-BF8C6DAD04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8" name="Rechthoek 107">
                      <a:extLst>
                        <a:ext uri="{FF2B5EF4-FFF2-40B4-BE49-F238E27FC236}">
                          <a16:creationId xmlns:a16="http://schemas.microsoft.com/office/drawing/2014/main" id="{1E528709-093B-0781-E0B7-8D8CA88A8A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9" name="Rechthoek 108">
                      <a:extLst>
                        <a:ext uri="{FF2B5EF4-FFF2-40B4-BE49-F238E27FC236}">
                          <a16:creationId xmlns:a16="http://schemas.microsoft.com/office/drawing/2014/main" id="{02F3A789-313B-518C-CA06-BE0B65AFF6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0" name="Ovaal 109">
                      <a:extLst>
                        <a:ext uri="{FF2B5EF4-FFF2-40B4-BE49-F238E27FC236}">
                          <a16:creationId xmlns:a16="http://schemas.microsoft.com/office/drawing/2014/main" id="{CA9166FA-18F0-D6DB-7BA5-212C1FA669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B78FCF87-2C42-AEA1-8752-79594405B9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Afbeelding 106">
                    <a:extLst>
                      <a:ext uri="{FF2B5EF4-FFF2-40B4-BE49-F238E27FC236}">
                        <a16:creationId xmlns:a16="http://schemas.microsoft.com/office/drawing/2014/main" id="{8277F674-E67F-D76B-F474-89A3C46CEA4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FE7CA8DA-E67F-5277-7050-C852CA2F759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4CCD4398-22C2-6A80-D751-999EC6D6B0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AB47EACB-FDC8-F745-8E17-BF48EEE73A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1D0F17A1-3CC1-EADA-94D1-37147E5AF31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D9CDB692-D5B3-6BC6-118C-2C6DF0D68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4A57F542-8A12-AEB7-DC63-42522F017FD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D5B5C581-F375-BB33-5A71-193E2DFBC65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97" name="Gelijkbenige driehoek 96">
                <a:extLst>
                  <a:ext uri="{FF2B5EF4-FFF2-40B4-BE49-F238E27FC236}">
                    <a16:creationId xmlns:a16="http://schemas.microsoft.com/office/drawing/2014/main" id="{C24A0425-041E-59EF-1C6F-62624BE32BE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" name="ICOON_info">
              <a:extLst>
                <a:ext uri="{FF2B5EF4-FFF2-40B4-BE49-F238E27FC236}">
                  <a16:creationId xmlns:a16="http://schemas.microsoft.com/office/drawing/2014/main" id="{24D6AFC7-7557-AF8C-30E1-491105AE604D}"/>
                </a:ext>
              </a:extLst>
            </p:cNvPr>
            <p:cNvGrpSpPr/>
            <p:nvPr userDrawn="1"/>
          </p:nvGrpSpPr>
          <p:grpSpPr>
            <a:xfrm>
              <a:off x="-376736" y="4055594"/>
              <a:ext cx="283685" cy="283685"/>
              <a:chOff x="-510741" y="5913713"/>
              <a:chExt cx="267555" cy="26755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64190819-3F3D-DC60-BC14-843E2EFD822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Graphic 163" descr="Informatie">
                <a:extLst>
                  <a:ext uri="{FF2B5EF4-FFF2-40B4-BE49-F238E27FC236}">
                    <a16:creationId xmlns:a16="http://schemas.microsoft.com/office/drawing/2014/main" id="{BD544D63-6F47-AD78-AB3F-692401F5E1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0C5CD183-0AF7-4A8D-ADF0-0D7329A97692}"/>
                </a:ext>
              </a:extLst>
            </p:cNvPr>
            <p:cNvGrpSpPr/>
            <p:nvPr userDrawn="1"/>
          </p:nvGrpSpPr>
          <p:grpSpPr>
            <a:xfrm>
              <a:off x="-938434" y="4364020"/>
              <a:ext cx="627798" cy="576693"/>
              <a:chOff x="-938434" y="4570310"/>
              <a:chExt cx="627798" cy="576693"/>
            </a:xfrm>
          </p:grpSpPr>
          <p:grpSp>
            <p:nvGrpSpPr>
              <p:cNvPr id="88" name="Inspireren">
                <a:extLst>
                  <a:ext uri="{FF2B5EF4-FFF2-40B4-BE49-F238E27FC236}">
                    <a16:creationId xmlns:a16="http://schemas.microsoft.com/office/drawing/2014/main" id="{19BDB58E-4520-26CF-A93E-C277E0F8A766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90" name="Freeform 12">
                  <a:extLst>
                    <a:ext uri="{FF2B5EF4-FFF2-40B4-BE49-F238E27FC236}">
                      <a16:creationId xmlns:a16="http://schemas.microsoft.com/office/drawing/2014/main" id="{ADA71A89-FD04-F6C3-9E61-B7373B4B9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91" name="Freeform 13">
                  <a:extLst>
                    <a:ext uri="{FF2B5EF4-FFF2-40B4-BE49-F238E27FC236}">
                      <a16:creationId xmlns:a16="http://schemas.microsoft.com/office/drawing/2014/main" id="{87E60377-6350-AD26-93F8-294F9F8CF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92" name="Freeform 14">
                  <a:extLst>
                    <a:ext uri="{FF2B5EF4-FFF2-40B4-BE49-F238E27FC236}">
                      <a16:creationId xmlns:a16="http://schemas.microsoft.com/office/drawing/2014/main" id="{8EE5E2E4-8223-4A6E-7428-1CD87094AD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CA558C83-3B7B-1B7F-F531-961401CD724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3DEAEC75-5539-54D7-6558-FAD46353670D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86613864-1790-245B-2BD0-8885AC7B1ADB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84" name="Vrije vorm: vorm 83">
                  <a:extLst>
                    <a:ext uri="{FF2B5EF4-FFF2-40B4-BE49-F238E27FC236}">
                      <a16:creationId xmlns:a16="http://schemas.microsoft.com/office/drawing/2014/main" id="{5B1A1005-F051-AFB9-D4BA-A40AEC4777CD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>
                    <a:solidFill>
                      <a:srgbClr val="211F26"/>
                    </a:solidFill>
                    <a:latin typeface="+mn-lt"/>
                  </a:endParaRPr>
                </a:p>
              </p:txBody>
            </p:sp>
            <p:grpSp>
              <p:nvGrpSpPr>
                <p:cNvPr id="85" name="Groep 84">
                  <a:extLst>
                    <a:ext uri="{FF2B5EF4-FFF2-40B4-BE49-F238E27FC236}">
                      <a16:creationId xmlns:a16="http://schemas.microsoft.com/office/drawing/2014/main" id="{772C0E23-154C-B250-6B84-C7F554FF50FD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86" name="Vrije vorm: vorm 85">
                    <a:extLst>
                      <a:ext uri="{FF2B5EF4-FFF2-40B4-BE49-F238E27FC236}">
                        <a16:creationId xmlns:a16="http://schemas.microsoft.com/office/drawing/2014/main" id="{6B316275-D3F6-A805-19AC-62E623D5BBC0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7" name="Vrije vorm: vorm 86">
                    <a:extLst>
                      <a:ext uri="{FF2B5EF4-FFF2-40B4-BE49-F238E27FC236}">
                        <a16:creationId xmlns:a16="http://schemas.microsoft.com/office/drawing/2014/main" id="{4721AE8C-23AF-987A-9C60-B180E425E693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>
                      <a:solidFill>
                        <a:srgbClr val="211F26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13FC311D-C93F-9063-08CB-F8057A387FC1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4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D83A196-0A48-69BC-54A6-5B14D8C6FE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3040" y="208280"/>
            <a:ext cx="11805920" cy="6441440"/>
          </a:xfrm>
          <a:custGeom>
            <a:avLst/>
            <a:gdLst>
              <a:gd name="connsiteX0" fmla="*/ 301459 w 11805920"/>
              <a:gd name="connsiteY0" fmla="*/ 0 h 6441440"/>
              <a:gd name="connsiteX1" fmla="*/ 11504461 w 11805920"/>
              <a:gd name="connsiteY1" fmla="*/ 0 h 6441440"/>
              <a:gd name="connsiteX2" fmla="*/ 11805920 w 11805920"/>
              <a:gd name="connsiteY2" fmla="*/ 301459 h 6441440"/>
              <a:gd name="connsiteX3" fmla="*/ 11805920 w 11805920"/>
              <a:gd name="connsiteY3" fmla="*/ 6139981 h 6441440"/>
              <a:gd name="connsiteX4" fmla="*/ 11504461 w 11805920"/>
              <a:gd name="connsiteY4" fmla="*/ 6441440 h 6441440"/>
              <a:gd name="connsiteX5" fmla="*/ 301459 w 11805920"/>
              <a:gd name="connsiteY5" fmla="*/ 6441440 h 6441440"/>
              <a:gd name="connsiteX6" fmla="*/ 0 w 11805920"/>
              <a:gd name="connsiteY6" fmla="*/ 6139981 h 6441440"/>
              <a:gd name="connsiteX7" fmla="*/ 0 w 11805920"/>
              <a:gd name="connsiteY7" fmla="*/ 301459 h 6441440"/>
              <a:gd name="connsiteX8" fmla="*/ 301459 w 11805920"/>
              <a:gd name="connsiteY8" fmla="*/ 0 h 64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5920" h="6441440">
                <a:moveTo>
                  <a:pt x="301459" y="0"/>
                </a:moveTo>
                <a:lnTo>
                  <a:pt x="11504461" y="0"/>
                </a:lnTo>
                <a:cubicBezTo>
                  <a:pt x="11670952" y="0"/>
                  <a:pt x="11805920" y="134968"/>
                  <a:pt x="11805920" y="301459"/>
                </a:cubicBezTo>
                <a:lnTo>
                  <a:pt x="11805920" y="6139981"/>
                </a:lnTo>
                <a:cubicBezTo>
                  <a:pt x="11805920" y="6306472"/>
                  <a:pt x="11670952" y="6441440"/>
                  <a:pt x="11504461" y="6441440"/>
                </a:cubicBezTo>
                <a:lnTo>
                  <a:pt x="301459" y="6441440"/>
                </a:lnTo>
                <a:cubicBezTo>
                  <a:pt x="134968" y="6441440"/>
                  <a:pt x="0" y="6306472"/>
                  <a:pt x="0" y="6139981"/>
                </a:cubicBezTo>
                <a:lnTo>
                  <a:pt x="0" y="301459"/>
                </a:lnTo>
                <a:cubicBezTo>
                  <a:pt x="0" y="134968"/>
                  <a:pt x="134968" y="0"/>
                  <a:pt x="3014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6C0F707-B0B6-4437-92EC-6DC7FCF35DD2}"/>
              </a:ext>
            </a:extLst>
          </p:cNvPr>
          <p:cNvSpPr/>
          <p:nvPr userDrawn="1"/>
        </p:nvSpPr>
        <p:spPr>
          <a:xfrm>
            <a:off x="0" y="-367937"/>
            <a:ext cx="890693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Agenda 6x</a:t>
            </a:r>
            <a:endParaRPr lang="en-GB" sz="2400" b="1" cap="none" baseline="0" noProof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" name="INSTRUCTION">
            <a:extLst>
              <a:ext uri="{FF2B5EF4-FFF2-40B4-BE49-F238E27FC236}">
                <a16:creationId xmlns:a16="http://schemas.microsoft.com/office/drawing/2014/main" id="{02470013-1013-A3F7-3D9E-5F5EEE258024}"/>
              </a:ext>
            </a:extLst>
          </p:cNvPr>
          <p:cNvGrpSpPr/>
          <p:nvPr userDrawn="1"/>
        </p:nvGrpSpPr>
        <p:grpSpPr>
          <a:xfrm>
            <a:off x="12377595" y="0"/>
            <a:ext cx="3693114" cy="6236923"/>
            <a:chOff x="-3786165" y="0"/>
            <a:chExt cx="3693114" cy="6236923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0188B55-60A2-E275-1FE2-418EB681EA9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7062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D158F339-E753-CB84-063E-A202167071D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B5C504C-3403-0EDA-D79D-28A5C6789E1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C0E99CA-A54B-D206-9285-9550D0158E64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9469C425-5C7E-490E-2377-FBC3D90EBC5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6FD7A0B-26DD-24DC-D4E3-F520602A5C7B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C9B6EB-FDC2-2C31-BFFC-5AAE9C8BEAD3}"/>
                </a:ext>
              </a:extLst>
            </p:cNvPr>
            <p:cNvSpPr/>
            <p:nvPr userDrawn="1"/>
          </p:nvSpPr>
          <p:spPr>
            <a:xfrm>
              <a:off x="-3319415" y="3817067"/>
              <a:ext cx="2944086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40D1308D-0B2E-99CF-5531-B93822289FFC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4ACBA50A-BC73-8AE9-5362-778CC4D035C6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79F1DD6D-5476-FDB6-8A1A-9605331A1F15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8FB0183-C6C4-CDB2-1C84-CA20DA6B354F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CB4F4368-CE10-4374-47BD-1052D675A684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2D28746-5333-27A1-6D1A-F2A564015547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Gelijkbenige driehoek 66">
                <a:extLst>
                  <a:ext uri="{FF2B5EF4-FFF2-40B4-BE49-F238E27FC236}">
                    <a16:creationId xmlns:a16="http://schemas.microsoft.com/office/drawing/2014/main" id="{F3E72E5D-1E97-9514-38DF-09E303194226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6C122610-0D7B-3046-F106-442A5E44AB95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FE68F766-9584-5097-28F3-EDBBDF7479C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E82CD180-3950-FA3A-35C2-057E849BB46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62F3BF54-D85F-4BBA-EF59-C6D5A100700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73D31F97-8487-9072-4043-449DE8F76CD7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5698B3CD-B731-827D-6F1B-C5131189D45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72773700-9781-FB2F-D726-44D264CCAEF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A62C6BD1-CBCE-1FC4-577B-A0C2C1CF38B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0846D88A-6FF8-E095-95CE-E792DB5BEAA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D081C8FD-4C99-DEB7-76F8-627DD4384D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5BDBC53-FE07-4039-4F0E-B1D5C7DB4BE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B9F9DE75-0A01-3E18-DCCA-29113A8666D7}"/>
                </a:ext>
              </a:extLst>
            </p:cNvPr>
            <p:cNvGrpSpPr/>
            <p:nvPr userDrawn="1"/>
          </p:nvGrpSpPr>
          <p:grpSpPr>
            <a:xfrm>
              <a:off x="-3426605" y="4716809"/>
              <a:ext cx="514284" cy="506545"/>
              <a:chOff x="12617641" y="3403239"/>
              <a:chExt cx="752963" cy="741634"/>
            </a:xfrm>
          </p:grpSpPr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572328C-87B7-3F50-E22D-1E58ABD7196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924110DF-F795-1821-073B-25CE4B20EF4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12FB4A97-ABE3-6B92-B6E9-5027BD6448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2C3C0990-5988-F854-B014-E8C840C57F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9789CB02-5869-769A-C1D0-01F4487BBB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1" name="Ovaal 60">
                      <a:extLst>
                        <a:ext uri="{FF2B5EF4-FFF2-40B4-BE49-F238E27FC236}">
                          <a16:creationId xmlns:a16="http://schemas.microsoft.com/office/drawing/2014/main" id="{1B4FE718-F85D-738F-8091-F5CD92D4F8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7" name="Afbeelding 56">
                    <a:extLst>
                      <a:ext uri="{FF2B5EF4-FFF2-40B4-BE49-F238E27FC236}">
                        <a16:creationId xmlns:a16="http://schemas.microsoft.com/office/drawing/2014/main" id="{42049BD8-CF6A-DC0D-E94C-FFA05D9D3AA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790F1DF9-41D6-D536-8233-A720FA8DDD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59D9065-978C-7322-6321-B2B5EAAFECB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2371A7B1-DB58-161F-A826-FA63DA0A71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61984B43-A095-E382-AF8D-F88F9DA686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39FD58BE-7A84-ACB9-ADB9-3FEBD0F67AC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E9FE5A26-6990-53EA-4DD8-FE16EC27E1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0707BCB6-9020-4AB3-CF0D-4C2D28B31B3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4614B588-AA07-6E6F-74F2-BE15D0B0FE5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8" name="Gelijkbenige driehoek 47">
                <a:extLst>
                  <a:ext uri="{FF2B5EF4-FFF2-40B4-BE49-F238E27FC236}">
                    <a16:creationId xmlns:a16="http://schemas.microsoft.com/office/drawing/2014/main" id="{118A2DD7-CADF-3F23-3622-C8EF227CA76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EAC70FDD-6A23-A910-67DF-C6D174A9E209}"/>
                </a:ext>
              </a:extLst>
            </p:cNvPr>
            <p:cNvSpPr/>
            <p:nvPr userDrawn="1"/>
          </p:nvSpPr>
          <p:spPr>
            <a:xfrm>
              <a:off x="-3786165" y="540892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30" name="ICOON_info">
              <a:extLst>
                <a:ext uri="{FF2B5EF4-FFF2-40B4-BE49-F238E27FC236}">
                  <a16:creationId xmlns:a16="http://schemas.microsoft.com/office/drawing/2014/main" id="{13680D69-4373-8E56-F2AE-F880F6A9F510}"/>
                </a:ext>
              </a:extLst>
            </p:cNvPr>
            <p:cNvGrpSpPr/>
            <p:nvPr userDrawn="1"/>
          </p:nvGrpSpPr>
          <p:grpSpPr>
            <a:xfrm>
              <a:off x="-376736" y="5282697"/>
              <a:ext cx="283685" cy="283685"/>
              <a:chOff x="-510741" y="5913713"/>
              <a:chExt cx="267555" cy="267555"/>
            </a:xfrm>
          </p:grpSpPr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634CEE00-E86C-BD3A-D152-00EA6103F0E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Graphic 163" descr="Informatie">
                <a:extLst>
                  <a:ext uri="{FF2B5EF4-FFF2-40B4-BE49-F238E27FC236}">
                    <a16:creationId xmlns:a16="http://schemas.microsoft.com/office/drawing/2014/main" id="{058FDC4A-5071-CB99-B757-56436EEFCB9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7C763D40-44BA-F1F7-387A-451AE13F5E96}"/>
                </a:ext>
              </a:extLst>
            </p:cNvPr>
            <p:cNvGrpSpPr/>
            <p:nvPr userDrawn="1"/>
          </p:nvGrpSpPr>
          <p:grpSpPr>
            <a:xfrm>
              <a:off x="-938434" y="5546300"/>
              <a:ext cx="627798" cy="576693"/>
              <a:chOff x="-938434" y="4570310"/>
              <a:chExt cx="627798" cy="576693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304C71BE-5C23-3272-929B-48F4A686569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B9A96936-8CB1-E7A4-6C10-3AE1EA7D8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6F3AF772-174E-A010-E58F-281FD7228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EF2C9494-7C1A-6A4E-6DB6-46CFC7100A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7A49DD1D-8A84-6D6A-E05F-FDDCDC15337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75DACFE2-2ECE-C21F-D4E5-D1F666BA5220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0337BE3E-8425-DBAC-7532-803B69748194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A2C58ACA-262A-CCA5-BF92-19990A21DB82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F6730876-DE0D-0AA5-9C67-D8D3B4F151C3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" name="Vrije vorm: vorm 36">
                    <a:extLst>
                      <a:ext uri="{FF2B5EF4-FFF2-40B4-BE49-F238E27FC236}">
                        <a16:creationId xmlns:a16="http://schemas.microsoft.com/office/drawing/2014/main" id="{351718E2-0614-6C80-9C21-D78D1D8A724B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1C43FA9C-151E-3DB2-9144-91A74E631F73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B6C11881-B578-55DF-0993-3A1A72EFCAC9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77" name="Tijdelijke aanduiding voor tekst 15">
            <a:extLst>
              <a:ext uri="{FF2B5EF4-FFF2-40B4-BE49-F238E27FC236}">
                <a16:creationId xmlns:a16="http://schemas.microsoft.com/office/drawing/2014/main" id="{556F8572-CE32-448F-67F4-2E2565A690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1" name="Tijdelijke aanduiding voor tekst 12">
            <a:extLst>
              <a:ext uri="{FF2B5EF4-FFF2-40B4-BE49-F238E27FC236}">
                <a16:creationId xmlns:a16="http://schemas.microsoft.com/office/drawing/2014/main" id="{712CF7BF-F408-9352-F5D4-4AE1AC2CA7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2" name="Tijdelijke aanduiding voor titel 1">
            <a:extLst>
              <a:ext uri="{FF2B5EF4-FFF2-40B4-BE49-F238E27FC236}">
                <a16:creationId xmlns:a16="http://schemas.microsoft.com/office/drawing/2014/main" id="{EA4CC151-4A54-758F-AAA8-86BD1EB16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17117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ackground l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0">
            <a:extLst>
              <a:ext uri="{FF2B5EF4-FFF2-40B4-BE49-F238E27FC236}">
                <a16:creationId xmlns:a16="http://schemas.microsoft.com/office/drawing/2014/main" id="{EC75E586-75E4-9F58-629C-42972F2C3D7A}"/>
              </a:ext>
            </a:extLst>
          </p:cNvPr>
          <p:cNvSpPr txBox="1">
            <a:spLocks/>
          </p:cNvSpPr>
          <p:nvPr userDrawn="1"/>
        </p:nvSpPr>
        <p:spPr>
          <a:xfrm>
            <a:off x="193040" y="225424"/>
            <a:ext cx="11805920" cy="6424295"/>
          </a:xfrm>
          <a:prstGeom prst="roundRect">
            <a:avLst>
              <a:gd name="adj" fmla="val 3563"/>
            </a:avLst>
          </a:prstGeom>
          <a:solidFill>
            <a:srgbClr val="FCE4D4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Calibri Light" panose="020F030202020403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 Light" panose="020F03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E82F239-2B35-4039-9A61-4FB8C953EA19}"/>
              </a:ext>
            </a:extLst>
          </p:cNvPr>
          <p:cNvSpPr/>
          <p:nvPr userDrawn="1"/>
        </p:nvSpPr>
        <p:spPr>
          <a:xfrm>
            <a:off x="0" y="-367937"/>
            <a:ext cx="2906373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Title only Background light orange</a:t>
            </a:r>
          </a:p>
        </p:txBody>
      </p:sp>
      <p:sp>
        <p:nvSpPr>
          <p:cNvPr id="5" name="Tijdelijke aanduiding voor tekst 15">
            <a:extLst>
              <a:ext uri="{FF2B5EF4-FFF2-40B4-BE49-F238E27FC236}">
                <a16:creationId xmlns:a16="http://schemas.microsoft.com/office/drawing/2014/main" id="{1573DD9B-8FD8-C1EC-787F-42558CEE97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FBA7C0EF-C85B-4505-8107-015B15633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66DDD4FA-5C0A-526B-A5D0-BD4D9C52D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8484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>
            <a:blip r:embed="rId2"/>
            <a:srcRect/>
            <a:stretch>
              <a:fillRect l="99" r="99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  <a:endParaRPr lang="nl-NL" dirty="0"/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wit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10-06-2024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</a:t>
            </a:r>
            <a:r>
              <a:rPr lang="nl-NL" sz="1200" b="0" spc="50" baseline="0" dirty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34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ANDERSOM (70% / 3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99323" y="-885712"/>
            <a:ext cx="35933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ANDERSOM (70% / 30%)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GRAFIEK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Andere </a:t>
            </a:r>
            <a:r>
              <a:rPr lang="nl-NL" noProof="0" dirty="0" err="1"/>
              <a:t>bullet</a:t>
            </a:r>
            <a:r>
              <a:rPr lang="nl-NL" noProof="0" dirty="0"/>
              <a:t> of tekststijl nodig? Gebruik het menu Tekstopmaak.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530247" y="-885712"/>
            <a:ext cx="313153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GRAFIEK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nl-NL" smtClean="0"/>
              <a:t>10-06-2024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nl-NL" dirty="0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10534" y="-885712"/>
            <a:ext cx="197096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GRAFIEK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">
            <a:extLst>
              <a:ext uri="{FF2B5EF4-FFF2-40B4-BE49-F238E27FC236}">
                <a16:creationId xmlns:a16="http://schemas.microsoft.com/office/drawing/2014/main" id="{A9EF41EF-91DB-4F13-83A5-72C0E41968CA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987093" y="6122145"/>
            <a:ext cx="952038" cy="482540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nl-NL" noProof="0" dirty="0"/>
              <a:t>Plaats hier je titel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JU-LEVEL1=</a:t>
            </a:r>
            <a:r>
              <a:rPr lang="nl-NL" noProof="0" dirty="0" err="1"/>
              <a:t>Bullet</a:t>
            </a:r>
            <a:r>
              <a:rPr lang="nl-NL" noProof="0" dirty="0"/>
              <a:t> oranje</a:t>
            </a:r>
          </a:p>
          <a:p>
            <a:pPr lvl="1"/>
            <a:r>
              <a:rPr lang="nl-NL" noProof="0" dirty="0"/>
              <a:t>JU-LEVEL2=</a:t>
            </a:r>
            <a:r>
              <a:rPr lang="nl-NL" noProof="0" dirty="0" err="1"/>
              <a:t>Bullet</a:t>
            </a:r>
            <a:r>
              <a:rPr lang="nl-NL" noProof="0" dirty="0"/>
              <a:t> geel</a:t>
            </a:r>
          </a:p>
          <a:p>
            <a:pPr lvl="2"/>
            <a:r>
              <a:rPr lang="nl-NL" noProof="0" dirty="0"/>
              <a:t>JU-LEVEL3=</a:t>
            </a:r>
            <a:r>
              <a:rPr lang="nl-NL" noProof="0" dirty="0" err="1"/>
              <a:t>Bullet</a:t>
            </a:r>
            <a:r>
              <a:rPr lang="nl-NL" noProof="0" dirty="0"/>
              <a:t> blauw</a:t>
            </a:r>
          </a:p>
          <a:p>
            <a:pPr lvl="3"/>
            <a:r>
              <a:rPr lang="nl-NL" noProof="0" dirty="0"/>
              <a:t>JU-LEVEL4=</a:t>
            </a:r>
            <a:r>
              <a:rPr lang="nl-NL" noProof="0" dirty="0" err="1"/>
              <a:t>Bullet</a:t>
            </a:r>
            <a:r>
              <a:rPr lang="nl-NL" noProof="0" dirty="0"/>
              <a:t> groen</a:t>
            </a:r>
          </a:p>
          <a:p>
            <a:pPr lvl="4"/>
            <a:r>
              <a:rPr lang="nl-NL" noProof="0" dirty="0"/>
              <a:t>JU-LEVEL5=Basistekst</a:t>
            </a:r>
          </a:p>
          <a:p>
            <a:pPr lvl="5"/>
            <a:r>
              <a:rPr lang="nl-NL" noProof="0" dirty="0"/>
              <a:t>JU-LEVEL6=Subtitel</a:t>
            </a:r>
          </a:p>
          <a:p>
            <a:pPr lvl="6"/>
            <a:r>
              <a:rPr lang="nl-NL" noProof="0" dirty="0"/>
              <a:t>JU-LEVEL7=Sub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JU-LEVEL8=Nummers</a:t>
            </a:r>
          </a:p>
          <a:p>
            <a:pPr lvl="8"/>
            <a:r>
              <a:rPr lang="nl-NL" noProof="0" dirty="0"/>
              <a:t>JU-LEVEL9=Sub nummers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3140325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nl-NL" smtClean="0"/>
              <a:t>10-06-2024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&lt;Plaats hier je voettekst&gt;</a:t>
            </a:r>
            <a:endParaRPr lang="nl-NL" dirty="0"/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2" name="logoboven">
            <a:extLst>
              <a:ext uri="{FF2B5EF4-FFF2-40B4-BE49-F238E27FC236}">
                <a16:creationId xmlns:a16="http://schemas.microsoft.com/office/drawing/2014/main" id="{CBC6162C-9627-4687-89A5-937B0031F48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66" y="-1395191"/>
            <a:ext cx="952381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46" r:id="rId2"/>
    <p:sldLayoutId id="2147483718" r:id="rId3"/>
    <p:sldLayoutId id="2147483736" r:id="rId4"/>
    <p:sldLayoutId id="2147483723" r:id="rId5"/>
    <p:sldLayoutId id="2147483747" r:id="rId6"/>
    <p:sldLayoutId id="2147483725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48" r:id="rId13"/>
    <p:sldLayoutId id="2147483738" r:id="rId14"/>
    <p:sldLayoutId id="2147483739" r:id="rId15"/>
    <p:sldLayoutId id="2147483740" r:id="rId16"/>
    <p:sldLayoutId id="2147483721" r:id="rId17"/>
    <p:sldLayoutId id="2147483741" r:id="rId18"/>
    <p:sldLayoutId id="2147483749" r:id="rId19"/>
    <p:sldLayoutId id="2147483745" r:id="rId20"/>
    <p:sldLayoutId id="2147483743" r:id="rId21"/>
    <p:sldLayoutId id="2147483750" r:id="rId22"/>
    <p:sldLayoutId id="2147483751" r:id="rId23"/>
    <p:sldLayoutId id="2147483752" r:id="rId24"/>
    <p:sldLayoutId id="2147483753" r:id="rId25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30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31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32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33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Iemand gebruikt vingerafdruk om in te loggen met de Tigr app en SURFsecureID">
            <a:extLst>
              <a:ext uri="{FF2B5EF4-FFF2-40B4-BE49-F238E27FC236}">
                <a16:creationId xmlns:a16="http://schemas.microsoft.com/office/drawing/2014/main" id="{D42829F6-29D0-24A4-9237-9435F7237E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910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nl-NL" dirty="0" err="1"/>
              <a:t>SURFconext</a:t>
            </a:r>
            <a:r>
              <a:rPr lang="nl-NL" dirty="0"/>
              <a:t> UPDATE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nl-NL" dirty="0"/>
              <a:t>Thijs Kinkhorst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REFEDS, 10 juni 2024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4FBD86-BE1B-EFE5-EB0C-9E03FD1F393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3AF8595-92CC-15A3-DBAC-0AFDF772A26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3843338"/>
            <a:ext cx="104306" cy="30146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D4AFA05-9BF1-A68C-7B92-11B87AF7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2" y="0"/>
            <a:ext cx="11006335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4FBD86-BE1B-EFE5-EB0C-9E03FD1F393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3AF8595-92CC-15A3-DBAC-0AFDF772A26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3843338"/>
            <a:ext cx="104306" cy="30146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D8AF97-E38C-9D1E-E7D8-8758A291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1839"/>
            <a:ext cx="7772400" cy="61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FB8F0F3A-DF57-060B-CA99-ED6955310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90CAE02-872E-190B-E6A7-8789CC6C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How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works</a:t>
            </a:r>
            <a:endParaRPr lang="nl-NL"/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84227F64-2845-460D-3D8E-A1078480AD7A}"/>
              </a:ext>
            </a:extLst>
          </p:cNvPr>
          <p:cNvSpPr/>
          <p:nvPr/>
        </p:nvSpPr>
        <p:spPr>
          <a:xfrm>
            <a:off x="2355367" y="1570169"/>
            <a:ext cx="4020855" cy="15908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highlight>
                <a:srgbClr val="8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Icoon_1_5">
            <a:extLst>
              <a:ext uri="{FF2B5EF4-FFF2-40B4-BE49-F238E27FC236}">
                <a16:creationId xmlns:a16="http://schemas.microsoft.com/office/drawing/2014/main" id="{74CA79C1-6E66-AD33-92AE-6813A1756B48}"/>
              </a:ext>
            </a:extLst>
          </p:cNvPr>
          <p:cNvGrpSpPr>
            <a:grpSpLocks noChangeAspect="1"/>
          </p:cNvGrpSpPr>
          <p:nvPr/>
        </p:nvGrpSpPr>
        <p:grpSpPr>
          <a:xfrm>
            <a:off x="5305443" y="2193726"/>
            <a:ext cx="737327" cy="737325"/>
            <a:chOff x="7392454" y="2134629"/>
            <a:chExt cx="417620" cy="417619"/>
          </a:xfrm>
          <a:solidFill>
            <a:schemeClr val="bg1"/>
          </a:solidFill>
        </p:grpSpPr>
        <p:sp>
          <p:nvSpPr>
            <p:cNvPr id="16" name="Vrije vorm: vorm 38">
              <a:extLst>
                <a:ext uri="{FF2B5EF4-FFF2-40B4-BE49-F238E27FC236}">
                  <a16:creationId xmlns:a16="http://schemas.microsoft.com/office/drawing/2014/main" id="{B37290ED-0046-A5E3-70BC-40FBE057F306}"/>
                </a:ext>
              </a:extLst>
            </p:cNvPr>
            <p:cNvSpPr/>
            <p:nvPr/>
          </p:nvSpPr>
          <p:spPr>
            <a:xfrm>
              <a:off x="7392454" y="2134629"/>
              <a:ext cx="417620" cy="417619"/>
            </a:xfrm>
            <a:custGeom>
              <a:avLst/>
              <a:gdLst>
                <a:gd name="connsiteX0" fmla="*/ 104405 w 417620"/>
                <a:gd name="connsiteY0" fmla="*/ 417620 h 417619"/>
                <a:gd name="connsiteX1" fmla="*/ 91354 w 417620"/>
                <a:gd name="connsiteY1" fmla="*/ 404569 h 417619"/>
                <a:gd name="connsiteX2" fmla="*/ 104405 w 417620"/>
                <a:gd name="connsiteY2" fmla="*/ 391519 h 417619"/>
                <a:gd name="connsiteX3" fmla="*/ 132507 w 417620"/>
                <a:gd name="connsiteY3" fmla="*/ 391519 h 417619"/>
                <a:gd name="connsiteX4" fmla="*/ 141208 w 417620"/>
                <a:gd name="connsiteY4" fmla="*/ 339316 h 417619"/>
                <a:gd name="connsiteX5" fmla="*/ 39152 w 417620"/>
                <a:gd name="connsiteY5" fmla="*/ 339316 h 417619"/>
                <a:gd name="connsiteX6" fmla="*/ 0 w 417620"/>
                <a:gd name="connsiteY6" fmla="*/ 300164 h 417619"/>
                <a:gd name="connsiteX7" fmla="*/ 0 w 417620"/>
                <a:gd name="connsiteY7" fmla="*/ 39152 h 417619"/>
                <a:gd name="connsiteX8" fmla="*/ 39152 w 417620"/>
                <a:gd name="connsiteY8" fmla="*/ 0 h 417619"/>
                <a:gd name="connsiteX9" fmla="*/ 378468 w 417620"/>
                <a:gd name="connsiteY9" fmla="*/ 0 h 417619"/>
                <a:gd name="connsiteX10" fmla="*/ 417620 w 417620"/>
                <a:gd name="connsiteY10" fmla="*/ 39152 h 417619"/>
                <a:gd name="connsiteX11" fmla="*/ 417620 w 417620"/>
                <a:gd name="connsiteY11" fmla="*/ 300164 h 417619"/>
                <a:gd name="connsiteX12" fmla="*/ 378468 w 417620"/>
                <a:gd name="connsiteY12" fmla="*/ 339316 h 417619"/>
                <a:gd name="connsiteX13" fmla="*/ 276412 w 417620"/>
                <a:gd name="connsiteY13" fmla="*/ 339316 h 417619"/>
                <a:gd name="connsiteX14" fmla="*/ 285113 w 417620"/>
                <a:gd name="connsiteY14" fmla="*/ 391519 h 417619"/>
                <a:gd name="connsiteX15" fmla="*/ 313215 w 417620"/>
                <a:gd name="connsiteY15" fmla="*/ 391519 h 417619"/>
                <a:gd name="connsiteX16" fmla="*/ 326266 w 417620"/>
                <a:gd name="connsiteY16" fmla="*/ 404569 h 417619"/>
                <a:gd name="connsiteX17" fmla="*/ 313215 w 417620"/>
                <a:gd name="connsiteY17" fmla="*/ 417620 h 417619"/>
                <a:gd name="connsiteX18" fmla="*/ 104405 w 417620"/>
                <a:gd name="connsiteY18" fmla="*/ 417620 h 417619"/>
                <a:gd name="connsiteX19" fmla="*/ 258663 w 417620"/>
                <a:gd name="connsiteY19" fmla="*/ 391519 h 417619"/>
                <a:gd name="connsiteX20" fmla="*/ 249963 w 417620"/>
                <a:gd name="connsiteY20" fmla="*/ 339316 h 417619"/>
                <a:gd name="connsiteX21" fmla="*/ 167657 w 417620"/>
                <a:gd name="connsiteY21" fmla="*/ 339316 h 417619"/>
                <a:gd name="connsiteX22" fmla="*/ 158957 w 417620"/>
                <a:gd name="connsiteY22" fmla="*/ 391519 h 417619"/>
                <a:gd name="connsiteX23" fmla="*/ 258663 w 417620"/>
                <a:gd name="connsiteY23" fmla="*/ 391519 h 417619"/>
                <a:gd name="connsiteX24" fmla="*/ 39152 w 417620"/>
                <a:gd name="connsiteY24" fmla="*/ 26101 h 417619"/>
                <a:gd name="connsiteX25" fmla="*/ 26101 w 417620"/>
                <a:gd name="connsiteY25" fmla="*/ 39152 h 417619"/>
                <a:gd name="connsiteX26" fmla="*/ 26101 w 417620"/>
                <a:gd name="connsiteY26" fmla="*/ 300164 h 417619"/>
                <a:gd name="connsiteX27" fmla="*/ 39152 w 417620"/>
                <a:gd name="connsiteY27" fmla="*/ 313215 h 417619"/>
                <a:gd name="connsiteX28" fmla="*/ 378468 w 417620"/>
                <a:gd name="connsiteY28" fmla="*/ 313215 h 417619"/>
                <a:gd name="connsiteX29" fmla="*/ 391519 w 417620"/>
                <a:gd name="connsiteY29" fmla="*/ 300164 h 417619"/>
                <a:gd name="connsiteX30" fmla="*/ 391519 w 417620"/>
                <a:gd name="connsiteY30" fmla="*/ 39152 h 417619"/>
                <a:gd name="connsiteX31" fmla="*/ 378468 w 417620"/>
                <a:gd name="connsiteY31" fmla="*/ 26101 h 417619"/>
                <a:gd name="connsiteX32" fmla="*/ 39152 w 417620"/>
                <a:gd name="connsiteY32" fmla="*/ 26101 h 41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7620" h="417619">
                  <a:moveTo>
                    <a:pt x="104405" y="417620"/>
                  </a:moveTo>
                  <a:cubicBezTo>
                    <a:pt x="97201" y="417620"/>
                    <a:pt x="91354" y="411773"/>
                    <a:pt x="91354" y="404569"/>
                  </a:cubicBezTo>
                  <a:cubicBezTo>
                    <a:pt x="91354" y="397365"/>
                    <a:pt x="97201" y="391519"/>
                    <a:pt x="104405" y="391519"/>
                  </a:cubicBezTo>
                  <a:lnTo>
                    <a:pt x="132507" y="391519"/>
                  </a:lnTo>
                  <a:lnTo>
                    <a:pt x="141208" y="339316"/>
                  </a:lnTo>
                  <a:lnTo>
                    <a:pt x="39152" y="339316"/>
                  </a:lnTo>
                  <a:cubicBezTo>
                    <a:pt x="17557" y="339316"/>
                    <a:pt x="0" y="321759"/>
                    <a:pt x="0" y="300164"/>
                  </a:cubicBezTo>
                  <a:lnTo>
                    <a:pt x="0" y="39152"/>
                  </a:lnTo>
                  <a:cubicBezTo>
                    <a:pt x="0" y="17557"/>
                    <a:pt x="17557" y="0"/>
                    <a:pt x="39152" y="0"/>
                  </a:cubicBezTo>
                  <a:lnTo>
                    <a:pt x="378468" y="0"/>
                  </a:lnTo>
                  <a:cubicBezTo>
                    <a:pt x="400063" y="0"/>
                    <a:pt x="417620" y="17557"/>
                    <a:pt x="417620" y="39152"/>
                  </a:cubicBezTo>
                  <a:lnTo>
                    <a:pt x="417620" y="300164"/>
                  </a:lnTo>
                  <a:cubicBezTo>
                    <a:pt x="417620" y="321759"/>
                    <a:pt x="400063" y="339316"/>
                    <a:pt x="378468" y="339316"/>
                  </a:cubicBezTo>
                  <a:lnTo>
                    <a:pt x="276412" y="339316"/>
                  </a:lnTo>
                  <a:lnTo>
                    <a:pt x="285113" y="391519"/>
                  </a:lnTo>
                  <a:lnTo>
                    <a:pt x="313215" y="391519"/>
                  </a:lnTo>
                  <a:cubicBezTo>
                    <a:pt x="320419" y="391519"/>
                    <a:pt x="326266" y="397365"/>
                    <a:pt x="326266" y="404569"/>
                  </a:cubicBezTo>
                  <a:cubicBezTo>
                    <a:pt x="326266" y="411773"/>
                    <a:pt x="320419" y="417620"/>
                    <a:pt x="313215" y="417620"/>
                  </a:cubicBezTo>
                  <a:lnTo>
                    <a:pt x="104405" y="417620"/>
                  </a:lnTo>
                  <a:close/>
                  <a:moveTo>
                    <a:pt x="258663" y="391519"/>
                  </a:moveTo>
                  <a:lnTo>
                    <a:pt x="249963" y="339316"/>
                  </a:lnTo>
                  <a:lnTo>
                    <a:pt x="167657" y="339316"/>
                  </a:lnTo>
                  <a:lnTo>
                    <a:pt x="158957" y="391519"/>
                  </a:lnTo>
                  <a:lnTo>
                    <a:pt x="258663" y="391519"/>
                  </a:lnTo>
                  <a:close/>
                  <a:moveTo>
                    <a:pt x="39152" y="26101"/>
                  </a:moveTo>
                  <a:cubicBezTo>
                    <a:pt x="31948" y="26101"/>
                    <a:pt x="26101" y="31948"/>
                    <a:pt x="26101" y="39152"/>
                  </a:cubicBezTo>
                  <a:lnTo>
                    <a:pt x="26101" y="300164"/>
                  </a:lnTo>
                  <a:cubicBezTo>
                    <a:pt x="26101" y="307368"/>
                    <a:pt x="31948" y="313215"/>
                    <a:pt x="39152" y="313215"/>
                  </a:cubicBezTo>
                  <a:lnTo>
                    <a:pt x="378468" y="313215"/>
                  </a:lnTo>
                  <a:cubicBezTo>
                    <a:pt x="385672" y="313215"/>
                    <a:pt x="391519" y="307368"/>
                    <a:pt x="391519" y="300164"/>
                  </a:cubicBezTo>
                  <a:lnTo>
                    <a:pt x="391519" y="39152"/>
                  </a:lnTo>
                  <a:cubicBezTo>
                    <a:pt x="391519" y="31948"/>
                    <a:pt x="385672" y="26101"/>
                    <a:pt x="378468" y="26101"/>
                  </a:cubicBezTo>
                  <a:lnTo>
                    <a:pt x="39152" y="26101"/>
                  </a:lnTo>
                  <a:close/>
                </a:path>
              </a:pathLst>
            </a:custGeom>
            <a:grpFill/>
            <a:ln w="170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Vrije vorm: vorm 39">
              <a:extLst>
                <a:ext uri="{FF2B5EF4-FFF2-40B4-BE49-F238E27FC236}">
                  <a16:creationId xmlns:a16="http://schemas.microsoft.com/office/drawing/2014/main" id="{3E5FA5B4-77F3-A9E6-E8C1-A7CD42A15509}"/>
                </a:ext>
              </a:extLst>
            </p:cNvPr>
            <p:cNvSpPr/>
            <p:nvPr/>
          </p:nvSpPr>
          <p:spPr>
            <a:xfrm>
              <a:off x="7470757" y="2199882"/>
              <a:ext cx="261012" cy="195759"/>
            </a:xfrm>
            <a:custGeom>
              <a:avLst/>
              <a:gdLst>
                <a:gd name="connsiteX0" fmla="*/ 130611 w 261012"/>
                <a:gd name="connsiteY0" fmla="*/ 195759 h 195759"/>
                <a:gd name="connsiteX1" fmla="*/ 56448 w 261012"/>
                <a:gd name="connsiteY1" fmla="*/ 166248 h 195759"/>
                <a:gd name="connsiteX2" fmla="*/ 52203 w 261012"/>
                <a:gd name="connsiteY2" fmla="*/ 156608 h 195759"/>
                <a:gd name="connsiteX3" fmla="*/ 52203 w 261012"/>
                <a:gd name="connsiteY3" fmla="*/ 96940 h 195759"/>
                <a:gd name="connsiteX4" fmla="*/ 7743 w 261012"/>
                <a:gd name="connsiteY4" fmla="*/ 77173 h 195759"/>
                <a:gd name="connsiteX5" fmla="*/ 0 w 261012"/>
                <a:gd name="connsiteY5" fmla="*/ 65253 h 195759"/>
                <a:gd name="connsiteX6" fmla="*/ 7743 w 261012"/>
                <a:gd name="connsiteY6" fmla="*/ 53334 h 195759"/>
                <a:gd name="connsiteX7" fmla="*/ 125199 w 261012"/>
                <a:gd name="connsiteY7" fmla="*/ 1131 h 195759"/>
                <a:gd name="connsiteX8" fmla="*/ 130506 w 261012"/>
                <a:gd name="connsiteY8" fmla="*/ 0 h 195759"/>
                <a:gd name="connsiteX9" fmla="*/ 135814 w 261012"/>
                <a:gd name="connsiteY9" fmla="*/ 1131 h 195759"/>
                <a:gd name="connsiteX10" fmla="*/ 253147 w 261012"/>
                <a:gd name="connsiteY10" fmla="*/ 53281 h 195759"/>
                <a:gd name="connsiteX11" fmla="*/ 253774 w 261012"/>
                <a:gd name="connsiteY11" fmla="*/ 53595 h 195759"/>
                <a:gd name="connsiteX12" fmla="*/ 256105 w 261012"/>
                <a:gd name="connsiteY12" fmla="*/ 55091 h 195759"/>
                <a:gd name="connsiteX13" fmla="*/ 256697 w 261012"/>
                <a:gd name="connsiteY13" fmla="*/ 55578 h 195759"/>
                <a:gd name="connsiteX14" fmla="*/ 258855 w 261012"/>
                <a:gd name="connsiteY14" fmla="*/ 58049 h 195759"/>
                <a:gd name="connsiteX15" fmla="*/ 259168 w 261012"/>
                <a:gd name="connsiteY15" fmla="*/ 58589 h 195759"/>
                <a:gd name="connsiteX16" fmla="*/ 260299 w 261012"/>
                <a:gd name="connsiteY16" fmla="*/ 61077 h 195759"/>
                <a:gd name="connsiteX17" fmla="*/ 260577 w 261012"/>
                <a:gd name="connsiteY17" fmla="*/ 61999 h 195759"/>
                <a:gd name="connsiteX18" fmla="*/ 261013 w 261012"/>
                <a:gd name="connsiteY18" fmla="*/ 65253 h 195759"/>
                <a:gd name="connsiteX19" fmla="*/ 261013 w 261012"/>
                <a:gd name="connsiteY19" fmla="*/ 104405 h 195759"/>
                <a:gd name="connsiteX20" fmla="*/ 247962 w 261012"/>
                <a:gd name="connsiteY20" fmla="*/ 117456 h 195759"/>
                <a:gd name="connsiteX21" fmla="*/ 234911 w 261012"/>
                <a:gd name="connsiteY21" fmla="*/ 104405 h 195759"/>
                <a:gd name="connsiteX22" fmla="*/ 234911 w 261012"/>
                <a:gd name="connsiteY22" fmla="*/ 85334 h 195759"/>
                <a:gd name="connsiteX23" fmla="*/ 208810 w 261012"/>
                <a:gd name="connsiteY23" fmla="*/ 96940 h 195759"/>
                <a:gd name="connsiteX24" fmla="*/ 208810 w 261012"/>
                <a:gd name="connsiteY24" fmla="*/ 156608 h 195759"/>
                <a:gd name="connsiteX25" fmla="*/ 204599 w 261012"/>
                <a:gd name="connsiteY25" fmla="*/ 166213 h 195759"/>
                <a:gd name="connsiteX26" fmla="*/ 130872 w 261012"/>
                <a:gd name="connsiteY26" fmla="*/ 195759 h 195759"/>
                <a:gd name="connsiteX27" fmla="*/ 130750 w 261012"/>
                <a:gd name="connsiteY27" fmla="*/ 195759 h 195759"/>
                <a:gd name="connsiteX28" fmla="*/ 130611 w 261012"/>
                <a:gd name="connsiteY28" fmla="*/ 195759 h 195759"/>
                <a:gd name="connsiteX29" fmla="*/ 78304 w 261012"/>
                <a:gd name="connsiteY29" fmla="*/ 150604 h 195759"/>
                <a:gd name="connsiteX30" fmla="*/ 130889 w 261012"/>
                <a:gd name="connsiteY30" fmla="*/ 169658 h 195759"/>
                <a:gd name="connsiteX31" fmla="*/ 182709 w 261012"/>
                <a:gd name="connsiteY31" fmla="*/ 150639 h 195759"/>
                <a:gd name="connsiteX32" fmla="*/ 182709 w 261012"/>
                <a:gd name="connsiteY32" fmla="*/ 108529 h 195759"/>
                <a:gd name="connsiteX33" fmla="*/ 135814 w 261012"/>
                <a:gd name="connsiteY33" fmla="*/ 129375 h 195759"/>
                <a:gd name="connsiteX34" fmla="*/ 130506 w 261012"/>
                <a:gd name="connsiteY34" fmla="*/ 130506 h 195759"/>
                <a:gd name="connsiteX35" fmla="*/ 125199 w 261012"/>
                <a:gd name="connsiteY35" fmla="*/ 129375 h 195759"/>
                <a:gd name="connsiteX36" fmla="*/ 78304 w 261012"/>
                <a:gd name="connsiteY36" fmla="*/ 108529 h 195759"/>
                <a:gd name="connsiteX37" fmla="*/ 78304 w 261012"/>
                <a:gd name="connsiteY37" fmla="*/ 150604 h 195759"/>
                <a:gd name="connsiteX38" fmla="*/ 130506 w 261012"/>
                <a:gd name="connsiteY38" fmla="*/ 103170 h 195759"/>
                <a:gd name="connsiteX39" fmla="*/ 215823 w 261012"/>
                <a:gd name="connsiteY39" fmla="*/ 65253 h 195759"/>
                <a:gd name="connsiteX40" fmla="*/ 130506 w 261012"/>
                <a:gd name="connsiteY40" fmla="*/ 27337 h 195759"/>
                <a:gd name="connsiteX41" fmla="*/ 45190 w 261012"/>
                <a:gd name="connsiteY41" fmla="*/ 65253 h 195759"/>
                <a:gd name="connsiteX42" fmla="*/ 130506 w 261012"/>
                <a:gd name="connsiteY42" fmla="*/ 103170 h 19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012" h="195759">
                  <a:moveTo>
                    <a:pt x="130611" y="195759"/>
                  </a:moveTo>
                  <a:cubicBezTo>
                    <a:pt x="103030" y="195203"/>
                    <a:pt x="76703" y="184727"/>
                    <a:pt x="56448" y="166248"/>
                  </a:cubicBezTo>
                  <a:cubicBezTo>
                    <a:pt x="53751" y="163777"/>
                    <a:pt x="52203" y="160262"/>
                    <a:pt x="52203" y="156608"/>
                  </a:cubicBezTo>
                  <a:lnTo>
                    <a:pt x="52203" y="96940"/>
                  </a:lnTo>
                  <a:lnTo>
                    <a:pt x="7743" y="77173"/>
                  </a:lnTo>
                  <a:cubicBezTo>
                    <a:pt x="3045" y="75085"/>
                    <a:pt x="0" y="70404"/>
                    <a:pt x="0" y="65253"/>
                  </a:cubicBezTo>
                  <a:cubicBezTo>
                    <a:pt x="0" y="60102"/>
                    <a:pt x="3045" y="55422"/>
                    <a:pt x="7743" y="53334"/>
                  </a:cubicBezTo>
                  <a:lnTo>
                    <a:pt x="125199" y="1131"/>
                  </a:lnTo>
                  <a:cubicBezTo>
                    <a:pt x="126887" y="383"/>
                    <a:pt x="128662" y="0"/>
                    <a:pt x="130506" y="0"/>
                  </a:cubicBezTo>
                  <a:cubicBezTo>
                    <a:pt x="132351" y="0"/>
                    <a:pt x="134126" y="383"/>
                    <a:pt x="135814" y="1131"/>
                  </a:cubicBezTo>
                  <a:lnTo>
                    <a:pt x="253147" y="53281"/>
                  </a:lnTo>
                  <a:cubicBezTo>
                    <a:pt x="253339" y="53368"/>
                    <a:pt x="253548" y="53473"/>
                    <a:pt x="253774" y="53595"/>
                  </a:cubicBezTo>
                  <a:cubicBezTo>
                    <a:pt x="254609" y="54012"/>
                    <a:pt x="255375" y="54517"/>
                    <a:pt x="256105" y="55091"/>
                  </a:cubicBezTo>
                  <a:cubicBezTo>
                    <a:pt x="256192" y="55161"/>
                    <a:pt x="256610" y="55509"/>
                    <a:pt x="256697" y="55578"/>
                  </a:cubicBezTo>
                  <a:cubicBezTo>
                    <a:pt x="257567" y="56361"/>
                    <a:pt x="258281" y="57197"/>
                    <a:pt x="258855" y="58049"/>
                  </a:cubicBezTo>
                  <a:cubicBezTo>
                    <a:pt x="258959" y="58206"/>
                    <a:pt x="259064" y="58397"/>
                    <a:pt x="259168" y="58589"/>
                  </a:cubicBezTo>
                  <a:cubicBezTo>
                    <a:pt x="259620" y="59337"/>
                    <a:pt x="259986" y="60155"/>
                    <a:pt x="260299" y="61077"/>
                  </a:cubicBezTo>
                  <a:cubicBezTo>
                    <a:pt x="260351" y="61251"/>
                    <a:pt x="260525" y="61825"/>
                    <a:pt x="260577" y="61999"/>
                  </a:cubicBezTo>
                  <a:cubicBezTo>
                    <a:pt x="260856" y="63061"/>
                    <a:pt x="261013" y="64157"/>
                    <a:pt x="261013" y="65253"/>
                  </a:cubicBezTo>
                  <a:lnTo>
                    <a:pt x="261013" y="104405"/>
                  </a:lnTo>
                  <a:cubicBezTo>
                    <a:pt x="261013" y="111609"/>
                    <a:pt x="255166" y="117456"/>
                    <a:pt x="247962" y="117456"/>
                  </a:cubicBezTo>
                  <a:cubicBezTo>
                    <a:pt x="240758" y="117456"/>
                    <a:pt x="234911" y="111609"/>
                    <a:pt x="234911" y="104405"/>
                  </a:cubicBezTo>
                  <a:lnTo>
                    <a:pt x="234911" y="85334"/>
                  </a:lnTo>
                  <a:lnTo>
                    <a:pt x="208810" y="96940"/>
                  </a:lnTo>
                  <a:lnTo>
                    <a:pt x="208810" y="156608"/>
                  </a:lnTo>
                  <a:cubicBezTo>
                    <a:pt x="208810" y="160244"/>
                    <a:pt x="207279" y="163759"/>
                    <a:pt x="204599" y="166213"/>
                  </a:cubicBezTo>
                  <a:cubicBezTo>
                    <a:pt x="184449" y="184762"/>
                    <a:pt x="158261" y="195255"/>
                    <a:pt x="130872" y="195759"/>
                  </a:cubicBezTo>
                  <a:cubicBezTo>
                    <a:pt x="130837" y="195759"/>
                    <a:pt x="130785" y="195759"/>
                    <a:pt x="130750" y="195759"/>
                  </a:cubicBezTo>
                  <a:cubicBezTo>
                    <a:pt x="130698" y="195759"/>
                    <a:pt x="130663" y="195759"/>
                    <a:pt x="130611" y="195759"/>
                  </a:cubicBezTo>
                  <a:close/>
                  <a:moveTo>
                    <a:pt x="78304" y="150604"/>
                  </a:moveTo>
                  <a:cubicBezTo>
                    <a:pt x="93199" y="162524"/>
                    <a:pt x="111748" y="169275"/>
                    <a:pt x="130889" y="169658"/>
                  </a:cubicBezTo>
                  <a:cubicBezTo>
                    <a:pt x="149560" y="169310"/>
                    <a:pt x="167918" y="162576"/>
                    <a:pt x="182709" y="150639"/>
                  </a:cubicBezTo>
                  <a:lnTo>
                    <a:pt x="182709" y="108529"/>
                  </a:lnTo>
                  <a:lnTo>
                    <a:pt x="135814" y="129375"/>
                  </a:lnTo>
                  <a:cubicBezTo>
                    <a:pt x="134143" y="130123"/>
                    <a:pt x="132351" y="130506"/>
                    <a:pt x="130506" y="130506"/>
                  </a:cubicBezTo>
                  <a:cubicBezTo>
                    <a:pt x="128662" y="130506"/>
                    <a:pt x="126887" y="130123"/>
                    <a:pt x="125199" y="129375"/>
                  </a:cubicBezTo>
                  <a:lnTo>
                    <a:pt x="78304" y="108529"/>
                  </a:lnTo>
                  <a:lnTo>
                    <a:pt x="78304" y="150604"/>
                  </a:lnTo>
                  <a:close/>
                  <a:moveTo>
                    <a:pt x="130506" y="103170"/>
                  </a:moveTo>
                  <a:lnTo>
                    <a:pt x="215823" y="65253"/>
                  </a:lnTo>
                  <a:lnTo>
                    <a:pt x="130506" y="27337"/>
                  </a:lnTo>
                  <a:lnTo>
                    <a:pt x="45190" y="65253"/>
                  </a:lnTo>
                  <a:lnTo>
                    <a:pt x="130506" y="103170"/>
                  </a:lnTo>
                  <a:close/>
                </a:path>
              </a:pathLst>
            </a:custGeom>
            <a:grpFill/>
            <a:ln w="170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BA68BAAA-5FDE-FEEA-D441-267A79D76275}"/>
              </a:ext>
            </a:extLst>
          </p:cNvPr>
          <p:cNvSpPr txBox="1"/>
          <p:nvPr/>
        </p:nvSpPr>
        <p:spPr>
          <a:xfrm>
            <a:off x="5043142" y="1756361"/>
            <a:ext cx="133478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prstClr val="white"/>
                </a:solidFill>
                <a:latin typeface="Calibri" panose="020F0502020204030204"/>
              </a:rPr>
              <a:t>Applications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coon_1_1">
            <a:extLst>
              <a:ext uri="{FF2B5EF4-FFF2-40B4-BE49-F238E27FC236}">
                <a16:creationId xmlns:a16="http://schemas.microsoft.com/office/drawing/2014/main" id="{EA073403-B0E5-5EE1-B961-0981A89BF45B}"/>
              </a:ext>
            </a:extLst>
          </p:cNvPr>
          <p:cNvSpPr>
            <a:spLocks noChangeAspect="1"/>
          </p:cNvSpPr>
          <p:nvPr/>
        </p:nvSpPr>
        <p:spPr>
          <a:xfrm>
            <a:off x="2646239" y="2192340"/>
            <a:ext cx="737364" cy="737325"/>
          </a:xfrm>
          <a:custGeom>
            <a:avLst/>
            <a:gdLst>
              <a:gd name="connsiteX0" fmla="*/ 237485 w 474970"/>
              <a:gd name="connsiteY0" fmla="*/ 474950 h 474950"/>
              <a:gd name="connsiteX1" fmla="*/ 0 w 474970"/>
              <a:gd name="connsiteY1" fmla="*/ 371051 h 474950"/>
              <a:gd name="connsiteX2" fmla="*/ 0 w 474970"/>
              <a:gd name="connsiteY2" fmla="*/ 103900 h 474950"/>
              <a:gd name="connsiteX3" fmla="*/ 237485 w 474970"/>
              <a:gd name="connsiteY3" fmla="*/ 0 h 474950"/>
              <a:gd name="connsiteX4" fmla="*/ 474970 w 474970"/>
              <a:gd name="connsiteY4" fmla="*/ 103900 h 474950"/>
              <a:gd name="connsiteX5" fmla="*/ 474970 w 474970"/>
              <a:gd name="connsiteY5" fmla="*/ 371051 h 474950"/>
              <a:gd name="connsiteX6" fmla="*/ 237485 w 474970"/>
              <a:gd name="connsiteY6" fmla="*/ 474950 h 474950"/>
              <a:gd name="connsiteX7" fmla="*/ 29686 w 474970"/>
              <a:gd name="connsiteY7" fmla="*/ 371051 h 474950"/>
              <a:gd name="connsiteX8" fmla="*/ 237485 w 474970"/>
              <a:gd name="connsiteY8" fmla="*/ 445265 h 474950"/>
              <a:gd name="connsiteX9" fmla="*/ 445284 w 474970"/>
              <a:gd name="connsiteY9" fmla="*/ 371051 h 474950"/>
              <a:gd name="connsiteX10" fmla="*/ 445284 w 474970"/>
              <a:gd name="connsiteY10" fmla="*/ 289178 h 474950"/>
              <a:gd name="connsiteX11" fmla="*/ 237485 w 474970"/>
              <a:gd name="connsiteY11" fmla="*/ 341365 h 474950"/>
              <a:gd name="connsiteX12" fmla="*/ 29686 w 474970"/>
              <a:gd name="connsiteY12" fmla="*/ 289178 h 474950"/>
              <a:gd name="connsiteX13" fmla="*/ 29686 w 474970"/>
              <a:gd name="connsiteY13" fmla="*/ 371051 h 474950"/>
              <a:gd name="connsiteX14" fmla="*/ 29686 w 474970"/>
              <a:gd name="connsiteY14" fmla="*/ 237465 h 474950"/>
              <a:gd name="connsiteX15" fmla="*/ 237485 w 474970"/>
              <a:gd name="connsiteY15" fmla="*/ 311679 h 474950"/>
              <a:gd name="connsiteX16" fmla="*/ 445284 w 474970"/>
              <a:gd name="connsiteY16" fmla="*/ 237465 h 474950"/>
              <a:gd name="connsiteX17" fmla="*/ 445284 w 474970"/>
              <a:gd name="connsiteY17" fmla="*/ 155592 h 474950"/>
              <a:gd name="connsiteX18" fmla="*/ 237485 w 474970"/>
              <a:gd name="connsiteY18" fmla="*/ 207780 h 474950"/>
              <a:gd name="connsiteX19" fmla="*/ 29686 w 474970"/>
              <a:gd name="connsiteY19" fmla="*/ 155592 h 474950"/>
              <a:gd name="connsiteX20" fmla="*/ 29686 w 474970"/>
              <a:gd name="connsiteY20" fmla="*/ 237465 h 474950"/>
              <a:gd name="connsiteX21" fmla="*/ 237485 w 474970"/>
              <a:gd name="connsiteY21" fmla="*/ 29686 h 474950"/>
              <a:gd name="connsiteX22" fmla="*/ 29686 w 474970"/>
              <a:gd name="connsiteY22" fmla="*/ 103900 h 474950"/>
              <a:gd name="connsiteX23" fmla="*/ 237485 w 474970"/>
              <a:gd name="connsiteY23" fmla="*/ 178114 h 474950"/>
              <a:gd name="connsiteX24" fmla="*/ 445284 w 474970"/>
              <a:gd name="connsiteY24" fmla="*/ 103900 h 474950"/>
              <a:gd name="connsiteX25" fmla="*/ 237485 w 474970"/>
              <a:gd name="connsiteY25" fmla="*/ 29686 h 47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4970" h="474950">
                <a:moveTo>
                  <a:pt x="237485" y="474950"/>
                </a:moveTo>
                <a:cubicBezTo>
                  <a:pt x="102099" y="474950"/>
                  <a:pt x="0" y="430283"/>
                  <a:pt x="0" y="371051"/>
                </a:cubicBezTo>
                <a:lnTo>
                  <a:pt x="0" y="103900"/>
                </a:lnTo>
                <a:cubicBezTo>
                  <a:pt x="0" y="44667"/>
                  <a:pt x="102099" y="0"/>
                  <a:pt x="237485" y="0"/>
                </a:cubicBezTo>
                <a:cubicBezTo>
                  <a:pt x="372871" y="0"/>
                  <a:pt x="474970" y="44667"/>
                  <a:pt x="474970" y="103900"/>
                </a:cubicBezTo>
                <a:lnTo>
                  <a:pt x="474970" y="371051"/>
                </a:lnTo>
                <a:cubicBezTo>
                  <a:pt x="474970" y="430283"/>
                  <a:pt x="372871" y="474950"/>
                  <a:pt x="237485" y="474950"/>
                </a:cubicBezTo>
                <a:close/>
                <a:moveTo>
                  <a:pt x="29686" y="371051"/>
                </a:moveTo>
                <a:cubicBezTo>
                  <a:pt x="29686" y="401389"/>
                  <a:pt x="103682" y="445265"/>
                  <a:pt x="237485" y="445265"/>
                </a:cubicBezTo>
                <a:cubicBezTo>
                  <a:pt x="371288" y="445265"/>
                  <a:pt x="445284" y="401389"/>
                  <a:pt x="445284" y="371051"/>
                </a:cubicBezTo>
                <a:lnTo>
                  <a:pt x="445284" y="289178"/>
                </a:lnTo>
                <a:cubicBezTo>
                  <a:pt x="404655" y="321278"/>
                  <a:pt x="326087" y="341365"/>
                  <a:pt x="237485" y="341365"/>
                </a:cubicBezTo>
                <a:cubicBezTo>
                  <a:pt x="148883" y="341365"/>
                  <a:pt x="70335" y="321258"/>
                  <a:pt x="29686" y="289178"/>
                </a:cubicBezTo>
                <a:lnTo>
                  <a:pt x="29686" y="371051"/>
                </a:lnTo>
                <a:close/>
                <a:moveTo>
                  <a:pt x="29686" y="237465"/>
                </a:moveTo>
                <a:cubicBezTo>
                  <a:pt x="29686" y="267804"/>
                  <a:pt x="103682" y="311679"/>
                  <a:pt x="237485" y="311679"/>
                </a:cubicBezTo>
                <a:cubicBezTo>
                  <a:pt x="371288" y="311679"/>
                  <a:pt x="445284" y="267804"/>
                  <a:pt x="445284" y="237465"/>
                </a:cubicBezTo>
                <a:lnTo>
                  <a:pt x="445284" y="155592"/>
                </a:lnTo>
                <a:cubicBezTo>
                  <a:pt x="404635" y="187692"/>
                  <a:pt x="326087" y="207780"/>
                  <a:pt x="237485" y="207780"/>
                </a:cubicBezTo>
                <a:cubicBezTo>
                  <a:pt x="148883" y="207780"/>
                  <a:pt x="70335" y="187692"/>
                  <a:pt x="29686" y="155592"/>
                </a:cubicBezTo>
                <a:lnTo>
                  <a:pt x="29686" y="237465"/>
                </a:lnTo>
                <a:close/>
                <a:moveTo>
                  <a:pt x="237485" y="29686"/>
                </a:moveTo>
                <a:cubicBezTo>
                  <a:pt x="103682" y="29686"/>
                  <a:pt x="29686" y="73561"/>
                  <a:pt x="29686" y="103900"/>
                </a:cubicBezTo>
                <a:cubicBezTo>
                  <a:pt x="29686" y="134238"/>
                  <a:pt x="103682" y="178114"/>
                  <a:pt x="237485" y="178114"/>
                </a:cubicBezTo>
                <a:cubicBezTo>
                  <a:pt x="371288" y="178114"/>
                  <a:pt x="445284" y="134238"/>
                  <a:pt x="445284" y="103900"/>
                </a:cubicBezTo>
                <a:cubicBezTo>
                  <a:pt x="445284" y="73561"/>
                  <a:pt x="371288" y="29686"/>
                  <a:pt x="237485" y="29686"/>
                </a:cubicBezTo>
                <a:close/>
              </a:path>
            </a:pathLst>
          </a:custGeom>
          <a:solidFill>
            <a:schemeClr val="bg1"/>
          </a:solidFill>
          <a:ln w="19447" cap="flat">
            <a:noFill/>
            <a:prstDash val="solid"/>
            <a:miter/>
          </a:ln>
        </p:spPr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Icoon_2_3">
            <a:extLst>
              <a:ext uri="{FF2B5EF4-FFF2-40B4-BE49-F238E27FC236}">
                <a16:creationId xmlns:a16="http://schemas.microsoft.com/office/drawing/2014/main" id="{046B3072-9013-0B9F-7991-FD2F178ED87B}"/>
              </a:ext>
            </a:extLst>
          </p:cNvPr>
          <p:cNvGrpSpPr>
            <a:grpSpLocks noChangeAspect="1"/>
          </p:cNvGrpSpPr>
          <p:nvPr/>
        </p:nvGrpSpPr>
        <p:grpSpPr>
          <a:xfrm>
            <a:off x="4152362" y="2354964"/>
            <a:ext cx="414916" cy="414899"/>
            <a:chOff x="6239320" y="2295844"/>
            <a:chExt cx="474184" cy="474163"/>
          </a:xfrm>
          <a:solidFill>
            <a:schemeClr val="bg1"/>
          </a:solidFill>
        </p:grpSpPr>
        <p:sp>
          <p:nvSpPr>
            <p:cNvPr id="22" name="Vrije vorm: vorm 33">
              <a:extLst>
                <a:ext uri="{FF2B5EF4-FFF2-40B4-BE49-F238E27FC236}">
                  <a16:creationId xmlns:a16="http://schemas.microsoft.com/office/drawing/2014/main" id="{F8E74FF7-644C-054D-988A-41689F10735A}"/>
                </a:ext>
              </a:extLst>
            </p:cNvPr>
            <p:cNvSpPr/>
            <p:nvPr/>
          </p:nvSpPr>
          <p:spPr>
            <a:xfrm>
              <a:off x="6320817" y="2377340"/>
              <a:ext cx="44452" cy="44452"/>
            </a:xfrm>
            <a:custGeom>
              <a:avLst/>
              <a:gdLst>
                <a:gd name="connsiteX0" fmla="*/ 44453 w 44452"/>
                <a:gd name="connsiteY0" fmla="*/ 22226 h 44452"/>
                <a:gd name="connsiteX1" fmla="*/ 22226 w 44452"/>
                <a:gd name="connsiteY1" fmla="*/ 44453 h 44452"/>
                <a:gd name="connsiteX2" fmla="*/ 0 w 44452"/>
                <a:gd name="connsiteY2" fmla="*/ 22226 h 44452"/>
                <a:gd name="connsiteX3" fmla="*/ 22226 w 44452"/>
                <a:gd name="connsiteY3" fmla="*/ 0 h 44452"/>
                <a:gd name="connsiteX4" fmla="*/ 44453 w 44452"/>
                <a:gd name="connsiteY4" fmla="*/ 22226 h 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2" h="44452">
                  <a:moveTo>
                    <a:pt x="44453" y="22226"/>
                  </a:moveTo>
                  <a:cubicBezTo>
                    <a:pt x="44453" y="34502"/>
                    <a:pt x="34502" y="44453"/>
                    <a:pt x="22226" y="44453"/>
                  </a:cubicBezTo>
                  <a:cubicBezTo>
                    <a:pt x="9951" y="44453"/>
                    <a:pt x="0" y="34502"/>
                    <a:pt x="0" y="22226"/>
                  </a:cubicBezTo>
                  <a:cubicBezTo>
                    <a:pt x="0" y="9951"/>
                    <a:pt x="9951" y="0"/>
                    <a:pt x="22226" y="0"/>
                  </a:cubicBezTo>
                  <a:cubicBezTo>
                    <a:pt x="34502" y="0"/>
                    <a:pt x="44453" y="9951"/>
                    <a:pt x="44453" y="22226"/>
                  </a:cubicBez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Vrije vorm: vorm 34">
              <a:extLst>
                <a:ext uri="{FF2B5EF4-FFF2-40B4-BE49-F238E27FC236}">
                  <a16:creationId xmlns:a16="http://schemas.microsoft.com/office/drawing/2014/main" id="{29740839-59D6-4ECC-A1B4-096A9C80A5A4}"/>
                </a:ext>
              </a:extLst>
            </p:cNvPr>
            <p:cNvSpPr/>
            <p:nvPr/>
          </p:nvSpPr>
          <p:spPr>
            <a:xfrm>
              <a:off x="6320817" y="2555152"/>
              <a:ext cx="44452" cy="44452"/>
            </a:xfrm>
            <a:custGeom>
              <a:avLst/>
              <a:gdLst>
                <a:gd name="connsiteX0" fmla="*/ 44453 w 44452"/>
                <a:gd name="connsiteY0" fmla="*/ 22226 h 44452"/>
                <a:gd name="connsiteX1" fmla="*/ 22226 w 44452"/>
                <a:gd name="connsiteY1" fmla="*/ 44453 h 44452"/>
                <a:gd name="connsiteX2" fmla="*/ 0 w 44452"/>
                <a:gd name="connsiteY2" fmla="*/ 22226 h 44452"/>
                <a:gd name="connsiteX3" fmla="*/ 22226 w 44452"/>
                <a:gd name="connsiteY3" fmla="*/ 0 h 44452"/>
                <a:gd name="connsiteX4" fmla="*/ 44453 w 44452"/>
                <a:gd name="connsiteY4" fmla="*/ 22226 h 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2" h="44452">
                  <a:moveTo>
                    <a:pt x="44453" y="22226"/>
                  </a:moveTo>
                  <a:cubicBezTo>
                    <a:pt x="44453" y="34502"/>
                    <a:pt x="34502" y="44453"/>
                    <a:pt x="22226" y="44453"/>
                  </a:cubicBezTo>
                  <a:cubicBezTo>
                    <a:pt x="9951" y="44453"/>
                    <a:pt x="0" y="34502"/>
                    <a:pt x="0" y="22226"/>
                  </a:cubicBezTo>
                  <a:cubicBezTo>
                    <a:pt x="0" y="9951"/>
                    <a:pt x="9951" y="0"/>
                    <a:pt x="22226" y="0"/>
                  </a:cubicBezTo>
                  <a:cubicBezTo>
                    <a:pt x="34502" y="0"/>
                    <a:pt x="44453" y="9951"/>
                    <a:pt x="44453" y="22226"/>
                  </a:cubicBez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Vrije vorm: vorm 35">
              <a:extLst>
                <a:ext uri="{FF2B5EF4-FFF2-40B4-BE49-F238E27FC236}">
                  <a16:creationId xmlns:a16="http://schemas.microsoft.com/office/drawing/2014/main" id="{8E9891DE-FA7D-1E02-763E-5C53B5A0C929}"/>
                </a:ext>
              </a:extLst>
            </p:cNvPr>
            <p:cNvSpPr/>
            <p:nvPr/>
          </p:nvSpPr>
          <p:spPr>
            <a:xfrm>
              <a:off x="6239320" y="2295844"/>
              <a:ext cx="444528" cy="385258"/>
            </a:xfrm>
            <a:custGeom>
              <a:avLst/>
              <a:gdLst>
                <a:gd name="connsiteX0" fmla="*/ 103723 w 444528"/>
                <a:gd name="connsiteY0" fmla="*/ 385258 h 385258"/>
                <a:gd name="connsiteX1" fmla="*/ 0 w 444528"/>
                <a:gd name="connsiteY1" fmla="*/ 281535 h 385258"/>
                <a:gd name="connsiteX2" fmla="*/ 50340 w 444528"/>
                <a:gd name="connsiteY2" fmla="*/ 192629 h 385258"/>
                <a:gd name="connsiteX3" fmla="*/ 0 w 444528"/>
                <a:gd name="connsiteY3" fmla="*/ 103723 h 385258"/>
                <a:gd name="connsiteX4" fmla="*/ 103723 w 444528"/>
                <a:gd name="connsiteY4" fmla="*/ 0 h 385258"/>
                <a:gd name="connsiteX5" fmla="*/ 340805 w 444528"/>
                <a:gd name="connsiteY5" fmla="*/ 0 h 385258"/>
                <a:gd name="connsiteX6" fmla="*/ 414143 w 444528"/>
                <a:gd name="connsiteY6" fmla="*/ 30366 h 385258"/>
                <a:gd name="connsiteX7" fmla="*/ 444529 w 444528"/>
                <a:gd name="connsiteY7" fmla="*/ 103704 h 385258"/>
                <a:gd name="connsiteX8" fmla="*/ 418884 w 444528"/>
                <a:gd name="connsiteY8" fmla="*/ 171983 h 385258"/>
                <a:gd name="connsiteX9" fmla="*/ 407722 w 444528"/>
                <a:gd name="connsiteY9" fmla="*/ 177041 h 385258"/>
                <a:gd name="connsiteX10" fmla="*/ 397982 w 444528"/>
                <a:gd name="connsiteY10" fmla="*/ 173386 h 385258"/>
                <a:gd name="connsiteX11" fmla="*/ 392944 w 444528"/>
                <a:gd name="connsiteY11" fmla="*/ 163231 h 385258"/>
                <a:gd name="connsiteX12" fmla="*/ 396579 w 444528"/>
                <a:gd name="connsiteY12" fmla="*/ 152483 h 385258"/>
                <a:gd name="connsiteX13" fmla="*/ 414894 w 444528"/>
                <a:gd name="connsiteY13" fmla="*/ 103723 h 385258"/>
                <a:gd name="connsiteX14" fmla="*/ 393201 w 444528"/>
                <a:gd name="connsiteY14" fmla="*/ 51328 h 385258"/>
                <a:gd name="connsiteX15" fmla="*/ 340805 w 444528"/>
                <a:gd name="connsiteY15" fmla="*/ 29635 h 385258"/>
                <a:gd name="connsiteX16" fmla="*/ 103723 w 444528"/>
                <a:gd name="connsiteY16" fmla="*/ 29635 h 385258"/>
                <a:gd name="connsiteX17" fmla="*/ 29635 w 444528"/>
                <a:gd name="connsiteY17" fmla="*/ 103723 h 385258"/>
                <a:gd name="connsiteX18" fmla="*/ 103723 w 444528"/>
                <a:gd name="connsiteY18" fmla="*/ 177812 h 385258"/>
                <a:gd name="connsiteX19" fmla="*/ 339580 w 444528"/>
                <a:gd name="connsiteY19" fmla="*/ 177812 h 385258"/>
                <a:gd name="connsiteX20" fmla="*/ 354398 w 444528"/>
                <a:gd name="connsiteY20" fmla="*/ 192629 h 385258"/>
                <a:gd name="connsiteX21" fmla="*/ 339580 w 444528"/>
                <a:gd name="connsiteY21" fmla="*/ 207447 h 385258"/>
                <a:gd name="connsiteX22" fmla="*/ 103723 w 444528"/>
                <a:gd name="connsiteY22" fmla="*/ 207447 h 385258"/>
                <a:gd name="connsiteX23" fmla="*/ 29635 w 444528"/>
                <a:gd name="connsiteY23" fmla="*/ 281535 h 385258"/>
                <a:gd name="connsiteX24" fmla="*/ 103723 w 444528"/>
                <a:gd name="connsiteY24" fmla="*/ 355623 h 385258"/>
                <a:gd name="connsiteX25" fmla="*/ 162994 w 444528"/>
                <a:gd name="connsiteY25" fmla="*/ 355623 h 385258"/>
                <a:gd name="connsiteX26" fmla="*/ 177812 w 444528"/>
                <a:gd name="connsiteY26" fmla="*/ 370441 h 385258"/>
                <a:gd name="connsiteX27" fmla="*/ 162994 w 444528"/>
                <a:gd name="connsiteY27" fmla="*/ 385258 h 385258"/>
                <a:gd name="connsiteX28" fmla="*/ 103723 w 444528"/>
                <a:gd name="connsiteY28" fmla="*/ 385258 h 3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4528" h="385258">
                  <a:moveTo>
                    <a:pt x="103723" y="385258"/>
                  </a:moveTo>
                  <a:cubicBezTo>
                    <a:pt x="46527" y="385258"/>
                    <a:pt x="0" y="338731"/>
                    <a:pt x="0" y="281535"/>
                  </a:cubicBezTo>
                  <a:cubicBezTo>
                    <a:pt x="0" y="244688"/>
                    <a:pt x="19342" y="211201"/>
                    <a:pt x="50340" y="192629"/>
                  </a:cubicBezTo>
                  <a:cubicBezTo>
                    <a:pt x="19342" y="174058"/>
                    <a:pt x="0" y="140570"/>
                    <a:pt x="0" y="103723"/>
                  </a:cubicBezTo>
                  <a:cubicBezTo>
                    <a:pt x="0" y="46527"/>
                    <a:pt x="46527" y="0"/>
                    <a:pt x="103723" y="0"/>
                  </a:cubicBezTo>
                  <a:lnTo>
                    <a:pt x="340805" y="0"/>
                  </a:lnTo>
                  <a:cubicBezTo>
                    <a:pt x="368504" y="0"/>
                    <a:pt x="394564" y="10787"/>
                    <a:pt x="414143" y="30366"/>
                  </a:cubicBezTo>
                  <a:cubicBezTo>
                    <a:pt x="433742" y="49965"/>
                    <a:pt x="444529" y="76005"/>
                    <a:pt x="444529" y="103704"/>
                  </a:cubicBezTo>
                  <a:cubicBezTo>
                    <a:pt x="444529" y="128815"/>
                    <a:pt x="435421" y="153076"/>
                    <a:pt x="418884" y="171983"/>
                  </a:cubicBezTo>
                  <a:cubicBezTo>
                    <a:pt x="416079" y="175204"/>
                    <a:pt x="412009" y="177041"/>
                    <a:pt x="407722" y="177041"/>
                  </a:cubicBezTo>
                  <a:cubicBezTo>
                    <a:pt x="404126" y="177041"/>
                    <a:pt x="400669" y="175737"/>
                    <a:pt x="397982" y="173386"/>
                  </a:cubicBezTo>
                  <a:cubicBezTo>
                    <a:pt x="394998" y="170778"/>
                    <a:pt x="393220" y="167182"/>
                    <a:pt x="392944" y="163231"/>
                  </a:cubicBezTo>
                  <a:cubicBezTo>
                    <a:pt x="392687" y="159280"/>
                    <a:pt x="393971" y="155467"/>
                    <a:pt x="396579" y="152483"/>
                  </a:cubicBezTo>
                  <a:cubicBezTo>
                    <a:pt x="408394" y="138970"/>
                    <a:pt x="414894" y="121663"/>
                    <a:pt x="414894" y="103723"/>
                  </a:cubicBezTo>
                  <a:cubicBezTo>
                    <a:pt x="414894" y="83927"/>
                    <a:pt x="407188" y="65336"/>
                    <a:pt x="393201" y="51328"/>
                  </a:cubicBezTo>
                  <a:cubicBezTo>
                    <a:pt x="379213" y="37340"/>
                    <a:pt x="360602" y="29635"/>
                    <a:pt x="340805" y="29635"/>
                  </a:cubicBezTo>
                  <a:lnTo>
                    <a:pt x="103723" y="29635"/>
                  </a:lnTo>
                  <a:cubicBezTo>
                    <a:pt x="62866" y="29635"/>
                    <a:pt x="29635" y="62866"/>
                    <a:pt x="29635" y="103723"/>
                  </a:cubicBezTo>
                  <a:cubicBezTo>
                    <a:pt x="29635" y="144581"/>
                    <a:pt x="62866" y="177812"/>
                    <a:pt x="103723" y="177812"/>
                  </a:cubicBezTo>
                  <a:lnTo>
                    <a:pt x="339580" y="177812"/>
                  </a:lnTo>
                  <a:cubicBezTo>
                    <a:pt x="347760" y="177812"/>
                    <a:pt x="354398" y="184450"/>
                    <a:pt x="354398" y="192629"/>
                  </a:cubicBezTo>
                  <a:cubicBezTo>
                    <a:pt x="354398" y="200808"/>
                    <a:pt x="347760" y="207447"/>
                    <a:pt x="339580" y="207447"/>
                  </a:cubicBezTo>
                  <a:lnTo>
                    <a:pt x="103723" y="207447"/>
                  </a:lnTo>
                  <a:cubicBezTo>
                    <a:pt x="62866" y="207447"/>
                    <a:pt x="29635" y="240678"/>
                    <a:pt x="29635" y="281535"/>
                  </a:cubicBezTo>
                  <a:cubicBezTo>
                    <a:pt x="29635" y="322392"/>
                    <a:pt x="62866" y="355623"/>
                    <a:pt x="103723" y="355623"/>
                  </a:cubicBezTo>
                  <a:lnTo>
                    <a:pt x="162994" y="355623"/>
                  </a:lnTo>
                  <a:cubicBezTo>
                    <a:pt x="171173" y="355623"/>
                    <a:pt x="177812" y="362261"/>
                    <a:pt x="177812" y="370441"/>
                  </a:cubicBezTo>
                  <a:cubicBezTo>
                    <a:pt x="177812" y="378620"/>
                    <a:pt x="171173" y="385258"/>
                    <a:pt x="162994" y="385258"/>
                  </a:cubicBezTo>
                  <a:lnTo>
                    <a:pt x="103723" y="385258"/>
                  </a:ln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Vrije vorm: vorm 36">
              <a:extLst>
                <a:ext uri="{FF2B5EF4-FFF2-40B4-BE49-F238E27FC236}">
                  <a16:creationId xmlns:a16="http://schemas.microsoft.com/office/drawing/2014/main" id="{569FD4EA-7897-D76F-728B-F1FC242ED4F1}"/>
                </a:ext>
              </a:extLst>
            </p:cNvPr>
            <p:cNvSpPr/>
            <p:nvPr/>
          </p:nvSpPr>
          <p:spPr>
            <a:xfrm>
              <a:off x="6431949" y="2384749"/>
              <a:ext cx="162993" cy="29635"/>
            </a:xfrm>
            <a:custGeom>
              <a:avLst/>
              <a:gdLst>
                <a:gd name="connsiteX0" fmla="*/ 14818 w 162993"/>
                <a:gd name="connsiteY0" fmla="*/ 29635 h 29635"/>
                <a:gd name="connsiteX1" fmla="*/ 0 w 162993"/>
                <a:gd name="connsiteY1" fmla="*/ 14818 h 29635"/>
                <a:gd name="connsiteX2" fmla="*/ 14818 w 162993"/>
                <a:gd name="connsiteY2" fmla="*/ 0 h 29635"/>
                <a:gd name="connsiteX3" fmla="*/ 148176 w 162993"/>
                <a:gd name="connsiteY3" fmla="*/ 0 h 29635"/>
                <a:gd name="connsiteX4" fmla="*/ 162994 w 162993"/>
                <a:gd name="connsiteY4" fmla="*/ 14818 h 29635"/>
                <a:gd name="connsiteX5" fmla="*/ 148176 w 162993"/>
                <a:gd name="connsiteY5" fmla="*/ 29635 h 29635"/>
                <a:gd name="connsiteX6" fmla="*/ 14818 w 162993"/>
                <a:gd name="connsiteY6" fmla="*/ 29635 h 2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93" h="29635">
                  <a:moveTo>
                    <a:pt x="14818" y="29635"/>
                  </a:moveTo>
                  <a:cubicBezTo>
                    <a:pt x="6638" y="29635"/>
                    <a:pt x="0" y="22997"/>
                    <a:pt x="0" y="14818"/>
                  </a:cubicBezTo>
                  <a:cubicBezTo>
                    <a:pt x="0" y="6638"/>
                    <a:pt x="6638" y="0"/>
                    <a:pt x="14818" y="0"/>
                  </a:cubicBezTo>
                  <a:lnTo>
                    <a:pt x="148176" y="0"/>
                  </a:lnTo>
                  <a:cubicBezTo>
                    <a:pt x="156356" y="0"/>
                    <a:pt x="162994" y="6638"/>
                    <a:pt x="162994" y="14818"/>
                  </a:cubicBezTo>
                  <a:cubicBezTo>
                    <a:pt x="162994" y="22997"/>
                    <a:pt x="156356" y="29635"/>
                    <a:pt x="148176" y="29635"/>
                  </a:cubicBezTo>
                  <a:lnTo>
                    <a:pt x="14818" y="29635"/>
                  </a:ln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Vrije vorm: vorm 37">
              <a:extLst>
                <a:ext uri="{FF2B5EF4-FFF2-40B4-BE49-F238E27FC236}">
                  <a16:creationId xmlns:a16="http://schemas.microsoft.com/office/drawing/2014/main" id="{CA49F097-A042-F6FD-99CA-C8905D9AB02D}"/>
                </a:ext>
              </a:extLst>
            </p:cNvPr>
            <p:cNvSpPr/>
            <p:nvPr/>
          </p:nvSpPr>
          <p:spPr>
            <a:xfrm>
              <a:off x="6446767" y="2503270"/>
              <a:ext cx="266737" cy="266737"/>
            </a:xfrm>
            <a:custGeom>
              <a:avLst/>
              <a:gdLst>
                <a:gd name="connsiteX0" fmla="*/ 207447 w 266737"/>
                <a:gd name="connsiteY0" fmla="*/ 266737 h 266737"/>
                <a:gd name="connsiteX1" fmla="*/ 148176 w 266737"/>
                <a:gd name="connsiteY1" fmla="*/ 207467 h 266737"/>
                <a:gd name="connsiteX2" fmla="*/ 148690 w 266737"/>
                <a:gd name="connsiteY2" fmla="*/ 199919 h 266737"/>
                <a:gd name="connsiteX3" fmla="*/ 106983 w 266737"/>
                <a:gd name="connsiteY3" fmla="*/ 183225 h 266737"/>
                <a:gd name="connsiteX4" fmla="*/ 59271 w 266737"/>
                <a:gd name="connsiteY4" fmla="*/ 207467 h 266737"/>
                <a:gd name="connsiteX5" fmla="*/ 0 w 266737"/>
                <a:gd name="connsiteY5" fmla="*/ 148196 h 266737"/>
                <a:gd name="connsiteX6" fmla="*/ 59271 w 266737"/>
                <a:gd name="connsiteY6" fmla="*/ 88926 h 266737"/>
                <a:gd name="connsiteX7" fmla="*/ 100839 w 266737"/>
                <a:gd name="connsiteY7" fmla="*/ 105976 h 266737"/>
                <a:gd name="connsiteX8" fmla="*/ 150626 w 266737"/>
                <a:gd name="connsiteY8" fmla="*/ 76103 h 266737"/>
                <a:gd name="connsiteX9" fmla="*/ 148196 w 266737"/>
                <a:gd name="connsiteY9" fmla="*/ 59271 h 266737"/>
                <a:gd name="connsiteX10" fmla="*/ 207467 w 266737"/>
                <a:gd name="connsiteY10" fmla="*/ 0 h 266737"/>
                <a:gd name="connsiteX11" fmla="*/ 266737 w 266737"/>
                <a:gd name="connsiteY11" fmla="*/ 59271 h 266737"/>
                <a:gd name="connsiteX12" fmla="*/ 207467 w 266737"/>
                <a:gd name="connsiteY12" fmla="*/ 118541 h 266737"/>
                <a:gd name="connsiteX13" fmla="*/ 165898 w 266737"/>
                <a:gd name="connsiteY13" fmla="*/ 101491 h 266737"/>
                <a:gd name="connsiteX14" fmla="*/ 116111 w 266737"/>
                <a:gd name="connsiteY14" fmla="*/ 131363 h 266737"/>
                <a:gd name="connsiteX15" fmla="*/ 118541 w 266737"/>
                <a:gd name="connsiteY15" fmla="*/ 148196 h 266737"/>
                <a:gd name="connsiteX16" fmla="*/ 118027 w 266737"/>
                <a:gd name="connsiteY16" fmla="*/ 155743 h 266737"/>
                <a:gd name="connsiteX17" fmla="*/ 159734 w 266737"/>
                <a:gd name="connsiteY17" fmla="*/ 172438 h 266737"/>
                <a:gd name="connsiteX18" fmla="*/ 207447 w 266737"/>
                <a:gd name="connsiteY18" fmla="*/ 148196 h 266737"/>
                <a:gd name="connsiteX19" fmla="*/ 266717 w 266737"/>
                <a:gd name="connsiteY19" fmla="*/ 207467 h 266737"/>
                <a:gd name="connsiteX20" fmla="*/ 207447 w 266737"/>
                <a:gd name="connsiteY20" fmla="*/ 266737 h 266737"/>
                <a:gd name="connsiteX21" fmla="*/ 207447 w 266737"/>
                <a:gd name="connsiteY21" fmla="*/ 177831 h 266737"/>
                <a:gd name="connsiteX22" fmla="*/ 179945 w 266737"/>
                <a:gd name="connsiteY22" fmla="*/ 196482 h 266737"/>
                <a:gd name="connsiteX23" fmla="*/ 177811 w 266737"/>
                <a:gd name="connsiteY23" fmla="*/ 207467 h 266737"/>
                <a:gd name="connsiteX24" fmla="*/ 207447 w 266737"/>
                <a:gd name="connsiteY24" fmla="*/ 237102 h 266737"/>
                <a:gd name="connsiteX25" fmla="*/ 237082 w 266737"/>
                <a:gd name="connsiteY25" fmla="*/ 207467 h 266737"/>
                <a:gd name="connsiteX26" fmla="*/ 207447 w 266737"/>
                <a:gd name="connsiteY26" fmla="*/ 177831 h 266737"/>
                <a:gd name="connsiteX27" fmla="*/ 59271 w 266737"/>
                <a:gd name="connsiteY27" fmla="*/ 118561 h 266737"/>
                <a:gd name="connsiteX28" fmla="*/ 29635 w 266737"/>
                <a:gd name="connsiteY28" fmla="*/ 148196 h 266737"/>
                <a:gd name="connsiteX29" fmla="*/ 59271 w 266737"/>
                <a:gd name="connsiteY29" fmla="*/ 177831 h 266737"/>
                <a:gd name="connsiteX30" fmla="*/ 86772 w 266737"/>
                <a:gd name="connsiteY30" fmla="*/ 159181 h 266737"/>
                <a:gd name="connsiteX31" fmla="*/ 88906 w 266737"/>
                <a:gd name="connsiteY31" fmla="*/ 148196 h 266737"/>
                <a:gd name="connsiteX32" fmla="*/ 85033 w 266737"/>
                <a:gd name="connsiteY32" fmla="*/ 133635 h 266737"/>
                <a:gd name="connsiteX33" fmla="*/ 84619 w 266737"/>
                <a:gd name="connsiteY33" fmla="*/ 133023 h 266737"/>
                <a:gd name="connsiteX34" fmla="*/ 84204 w 266737"/>
                <a:gd name="connsiteY34" fmla="*/ 132232 h 266737"/>
                <a:gd name="connsiteX35" fmla="*/ 59271 w 266737"/>
                <a:gd name="connsiteY35" fmla="*/ 118561 h 266737"/>
                <a:gd name="connsiteX36" fmla="*/ 182514 w 266737"/>
                <a:gd name="connsiteY36" fmla="*/ 75214 h 266737"/>
                <a:gd name="connsiteX37" fmla="*/ 207447 w 266737"/>
                <a:gd name="connsiteY37" fmla="*/ 88926 h 266737"/>
                <a:gd name="connsiteX38" fmla="*/ 237082 w 266737"/>
                <a:gd name="connsiteY38" fmla="*/ 59290 h 266737"/>
                <a:gd name="connsiteX39" fmla="*/ 207447 w 266737"/>
                <a:gd name="connsiteY39" fmla="*/ 29655 h 266737"/>
                <a:gd name="connsiteX40" fmla="*/ 177811 w 266737"/>
                <a:gd name="connsiteY40" fmla="*/ 59290 h 266737"/>
                <a:gd name="connsiteX41" fmla="*/ 181644 w 266737"/>
                <a:gd name="connsiteY41" fmla="*/ 73792 h 266737"/>
                <a:gd name="connsiteX42" fmla="*/ 182118 w 266737"/>
                <a:gd name="connsiteY42" fmla="*/ 74483 h 266737"/>
                <a:gd name="connsiteX43" fmla="*/ 182514 w 266737"/>
                <a:gd name="connsiteY43" fmla="*/ 75214 h 2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6737" h="266737">
                  <a:moveTo>
                    <a:pt x="207447" y="266737"/>
                  </a:moveTo>
                  <a:cubicBezTo>
                    <a:pt x="174769" y="266737"/>
                    <a:pt x="148176" y="240144"/>
                    <a:pt x="148176" y="207467"/>
                  </a:cubicBezTo>
                  <a:cubicBezTo>
                    <a:pt x="148176" y="204997"/>
                    <a:pt x="148354" y="202468"/>
                    <a:pt x="148690" y="199919"/>
                  </a:cubicBezTo>
                  <a:lnTo>
                    <a:pt x="106983" y="183225"/>
                  </a:lnTo>
                  <a:cubicBezTo>
                    <a:pt x="95880" y="198319"/>
                    <a:pt x="78119" y="207467"/>
                    <a:pt x="59271" y="207467"/>
                  </a:cubicBezTo>
                  <a:cubicBezTo>
                    <a:pt x="26593" y="207467"/>
                    <a:pt x="0" y="180874"/>
                    <a:pt x="0" y="148196"/>
                  </a:cubicBezTo>
                  <a:cubicBezTo>
                    <a:pt x="0" y="115518"/>
                    <a:pt x="26593" y="88926"/>
                    <a:pt x="59271" y="88926"/>
                  </a:cubicBezTo>
                  <a:cubicBezTo>
                    <a:pt x="74957" y="88926"/>
                    <a:pt x="89775" y="95070"/>
                    <a:pt x="100839" y="105976"/>
                  </a:cubicBezTo>
                  <a:lnTo>
                    <a:pt x="150626" y="76103"/>
                  </a:lnTo>
                  <a:cubicBezTo>
                    <a:pt x="149006" y="70670"/>
                    <a:pt x="148196" y="65020"/>
                    <a:pt x="148196" y="59271"/>
                  </a:cubicBezTo>
                  <a:cubicBezTo>
                    <a:pt x="148196" y="26593"/>
                    <a:pt x="174789" y="0"/>
                    <a:pt x="207467" y="0"/>
                  </a:cubicBezTo>
                  <a:cubicBezTo>
                    <a:pt x="240144" y="0"/>
                    <a:pt x="266737" y="26593"/>
                    <a:pt x="266737" y="59271"/>
                  </a:cubicBezTo>
                  <a:cubicBezTo>
                    <a:pt x="266737" y="91948"/>
                    <a:pt x="240144" y="118541"/>
                    <a:pt x="207467" y="118541"/>
                  </a:cubicBezTo>
                  <a:cubicBezTo>
                    <a:pt x="191780" y="118541"/>
                    <a:pt x="176962" y="112397"/>
                    <a:pt x="165898" y="101491"/>
                  </a:cubicBezTo>
                  <a:lnTo>
                    <a:pt x="116111" y="131363"/>
                  </a:lnTo>
                  <a:cubicBezTo>
                    <a:pt x="117731" y="136796"/>
                    <a:pt x="118541" y="142447"/>
                    <a:pt x="118541" y="148196"/>
                  </a:cubicBezTo>
                  <a:cubicBezTo>
                    <a:pt x="118541" y="150666"/>
                    <a:pt x="118363" y="153195"/>
                    <a:pt x="118027" y="155743"/>
                  </a:cubicBezTo>
                  <a:lnTo>
                    <a:pt x="159734" y="172438"/>
                  </a:lnTo>
                  <a:cubicBezTo>
                    <a:pt x="170837" y="157343"/>
                    <a:pt x="188599" y="148196"/>
                    <a:pt x="207447" y="148196"/>
                  </a:cubicBezTo>
                  <a:cubicBezTo>
                    <a:pt x="240125" y="148196"/>
                    <a:pt x="266717" y="174789"/>
                    <a:pt x="266717" y="207467"/>
                  </a:cubicBezTo>
                  <a:cubicBezTo>
                    <a:pt x="266717" y="240144"/>
                    <a:pt x="240125" y="266737"/>
                    <a:pt x="207447" y="266737"/>
                  </a:cubicBezTo>
                  <a:close/>
                  <a:moveTo>
                    <a:pt x="207447" y="177831"/>
                  </a:moveTo>
                  <a:cubicBezTo>
                    <a:pt x="195296" y="177831"/>
                    <a:pt x="184509" y="185161"/>
                    <a:pt x="179945" y="196482"/>
                  </a:cubicBezTo>
                  <a:cubicBezTo>
                    <a:pt x="178523" y="200018"/>
                    <a:pt x="177811" y="203713"/>
                    <a:pt x="177811" y="207467"/>
                  </a:cubicBezTo>
                  <a:cubicBezTo>
                    <a:pt x="177811" y="223805"/>
                    <a:pt x="191108" y="237102"/>
                    <a:pt x="207447" y="237102"/>
                  </a:cubicBezTo>
                  <a:cubicBezTo>
                    <a:pt x="223786" y="237102"/>
                    <a:pt x="237082" y="223805"/>
                    <a:pt x="237082" y="207467"/>
                  </a:cubicBezTo>
                  <a:cubicBezTo>
                    <a:pt x="237082" y="191128"/>
                    <a:pt x="223786" y="177831"/>
                    <a:pt x="207447" y="177831"/>
                  </a:cubicBezTo>
                  <a:close/>
                  <a:moveTo>
                    <a:pt x="59271" y="118561"/>
                  </a:moveTo>
                  <a:cubicBezTo>
                    <a:pt x="42932" y="118561"/>
                    <a:pt x="29635" y="131857"/>
                    <a:pt x="29635" y="148196"/>
                  </a:cubicBezTo>
                  <a:cubicBezTo>
                    <a:pt x="29635" y="164535"/>
                    <a:pt x="42932" y="177831"/>
                    <a:pt x="59271" y="177831"/>
                  </a:cubicBezTo>
                  <a:cubicBezTo>
                    <a:pt x="71421" y="177831"/>
                    <a:pt x="82208" y="170501"/>
                    <a:pt x="86772" y="159181"/>
                  </a:cubicBezTo>
                  <a:cubicBezTo>
                    <a:pt x="88195" y="155644"/>
                    <a:pt x="88906" y="151950"/>
                    <a:pt x="88906" y="148196"/>
                  </a:cubicBezTo>
                  <a:cubicBezTo>
                    <a:pt x="88906" y="143119"/>
                    <a:pt x="87562" y="138100"/>
                    <a:pt x="85033" y="133635"/>
                  </a:cubicBezTo>
                  <a:cubicBezTo>
                    <a:pt x="84875" y="133418"/>
                    <a:pt x="84737" y="133220"/>
                    <a:pt x="84619" y="133023"/>
                  </a:cubicBezTo>
                  <a:cubicBezTo>
                    <a:pt x="84441" y="132726"/>
                    <a:pt x="84302" y="132470"/>
                    <a:pt x="84204" y="132232"/>
                  </a:cubicBezTo>
                  <a:cubicBezTo>
                    <a:pt x="78889" y="123777"/>
                    <a:pt x="69524" y="118561"/>
                    <a:pt x="59271" y="118561"/>
                  </a:cubicBezTo>
                  <a:close/>
                  <a:moveTo>
                    <a:pt x="182514" y="75214"/>
                  </a:moveTo>
                  <a:cubicBezTo>
                    <a:pt x="187808" y="83690"/>
                    <a:pt x="197193" y="88926"/>
                    <a:pt x="207447" y="88926"/>
                  </a:cubicBezTo>
                  <a:cubicBezTo>
                    <a:pt x="223786" y="88926"/>
                    <a:pt x="237082" y="75629"/>
                    <a:pt x="237082" y="59290"/>
                  </a:cubicBezTo>
                  <a:cubicBezTo>
                    <a:pt x="237082" y="42951"/>
                    <a:pt x="223786" y="29655"/>
                    <a:pt x="207447" y="29655"/>
                  </a:cubicBezTo>
                  <a:cubicBezTo>
                    <a:pt x="191108" y="29655"/>
                    <a:pt x="177811" y="42951"/>
                    <a:pt x="177811" y="59290"/>
                  </a:cubicBezTo>
                  <a:cubicBezTo>
                    <a:pt x="177811" y="64348"/>
                    <a:pt x="179135" y="69346"/>
                    <a:pt x="181644" y="73792"/>
                  </a:cubicBezTo>
                  <a:cubicBezTo>
                    <a:pt x="181763" y="73930"/>
                    <a:pt x="181941" y="74207"/>
                    <a:pt x="182118" y="74483"/>
                  </a:cubicBezTo>
                  <a:cubicBezTo>
                    <a:pt x="182237" y="74681"/>
                    <a:pt x="182375" y="74957"/>
                    <a:pt x="182514" y="75214"/>
                  </a:cubicBez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16">
            <a:extLst>
              <a:ext uri="{FF2B5EF4-FFF2-40B4-BE49-F238E27FC236}">
                <a16:creationId xmlns:a16="http://schemas.microsoft.com/office/drawing/2014/main" id="{F58D3F53-7934-B8B6-1C34-F702A0EA6383}"/>
              </a:ext>
            </a:extLst>
          </p:cNvPr>
          <p:cNvSpPr txBox="1"/>
          <p:nvPr/>
        </p:nvSpPr>
        <p:spPr>
          <a:xfrm>
            <a:off x="2787936" y="175690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ACD489A9-510B-C904-6A7E-F7402B188747}"/>
              </a:ext>
            </a:extLst>
          </p:cNvPr>
          <p:cNvSpPr txBox="1"/>
          <p:nvPr/>
        </p:nvSpPr>
        <p:spPr>
          <a:xfrm>
            <a:off x="3896976" y="1759113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IDM/ESB</a:t>
            </a:r>
          </a:p>
        </p:txBody>
      </p:sp>
      <p:cxnSp>
        <p:nvCxnSpPr>
          <p:cNvPr id="29" name="Straight Arrow Connector 18">
            <a:extLst>
              <a:ext uri="{FF2B5EF4-FFF2-40B4-BE49-F238E27FC236}">
                <a16:creationId xmlns:a16="http://schemas.microsoft.com/office/drawing/2014/main" id="{3C038945-ED19-1862-A6D9-40EEF304CEA0}"/>
              </a:ext>
            </a:extLst>
          </p:cNvPr>
          <p:cNvCxnSpPr>
            <a:cxnSpLocks/>
          </p:cNvCxnSpPr>
          <p:nvPr/>
        </p:nvCxnSpPr>
        <p:spPr>
          <a:xfrm>
            <a:off x="3626700" y="2523491"/>
            <a:ext cx="240672" cy="0"/>
          </a:xfrm>
          <a:prstGeom prst="straightConnector1">
            <a:avLst/>
          </a:prstGeom>
          <a:ln w="28575" cap="rnd">
            <a:solidFill>
              <a:schemeClr val="bg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9">
            <a:extLst>
              <a:ext uri="{FF2B5EF4-FFF2-40B4-BE49-F238E27FC236}">
                <a16:creationId xmlns:a16="http://schemas.microsoft.com/office/drawing/2014/main" id="{DCE4CD8D-60A4-84BA-C7A0-ED5D07951062}"/>
              </a:ext>
            </a:extLst>
          </p:cNvPr>
          <p:cNvCxnSpPr>
            <a:cxnSpLocks/>
          </p:cNvCxnSpPr>
          <p:nvPr/>
        </p:nvCxnSpPr>
        <p:spPr>
          <a:xfrm>
            <a:off x="4837239" y="2523491"/>
            <a:ext cx="240672" cy="0"/>
          </a:xfrm>
          <a:prstGeom prst="straightConnector1">
            <a:avLst/>
          </a:prstGeom>
          <a:ln w="28575" cap="rnd">
            <a:solidFill>
              <a:schemeClr val="bg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3643883C-A02C-42F3-B92F-C27A4D3B67BE}"/>
              </a:ext>
            </a:extLst>
          </p:cNvPr>
          <p:cNvCxnSpPr>
            <a:cxnSpLocks/>
          </p:cNvCxnSpPr>
          <p:nvPr/>
        </p:nvCxnSpPr>
        <p:spPr>
          <a:xfrm flipV="1">
            <a:off x="4308893" y="3263076"/>
            <a:ext cx="0" cy="1891431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5">
            <a:extLst>
              <a:ext uri="{FF2B5EF4-FFF2-40B4-BE49-F238E27FC236}">
                <a16:creationId xmlns:a16="http://schemas.microsoft.com/office/drawing/2014/main" id="{7497E1A6-B13B-DB59-6768-D684739342D7}"/>
              </a:ext>
            </a:extLst>
          </p:cNvPr>
          <p:cNvCxnSpPr>
            <a:cxnSpLocks/>
          </p:cNvCxnSpPr>
          <p:nvPr/>
        </p:nvCxnSpPr>
        <p:spPr>
          <a:xfrm flipV="1">
            <a:off x="9122995" y="3212074"/>
            <a:ext cx="2" cy="1943298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6">
            <a:extLst>
              <a:ext uri="{FF2B5EF4-FFF2-40B4-BE49-F238E27FC236}">
                <a16:creationId xmlns:a16="http://schemas.microsoft.com/office/drawing/2014/main" id="{7E4DB41A-8F88-0B10-9458-4B344FDBCD80}"/>
              </a:ext>
            </a:extLst>
          </p:cNvPr>
          <p:cNvSpPr txBox="1"/>
          <p:nvPr/>
        </p:nvSpPr>
        <p:spPr>
          <a:xfrm>
            <a:off x="2166182" y="3583790"/>
            <a:ext cx="213943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Invite</a:t>
            </a:r>
            <a:r>
              <a:rPr lang="nl-NL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b="1" err="1">
                <a:solidFill>
                  <a:prstClr val="black"/>
                </a:solidFill>
                <a:latin typeface="Calibri" panose="020F0502020204030204"/>
              </a:rPr>
              <a:t>application</a:t>
            </a:r>
            <a:r>
              <a:rPr lang="nl-NL" b="1">
                <a:solidFill>
                  <a:prstClr val="black"/>
                </a:solidFill>
                <a:latin typeface="Calibri" panose="020F0502020204030204"/>
              </a:rPr>
              <a:t> </a:t>
            </a:r>
            <a:endParaRPr lang="nl-NL" sz="1200">
              <a:solidFill>
                <a:prstClr val="black"/>
              </a:solidFill>
              <a:latin typeface="Calibri" panose="020F0502020204030204"/>
            </a:endParaRPr>
          </a:p>
          <a:p>
            <a:pPr algn="r">
              <a:defRPr/>
            </a:pPr>
            <a:r>
              <a:rPr lang="nl-NL" sz="1200" err="1">
                <a:solidFill>
                  <a:prstClr val="black"/>
                </a:solidFill>
                <a:latin typeface="Calibri" panose="020F0502020204030204"/>
                <a:cs typeface="Calibri"/>
              </a:rPr>
              <a:t>Create</a:t>
            </a:r>
            <a:r>
              <a:rPr lang="nl-NL" sz="1200">
                <a:solidFill>
                  <a:prstClr val="black"/>
                </a:solidFill>
                <a:latin typeface="Calibri" panose="020F0502020204030204"/>
                <a:cs typeface="Calibri"/>
              </a:rPr>
              <a:t> user</a:t>
            </a:r>
            <a:endParaRPr lang="nl-NL" sz="1200">
              <a:solidFill>
                <a:prstClr val="black"/>
              </a:solidFill>
              <a:latin typeface="Calibri" panose="020F0502020204030204"/>
            </a:endParaRPr>
          </a:p>
          <a:p>
            <a:pPr algn="r">
              <a:defRPr/>
            </a:pPr>
            <a:r>
              <a:rPr lang="nl-NL" sz="1200">
                <a:solidFill>
                  <a:prstClr val="black"/>
                </a:solidFill>
                <a:latin typeface="Calibri" panose="020F0502020204030204"/>
              </a:rPr>
              <a:t>Sets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access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algn="r"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42A92D4B-DBD7-5B95-0D1A-43B9984DE0D4}"/>
              </a:ext>
            </a:extLst>
          </p:cNvPr>
          <p:cNvSpPr txBox="1"/>
          <p:nvPr/>
        </p:nvSpPr>
        <p:spPr>
          <a:xfrm>
            <a:off x="6748817" y="3582301"/>
            <a:ext cx="224270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nl-NL" b="1">
                <a:solidFill>
                  <a:prstClr val="black"/>
                </a:solidFill>
                <a:latin typeface="Calibri" panose="020F0502020204030204"/>
              </a:rPr>
              <a:t>Federated Login</a:t>
            </a:r>
            <a:endParaRPr lang="nl-NL">
              <a:solidFill>
                <a:prstClr val="black"/>
              </a:solidFill>
              <a:ea typeface="+mn-ea"/>
              <a:cs typeface="+mn-cs"/>
            </a:endParaRPr>
          </a:p>
          <a:p>
            <a:pPr algn="r"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logs in </a:t>
            </a:r>
            <a:r>
              <a:rPr lang="nl-NL" sz="1200" err="1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nl-NL" sz="12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1200" err="1">
                <a:solidFill>
                  <a:prstClr val="black"/>
                </a:solidFill>
                <a:latin typeface="Calibri" panose="020F0502020204030204"/>
              </a:rPr>
              <a:t>institution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</a:t>
            </a:r>
            <a:r>
              <a:rPr lang="nl-NL" sz="1200">
                <a:solidFill>
                  <a:prstClr val="black"/>
                </a:solidFill>
                <a:latin typeface="Calibri" panose="020F0502020204030204"/>
              </a:rPr>
              <a:t> </a:t>
            </a:r>
            <a:endParaRPr lang="nl-NL" sz="12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algn="r">
              <a:defRPr/>
            </a:pPr>
            <a:r>
              <a:rPr lang="nl-NL" sz="1200">
                <a:solidFill>
                  <a:prstClr val="black"/>
                </a:solidFill>
                <a:latin typeface="Calibri" panose="020F0502020204030204"/>
              </a:rPr>
              <a:t>or </a:t>
            </a:r>
            <a:r>
              <a:rPr lang="nl-NL" sz="1200" err="1">
                <a:solidFill>
                  <a:prstClr val="black"/>
                </a:solidFill>
                <a:latin typeface="Calibri" panose="020F0502020204030204"/>
              </a:rPr>
              <a:t>guest</a:t>
            </a:r>
            <a:r>
              <a:rPr lang="nl-NL" sz="1200">
                <a:solidFill>
                  <a:prstClr val="black"/>
                </a:solidFill>
                <a:latin typeface="Calibri" panose="020F0502020204030204"/>
              </a:rPr>
              <a:t> account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35" name="Straight Arrow Connector 28">
            <a:extLst>
              <a:ext uri="{FF2B5EF4-FFF2-40B4-BE49-F238E27FC236}">
                <a16:creationId xmlns:a16="http://schemas.microsoft.com/office/drawing/2014/main" id="{942FAC98-9EF8-49A1-D012-0582EFCA4848}"/>
              </a:ext>
            </a:extLst>
          </p:cNvPr>
          <p:cNvCxnSpPr>
            <a:cxnSpLocks/>
          </p:cNvCxnSpPr>
          <p:nvPr/>
        </p:nvCxnSpPr>
        <p:spPr>
          <a:xfrm flipH="1">
            <a:off x="6508758" y="2575542"/>
            <a:ext cx="1755147" cy="9525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0">
            <a:extLst>
              <a:ext uri="{FF2B5EF4-FFF2-40B4-BE49-F238E27FC236}">
                <a16:creationId xmlns:a16="http://schemas.microsoft.com/office/drawing/2014/main" id="{376664D0-AA30-3C05-A922-3BBA0C54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545" y="4538599"/>
            <a:ext cx="850900" cy="774700"/>
          </a:xfrm>
          <a:prstGeom prst="rect">
            <a:avLst/>
          </a:prstGeom>
        </p:spPr>
      </p:pic>
      <p:sp>
        <p:nvSpPr>
          <p:cNvPr id="37" name="Tekstvak 1">
            <a:extLst>
              <a:ext uri="{FF2B5EF4-FFF2-40B4-BE49-F238E27FC236}">
                <a16:creationId xmlns:a16="http://schemas.microsoft.com/office/drawing/2014/main" id="{D5CC6358-E2E2-D168-A6E7-635B5FFE7401}"/>
              </a:ext>
            </a:extLst>
          </p:cNvPr>
          <p:cNvSpPr txBox="1"/>
          <p:nvPr/>
        </p:nvSpPr>
        <p:spPr>
          <a:xfrm>
            <a:off x="3896976" y="1255090"/>
            <a:ext cx="2743200" cy="249299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b="1" err="1">
                <a:latin typeface="+mj-lt"/>
                <a:ea typeface="Calibri Light"/>
                <a:cs typeface="Calibri Light"/>
              </a:rPr>
              <a:t>Institution</a:t>
            </a:r>
            <a:endParaRPr lang="nl-NL" sz="1600" b="1" err="1">
              <a:latin typeface="+mj-lt"/>
            </a:endParaRPr>
          </a:p>
        </p:txBody>
      </p:sp>
      <p:pic>
        <p:nvPicPr>
          <p:cNvPr id="38" name="Afbeelding 37" descr="Afbeelding met Lettertype, tekst, Graphics, logo&#10;&#10;Automatisch gegenereerde beschrijving">
            <a:extLst>
              <a:ext uri="{FF2B5EF4-FFF2-40B4-BE49-F238E27FC236}">
                <a16:creationId xmlns:a16="http://schemas.microsoft.com/office/drawing/2014/main" id="{9349D7A7-3363-F0EF-677B-0AE495B15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351" y="2484401"/>
            <a:ext cx="1754911" cy="525375"/>
          </a:xfrm>
          <a:prstGeom prst="rect">
            <a:avLst/>
          </a:prstGeom>
        </p:spPr>
      </p:pic>
      <p:pic>
        <p:nvPicPr>
          <p:cNvPr id="39" name="Afbeelding 16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AA0719A8-2316-D779-E183-B1A662122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494" y="5399580"/>
            <a:ext cx="938179" cy="943324"/>
          </a:xfrm>
          <a:prstGeom prst="rect">
            <a:avLst/>
          </a:prstGeom>
        </p:spPr>
      </p:pic>
      <p:pic>
        <p:nvPicPr>
          <p:cNvPr id="41" name="Afbeelding 40" descr="Afbeelding met tekst, Lettertype, Graphics, groen&#10;&#10;Automatisch gegenereerde beschrijving">
            <a:extLst>
              <a:ext uri="{FF2B5EF4-FFF2-40B4-BE49-F238E27FC236}">
                <a16:creationId xmlns:a16="http://schemas.microsoft.com/office/drawing/2014/main" id="{0D72B622-F176-A286-026E-AF835BD06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943" y="5565220"/>
            <a:ext cx="2743200" cy="609600"/>
          </a:xfrm>
          <a:prstGeom prst="rect">
            <a:avLst/>
          </a:prstGeom>
        </p:spPr>
      </p:pic>
      <p:pic>
        <p:nvPicPr>
          <p:cNvPr id="2" name="Afbeelding 1" descr="Hub And Spoke Logistics: Improved Distribution | Brimich">
            <a:extLst>
              <a:ext uri="{FF2B5EF4-FFF2-40B4-BE49-F238E27FC236}">
                <a16:creationId xmlns:a16="http://schemas.microsoft.com/office/drawing/2014/main" id="{2FD13969-48EA-2DE8-9A31-CD121D0443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489" t="-5945" r="2730" b="4096"/>
          <a:stretch/>
        </p:blipFill>
        <p:spPr>
          <a:xfrm>
            <a:off x="8364311" y="1944003"/>
            <a:ext cx="2709167" cy="12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udenten aan het werk">
            <a:extLst>
              <a:ext uri="{FF2B5EF4-FFF2-40B4-BE49-F238E27FC236}">
                <a16:creationId xmlns:a16="http://schemas.microsoft.com/office/drawing/2014/main" id="{CAEA9766-3D5B-9126-DED9-D1A00AF6C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78800"/>
          </a:xfrm>
          <a:prstGeom prst="rect">
            <a:avLst/>
          </a:prstGeom>
        </p:spPr>
      </p:pic>
      <p:pic>
        <p:nvPicPr>
          <p:cNvPr id="4" name="Afbeelding 3" descr="eduID">
            <a:extLst>
              <a:ext uri="{FF2B5EF4-FFF2-40B4-BE49-F238E27FC236}">
                <a16:creationId xmlns:a16="http://schemas.microsoft.com/office/drawing/2014/main" id="{3DA13FCA-0D35-4476-9039-796965757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3829052"/>
            <a:ext cx="6478888" cy="27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11ABF96-504B-865F-D71C-AC6C003A0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4953" y="2538646"/>
            <a:ext cx="2062953" cy="891919"/>
          </a:xfrm>
          <a:prstGeom prst="rect">
            <a:avLst/>
          </a:prstGeom>
        </p:spPr>
      </p:pic>
      <p:pic>
        <p:nvPicPr>
          <p:cNvPr id="39" name="Picture 38" descr="A screenshot of a phone&#10;&#10;Description automatically generated">
            <a:extLst>
              <a:ext uri="{FF2B5EF4-FFF2-40B4-BE49-F238E27FC236}">
                <a16:creationId xmlns:a16="http://schemas.microsoft.com/office/drawing/2014/main" id="{8ACC5ABB-096D-B075-7809-92DFA741F0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2"/>
          <a:stretch/>
        </p:blipFill>
        <p:spPr>
          <a:xfrm>
            <a:off x="3963558" y="2345800"/>
            <a:ext cx="3975722" cy="950256"/>
          </a:xfrm>
          <a:prstGeom prst="rect">
            <a:avLst/>
          </a:prstGeom>
        </p:spPr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A998B844-7F1E-A3C9-780C-2B721CE78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75C4113-6880-D1C0-839A-8FA222F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Current brands and services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2B8AE-F38C-DD6A-892C-0A5953A25541}"/>
              </a:ext>
            </a:extLst>
          </p:cNvPr>
          <p:cNvSpPr txBox="1"/>
          <p:nvPr/>
        </p:nvSpPr>
        <p:spPr>
          <a:xfrm>
            <a:off x="-2644346" y="28049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err="1"/>
          </a:p>
        </p:txBody>
      </p:sp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4D8A6C41-BD7F-3247-8E2F-57F726E81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" y="1511300"/>
            <a:ext cx="4445000" cy="1358900"/>
          </a:xfrm>
          <a:prstGeom prst="rect">
            <a:avLst/>
          </a:prstGeom>
        </p:spPr>
      </p:pic>
      <p:pic>
        <p:nvPicPr>
          <p:cNvPr id="24" name="Picture 23" descr="A close-up of a sign&#10;&#10;Description automatically generated">
            <a:extLst>
              <a:ext uri="{FF2B5EF4-FFF2-40B4-BE49-F238E27FC236}">
                <a16:creationId xmlns:a16="http://schemas.microsoft.com/office/drawing/2014/main" id="{39877325-27BE-7F07-5312-5AF04D9F4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7" y="1569377"/>
            <a:ext cx="3657600" cy="635000"/>
          </a:xfrm>
          <a:prstGeom prst="rect">
            <a:avLst/>
          </a:prstGeom>
        </p:spPr>
      </p:pic>
      <p:pic>
        <p:nvPicPr>
          <p:cNvPr id="26" name="Picture 25" descr="A blue and white sign&#10;&#10;Description automatically generated">
            <a:extLst>
              <a:ext uri="{FF2B5EF4-FFF2-40B4-BE49-F238E27FC236}">
                <a16:creationId xmlns:a16="http://schemas.microsoft.com/office/drawing/2014/main" id="{9F42393E-4A05-D329-1B56-30D56F9B4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44" y="3141873"/>
            <a:ext cx="2438400" cy="698500"/>
          </a:xfrm>
          <a:prstGeom prst="rect">
            <a:avLst/>
          </a:prstGeom>
        </p:spPr>
      </p:pic>
      <p:pic>
        <p:nvPicPr>
          <p:cNvPr id="28" name="Picture 27" descr="A blue and white logo&#10;&#10;Description automatically generated">
            <a:extLst>
              <a:ext uri="{FF2B5EF4-FFF2-40B4-BE49-F238E27FC236}">
                <a16:creationId xmlns:a16="http://schemas.microsoft.com/office/drawing/2014/main" id="{D62FFCB5-9EF5-A990-1E8B-5CDD75B2DE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72" y="2388599"/>
            <a:ext cx="1752600" cy="800100"/>
          </a:xfrm>
          <a:prstGeom prst="rect">
            <a:avLst/>
          </a:prstGeom>
        </p:spPr>
      </p:pic>
      <p:pic>
        <p:nvPicPr>
          <p:cNvPr id="30" name="Picture 29" descr="A close-up of a logo&#10;&#10;Description automatically generated">
            <a:extLst>
              <a:ext uri="{FF2B5EF4-FFF2-40B4-BE49-F238E27FC236}">
                <a16:creationId xmlns:a16="http://schemas.microsoft.com/office/drawing/2014/main" id="{0165DDE3-A194-1498-6D3E-F958F9E760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14" y="4446186"/>
            <a:ext cx="3095518" cy="900514"/>
          </a:xfrm>
          <a:prstGeom prst="rect">
            <a:avLst/>
          </a:prstGeom>
        </p:spPr>
      </p:pic>
      <p:pic>
        <p:nvPicPr>
          <p:cNvPr id="32" name="Picture 31" descr="A blue and white logo&#10;&#10;Description automatically generated">
            <a:extLst>
              <a:ext uri="{FF2B5EF4-FFF2-40B4-BE49-F238E27FC236}">
                <a16:creationId xmlns:a16="http://schemas.microsoft.com/office/drawing/2014/main" id="{D709FFCE-0F51-50B1-9878-81CB023736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3" y="3790335"/>
            <a:ext cx="2273300" cy="736600"/>
          </a:xfrm>
          <a:prstGeom prst="rect">
            <a:avLst/>
          </a:prstGeom>
        </p:spPr>
      </p:pic>
      <p:pic>
        <p:nvPicPr>
          <p:cNvPr id="34" name="Picture 33" descr="A screenshot of a phone&#10;&#10;Description automatically generated">
            <a:extLst>
              <a:ext uri="{FF2B5EF4-FFF2-40B4-BE49-F238E27FC236}">
                <a16:creationId xmlns:a16="http://schemas.microsoft.com/office/drawing/2014/main" id="{316480D8-759F-380E-8722-E61DAEA0DF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41" y="3796586"/>
            <a:ext cx="4387389" cy="2073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EF8962-2149-824A-98AE-A18485E281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2443" y="2405896"/>
            <a:ext cx="1643905" cy="355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579AE78-ED0C-2666-C0CC-6CD46AB1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69" y="611072"/>
            <a:ext cx="3154838" cy="1719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A black and white logo&#10;&#10;Description automatically generated">
            <a:extLst>
              <a:ext uri="{FF2B5EF4-FFF2-40B4-BE49-F238E27FC236}">
                <a16:creationId xmlns:a16="http://schemas.microsoft.com/office/drawing/2014/main" id="{60633A5C-AD3A-698B-2003-4241D637EF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16" y="2214558"/>
            <a:ext cx="3175000" cy="190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00AFB8-E215-1F29-0381-D4C28BEDAE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8232" y="3331902"/>
            <a:ext cx="1562965" cy="338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A screenshot of a computer&#10;&#10;Description automatically generated">
            <a:extLst>
              <a:ext uri="{FF2B5EF4-FFF2-40B4-BE49-F238E27FC236}">
                <a16:creationId xmlns:a16="http://schemas.microsoft.com/office/drawing/2014/main" id="{40A9C4AF-FAEB-9FB4-7FE9-4679A4A44D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28" y="5053989"/>
            <a:ext cx="4059968" cy="2020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1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7557344-7C31-61E3-6E86-2F3BE909F8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D6634E5-6788-7A94-5EB6-2F75AFC9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&amp; identity services: vision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33AFC65-EED4-7A4C-F9A4-1F6DD66A0568}"/>
              </a:ext>
            </a:extLst>
          </p:cNvPr>
          <p:cNvSpPr txBox="1"/>
          <p:nvPr/>
        </p:nvSpPr>
        <p:spPr>
          <a:xfrm>
            <a:off x="720000" y="4199581"/>
            <a:ext cx="5052150" cy="51459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tabLst>
                <a:tab pos="2149475" algn="l"/>
              </a:tabLst>
              <a:defRPr/>
            </a:pPr>
            <a:r>
              <a:rPr lang="en-GB" sz="2200" b="1">
                <a:solidFill>
                  <a:srgbClr val="070809"/>
                </a:solidFill>
                <a:latin typeface="Calibri"/>
              </a:rPr>
              <a:t>eduID</a:t>
            </a:r>
            <a:endParaRPr lang="en-GB" sz="2200" b="1" i="0" u="none" strike="noStrike" kern="1200" cap="none" spc="0" normalizeH="0" baseline="0" noProof="0">
              <a:ln>
                <a:noFill/>
              </a:ln>
              <a:solidFill>
                <a:srgbClr val="07080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13AE75E-A077-9C6F-04D3-956980F5A971}"/>
              </a:ext>
            </a:extLst>
          </p:cNvPr>
          <p:cNvSpPr txBox="1"/>
          <p:nvPr/>
        </p:nvSpPr>
        <p:spPr>
          <a:xfrm>
            <a:off x="720001" y="4768529"/>
            <a:ext cx="5050800" cy="7545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2149475" algn="l"/>
              </a:tabLst>
              <a:defRPr/>
            </a:pPr>
            <a:r>
              <a:rPr lang="en-GB" sz="1600" dirty="0" err="1">
                <a:ea typeface="+mn-lt"/>
                <a:cs typeface="+mn-lt"/>
              </a:rPr>
              <a:t>eduID</a:t>
            </a:r>
            <a:r>
              <a:rPr lang="en-GB" sz="1600" dirty="0">
                <a:ea typeface="+mn-lt"/>
                <a:cs typeface="+mn-lt"/>
              </a:rPr>
              <a:t> is a single account for users in education and research in The Netherlands. The account is personal and yours, and exists independently of an educational institution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lt"/>
              <a:cs typeface="+mn-l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014DF81-0CF9-E10F-41B0-B1A50C24A17A}"/>
              </a:ext>
            </a:extLst>
          </p:cNvPr>
          <p:cNvSpPr txBox="1"/>
          <p:nvPr/>
        </p:nvSpPr>
        <p:spPr>
          <a:xfrm>
            <a:off x="6396785" y="4199581"/>
            <a:ext cx="5052150" cy="51459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tabLst>
                <a:tab pos="2149475" algn="l"/>
              </a:tabLst>
              <a:defRPr/>
            </a:pPr>
            <a:r>
              <a:rPr lang="en-GB" sz="2200" b="1">
                <a:solidFill>
                  <a:srgbClr val="070809"/>
                </a:solidFill>
                <a:latin typeface="Calibri"/>
              </a:rPr>
              <a:t>SURF</a:t>
            </a:r>
            <a:r>
              <a:rPr lang="en-GB" sz="2200" b="1">
                <a:solidFill>
                  <a:schemeClr val="accent3"/>
                </a:solidFill>
                <a:latin typeface="Calibri"/>
              </a:rPr>
              <a:t>conext</a:t>
            </a:r>
            <a:r>
              <a:rPr lang="en-GB" sz="2200" b="1">
                <a:solidFill>
                  <a:srgbClr val="070809"/>
                </a:solidFill>
                <a:latin typeface="Calibri"/>
              </a:rPr>
              <a:t> + </a:t>
            </a:r>
            <a:r>
              <a:rPr lang="en-GB" sz="2200" b="1">
                <a:solidFill>
                  <a:schemeClr val="accent3"/>
                </a:solidFill>
                <a:latin typeface="Calibri"/>
              </a:rPr>
              <a:t>research access </a:t>
            </a:r>
            <a:r>
              <a:rPr lang="en-GB" sz="2200" b="1">
                <a:solidFill>
                  <a:srgbClr val="070809"/>
                </a:solidFill>
                <a:latin typeface="Calibri"/>
              </a:rPr>
              <a:t>+ </a:t>
            </a:r>
            <a:r>
              <a:rPr lang="en-GB" sz="2200" b="1" err="1">
                <a:solidFill>
                  <a:schemeClr val="accent3"/>
                </a:solidFill>
                <a:latin typeface="Calibri"/>
              </a:rPr>
              <a:t>secureID</a:t>
            </a:r>
            <a:endParaRPr lang="en-GB" sz="22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1F0DC93-0C8B-2D5F-F0CA-DBE4EE65E8EF}"/>
              </a:ext>
            </a:extLst>
          </p:cNvPr>
          <p:cNvSpPr txBox="1"/>
          <p:nvPr/>
        </p:nvSpPr>
        <p:spPr>
          <a:xfrm>
            <a:off x="6396785" y="4768529"/>
            <a:ext cx="5050800" cy="7545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2149475" algn="l"/>
              </a:tabLst>
              <a:defRPr/>
            </a:pPr>
            <a:r>
              <a:rPr lang="en-GB" sz="1600" dirty="0">
                <a:latin typeface="Calibri Light"/>
              </a:rPr>
              <a:t>Ensure that institutions, research collaborations and services can provide access to users in a straightforward and trusted way.</a:t>
            </a:r>
          </a:p>
        </p:txBody>
      </p:sp>
      <p:pic>
        <p:nvPicPr>
          <p:cNvPr id="23" name="Picture Placeholder 22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8E04CEA7-FE5B-ACE9-478B-3916E4F11CE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13919"/>
          <a:stretch>
            <a:fillRect/>
          </a:stretch>
        </p:blipFill>
        <p:spPr/>
      </p:pic>
      <p:pic>
        <p:nvPicPr>
          <p:cNvPr id="27" name="Picture Placeholder 26" descr="A couple of wom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C8998D86-67B8-50BE-C13D-9D823D72A580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" b="8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4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EEE66043-85EF-D548-6EA3-FC5096CA14BD}"/>
              </a:ext>
            </a:extLst>
          </p:cNvPr>
          <p:cNvSpPr txBox="1">
            <a:spLocks/>
          </p:cNvSpPr>
          <p:nvPr/>
        </p:nvSpPr>
        <p:spPr>
          <a:xfrm>
            <a:off x="193040" y="225424"/>
            <a:ext cx="11805920" cy="6424295"/>
          </a:xfrm>
          <a:prstGeom prst="roundRect">
            <a:avLst>
              <a:gd name="adj" fmla="val 3563"/>
            </a:avLst>
          </a:prstGeom>
          <a:solidFill>
            <a:srgbClr val="FCE4D4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Calibri Light" panose="020F030202020403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 Light" panose="020F03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25" name="Vorm 6">
            <a:extLst>
              <a:ext uri="{FF2B5EF4-FFF2-40B4-BE49-F238E27FC236}">
                <a16:creationId xmlns:a16="http://schemas.microsoft.com/office/drawing/2014/main" id="{997B0FE5-06F0-A9B5-FF11-8428FEFC98AC}"/>
              </a:ext>
            </a:extLst>
          </p:cNvPr>
          <p:cNvSpPr txBox="1"/>
          <p:nvPr/>
        </p:nvSpPr>
        <p:spPr>
          <a:xfrm>
            <a:off x="4753972" y="4786172"/>
            <a:ext cx="5359746" cy="1026000"/>
          </a:xfrm>
          <a:prstGeom prst="rect">
            <a:avLst/>
          </a:prstGeom>
          <a:solidFill>
            <a:srgbClr val="D5ECD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Vorm 6">
            <a:extLst>
              <a:ext uri="{FF2B5EF4-FFF2-40B4-BE49-F238E27FC236}">
                <a16:creationId xmlns:a16="http://schemas.microsoft.com/office/drawing/2014/main" id="{71CB7B59-BFCD-A4F5-E149-E9A046A81117}"/>
              </a:ext>
            </a:extLst>
          </p:cNvPr>
          <p:cNvSpPr txBox="1"/>
          <p:nvPr/>
        </p:nvSpPr>
        <p:spPr>
          <a:xfrm>
            <a:off x="4753972" y="3725517"/>
            <a:ext cx="5359746" cy="1026000"/>
          </a:xfrm>
          <a:prstGeom prst="rect">
            <a:avLst/>
          </a:prstGeom>
          <a:solidFill>
            <a:srgbClr val="D1E4F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Vorm 6">
            <a:extLst>
              <a:ext uri="{FF2B5EF4-FFF2-40B4-BE49-F238E27FC236}">
                <a16:creationId xmlns:a16="http://schemas.microsoft.com/office/drawing/2014/main" id="{A462DA75-4D75-A95A-27DA-6E74FA9166DA}"/>
              </a:ext>
            </a:extLst>
          </p:cNvPr>
          <p:cNvSpPr txBox="1"/>
          <p:nvPr/>
        </p:nvSpPr>
        <p:spPr>
          <a:xfrm>
            <a:off x="4753972" y="2670575"/>
            <a:ext cx="5359746" cy="1026000"/>
          </a:xfrm>
          <a:prstGeom prst="rect">
            <a:avLst/>
          </a:prstGeom>
          <a:solidFill>
            <a:srgbClr val="FDF8D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Vorm 4">
            <a:extLst>
              <a:ext uri="{FF2B5EF4-FFF2-40B4-BE49-F238E27FC236}">
                <a16:creationId xmlns:a16="http://schemas.microsoft.com/office/drawing/2014/main" id="{0618E69C-0048-0238-23A2-CD45C57A7A70}"/>
              </a:ext>
            </a:extLst>
          </p:cNvPr>
          <p:cNvSpPr txBox="1"/>
          <p:nvPr/>
        </p:nvSpPr>
        <p:spPr>
          <a:xfrm>
            <a:off x="4753973" y="1578320"/>
            <a:ext cx="5359746" cy="1060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2DA2214-1EA4-E3F1-C026-15DCB2448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F0A341-5EC5-5383-B842-A265DDD526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8A3DDFD-9D1A-59E0-9C60-B0504FF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: SURF Access</a:t>
            </a:r>
          </a:p>
        </p:txBody>
      </p:sp>
      <p:sp>
        <p:nvSpPr>
          <p:cNvPr id="5" name="Trapezium 4">
            <a:extLst>
              <a:ext uri="{FF2B5EF4-FFF2-40B4-BE49-F238E27FC236}">
                <a16:creationId xmlns:a16="http://schemas.microsoft.com/office/drawing/2014/main" id="{BB547A6C-21E0-B4F6-70FA-6B2EB89F64F1}"/>
              </a:ext>
            </a:extLst>
          </p:cNvPr>
          <p:cNvSpPr txBox="1"/>
          <p:nvPr/>
        </p:nvSpPr>
        <p:spPr>
          <a:xfrm>
            <a:off x="2332401" y="1441115"/>
            <a:ext cx="1957324" cy="1097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390" tIns="25390" rIns="25390" bIns="25390" numCol="1" spcCol="1270" anchor="ctr" anchorCtr="0">
            <a:noAutofit/>
          </a:bodyPr>
          <a:lstStyle/>
          <a:p>
            <a:pPr marL="0" marR="0" lvl="0" indent="0" algn="r" defTabSz="8886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99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</a:t>
            </a:r>
          </a:p>
        </p:txBody>
      </p:sp>
      <p:sp>
        <p:nvSpPr>
          <p:cNvPr id="6" name="Trapezium 6">
            <a:extLst>
              <a:ext uri="{FF2B5EF4-FFF2-40B4-BE49-F238E27FC236}">
                <a16:creationId xmlns:a16="http://schemas.microsoft.com/office/drawing/2014/main" id="{F5E941E2-AAD4-A55C-92B5-6B04961281EA}"/>
              </a:ext>
            </a:extLst>
          </p:cNvPr>
          <p:cNvSpPr txBox="1"/>
          <p:nvPr/>
        </p:nvSpPr>
        <p:spPr>
          <a:xfrm>
            <a:off x="1451254" y="2507491"/>
            <a:ext cx="2192695" cy="1097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390" tIns="25390" rIns="25390" bIns="25390" numCol="1" spcCol="1270" anchor="ctr" anchorCtr="0">
            <a:noAutofit/>
          </a:bodyPr>
          <a:lstStyle/>
          <a:p>
            <a:pPr marL="0" marR="0" lvl="0" indent="0" algn="r" defTabSz="8886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99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Brand</a:t>
            </a:r>
          </a:p>
        </p:txBody>
      </p:sp>
      <p:sp>
        <p:nvSpPr>
          <p:cNvPr id="7" name="Trapezium 8">
            <a:extLst>
              <a:ext uri="{FF2B5EF4-FFF2-40B4-BE49-F238E27FC236}">
                <a16:creationId xmlns:a16="http://schemas.microsoft.com/office/drawing/2014/main" id="{DEBCCE6C-AD2E-BE5C-EFF4-D5FE6D9C8485}"/>
              </a:ext>
            </a:extLst>
          </p:cNvPr>
          <p:cNvSpPr txBox="1"/>
          <p:nvPr/>
        </p:nvSpPr>
        <p:spPr>
          <a:xfrm>
            <a:off x="1170781" y="3573866"/>
            <a:ext cx="1800686" cy="1097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390" tIns="25390" rIns="25390" bIns="25390" numCol="1" spcCol="1270" anchor="ctr" anchorCtr="0">
            <a:noAutofit/>
          </a:bodyPr>
          <a:lstStyle/>
          <a:p>
            <a:pPr marL="0" marR="0" lvl="0" indent="0" algn="r" defTabSz="8886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l-NL" sz="1499" b="1" dirty="0" err="1">
                <a:solidFill>
                  <a:schemeClr val="tx2"/>
                </a:solidFill>
                <a:latin typeface="+mj-lt"/>
              </a:rPr>
              <a:t>Functionality</a:t>
            </a:r>
            <a:endParaRPr kumimoji="0" lang="nl-NL" sz="1499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Vorm 4">
            <a:extLst>
              <a:ext uri="{FF2B5EF4-FFF2-40B4-BE49-F238E27FC236}">
                <a16:creationId xmlns:a16="http://schemas.microsoft.com/office/drawing/2014/main" id="{6FD8C71D-9E10-30A4-D2E5-9F09B9CD630A}"/>
              </a:ext>
            </a:extLst>
          </p:cNvPr>
          <p:cNvSpPr txBox="1"/>
          <p:nvPr/>
        </p:nvSpPr>
        <p:spPr>
          <a:xfrm>
            <a:off x="5588539" y="1578320"/>
            <a:ext cx="4525180" cy="1060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SURF Access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chemeClr val="tx2"/>
                </a:solidFill>
                <a:latin typeface="+mj-lt"/>
              </a:rPr>
              <a:t>Base service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delivered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to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all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institutions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Vorm 6">
            <a:extLst>
              <a:ext uri="{FF2B5EF4-FFF2-40B4-BE49-F238E27FC236}">
                <a16:creationId xmlns:a16="http://schemas.microsoft.com/office/drawing/2014/main" id="{36A3F4B0-D3EF-0D96-679E-BDAACF46E802}"/>
              </a:ext>
            </a:extLst>
          </p:cNvPr>
          <p:cNvSpPr txBox="1"/>
          <p:nvPr/>
        </p:nvSpPr>
        <p:spPr>
          <a:xfrm>
            <a:off x="6221226" y="2670575"/>
            <a:ext cx="3892492" cy="1026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 marL="0" marR="0" lvl="0" indent="0" defTabSz="8886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SURF Access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eduID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dirty="0">
                <a:solidFill>
                  <a:schemeClr val="tx2"/>
                </a:solidFill>
                <a:latin typeface="+mj-lt"/>
              </a:rPr>
              <a:t>SURF Access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for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who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wants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to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grant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access.</a:t>
            </a: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eduID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end users</a:t>
            </a:r>
          </a:p>
        </p:txBody>
      </p:sp>
      <p:sp>
        <p:nvSpPr>
          <p:cNvPr id="11" name="Vorm 8">
            <a:extLst>
              <a:ext uri="{FF2B5EF4-FFF2-40B4-BE49-F238E27FC236}">
                <a16:creationId xmlns:a16="http://schemas.microsoft.com/office/drawing/2014/main" id="{995C4980-E012-A8C9-0B65-D30F2667B7F4}"/>
              </a:ext>
            </a:extLst>
          </p:cNvPr>
          <p:cNvSpPr txBox="1"/>
          <p:nvPr/>
        </p:nvSpPr>
        <p:spPr>
          <a:xfrm>
            <a:off x="6926418" y="3725517"/>
            <a:ext cx="3187300" cy="1026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defRPr/>
            </a:pPr>
            <a:r>
              <a:rPr lang="nl-NL" sz="1400" b="1" dirty="0" err="1">
                <a:solidFill>
                  <a:schemeClr val="tx2"/>
                </a:solidFill>
                <a:latin typeface="+mj-lt"/>
              </a:rPr>
              <a:t>Trustworthy</a:t>
            </a:r>
            <a:r>
              <a:rPr lang="nl-NL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b="1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nl-NL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b="1" dirty="0" err="1">
                <a:solidFill>
                  <a:schemeClr val="tx2"/>
                </a:solidFill>
                <a:latin typeface="+mj-lt"/>
              </a:rPr>
              <a:t>simple</a:t>
            </a:r>
            <a:r>
              <a:rPr lang="nl-NL" sz="1400" b="1" dirty="0">
                <a:solidFill>
                  <a:schemeClr val="tx2"/>
                </a:solidFill>
                <a:latin typeface="+mj-lt"/>
              </a:rPr>
              <a:t> access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tabLst/>
              <a:defRPr/>
            </a:pPr>
            <a:r>
              <a:rPr lang="nl-NL" sz="1400" dirty="0" err="1">
                <a:solidFill>
                  <a:schemeClr val="tx2"/>
                </a:solidFill>
                <a:latin typeface="+mj-lt"/>
              </a:rPr>
              <a:t>Now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: SURFconext, SRAM,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SURFsecureID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nl-N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1400" dirty="0" err="1">
                <a:solidFill>
                  <a:schemeClr val="tx2"/>
                </a:solidFill>
                <a:latin typeface="+mj-lt"/>
              </a:rPr>
              <a:t>eduID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Vorm 10">
            <a:extLst>
              <a:ext uri="{FF2B5EF4-FFF2-40B4-BE49-F238E27FC236}">
                <a16:creationId xmlns:a16="http://schemas.microsoft.com/office/drawing/2014/main" id="{A2330634-E15A-976C-4092-EFE5F05D2990}"/>
              </a:ext>
            </a:extLst>
          </p:cNvPr>
          <p:cNvSpPr txBox="1"/>
          <p:nvPr/>
        </p:nvSpPr>
        <p:spPr>
          <a:xfrm>
            <a:off x="7595358" y="4786172"/>
            <a:ext cx="2518360" cy="1026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45" tIns="64745" rIns="64745" bIns="64745" numCol="1" spcCol="1270" anchor="ctr" anchorCtr="0">
            <a:noAutofit/>
          </a:bodyPr>
          <a:lstStyle/>
          <a:p>
            <a:pPr marL="0" marR="0" lvl="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Efficiënt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integrated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Modular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components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 shared platform</a:t>
            </a:r>
          </a:p>
          <a:p>
            <a:pPr marL="285750" marR="0" lvl="1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72462"/>
              </a:buClr>
              <a:buSzTx/>
              <a:buFontTx/>
              <a:buChar char="-"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By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T&amp;I experts</a:t>
            </a:r>
          </a:p>
        </p:txBody>
      </p:sp>
      <p:sp>
        <p:nvSpPr>
          <p:cNvPr id="13" name="Trapezium 12">
            <a:extLst>
              <a:ext uri="{FF2B5EF4-FFF2-40B4-BE49-F238E27FC236}">
                <a16:creationId xmlns:a16="http://schemas.microsoft.com/office/drawing/2014/main" id="{B5A13D25-8D17-86B0-6DE8-405DEC198C2B}"/>
              </a:ext>
            </a:extLst>
          </p:cNvPr>
          <p:cNvSpPr/>
          <p:nvPr/>
        </p:nvSpPr>
        <p:spPr>
          <a:xfrm>
            <a:off x="4108197" y="1573011"/>
            <a:ext cx="1337879" cy="1060232"/>
          </a:xfrm>
          <a:prstGeom prst="trapezoid">
            <a:avLst>
              <a:gd name="adj" fmla="val 630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4" name="Trapezium 13">
            <a:extLst>
              <a:ext uri="{FF2B5EF4-FFF2-40B4-BE49-F238E27FC236}">
                <a16:creationId xmlns:a16="http://schemas.microsoft.com/office/drawing/2014/main" id="{E103301D-12A0-A977-671D-B1F23C6EA6D9}"/>
              </a:ext>
            </a:extLst>
          </p:cNvPr>
          <p:cNvSpPr/>
          <p:nvPr/>
        </p:nvSpPr>
        <p:spPr>
          <a:xfrm>
            <a:off x="3439257" y="2631475"/>
            <a:ext cx="2675759" cy="1060232"/>
          </a:xfrm>
          <a:prstGeom prst="trapezoid">
            <a:avLst>
              <a:gd name="adj" fmla="val 6309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5" name="Trapezium 14">
            <a:extLst>
              <a:ext uri="{FF2B5EF4-FFF2-40B4-BE49-F238E27FC236}">
                <a16:creationId xmlns:a16="http://schemas.microsoft.com/office/drawing/2014/main" id="{47EECC8C-70A6-BB27-5A8E-6091427B2DD8}"/>
              </a:ext>
            </a:extLst>
          </p:cNvPr>
          <p:cNvSpPr/>
          <p:nvPr/>
        </p:nvSpPr>
        <p:spPr>
          <a:xfrm>
            <a:off x="2770317" y="3691708"/>
            <a:ext cx="4013637" cy="1060232"/>
          </a:xfrm>
          <a:prstGeom prst="trapezoid">
            <a:avLst>
              <a:gd name="adj" fmla="val 630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6" name="Trapezium 15">
            <a:extLst>
              <a:ext uri="{FF2B5EF4-FFF2-40B4-BE49-F238E27FC236}">
                <a16:creationId xmlns:a16="http://schemas.microsoft.com/office/drawing/2014/main" id="{94113037-6234-A9B8-B644-31C3A10A3589}"/>
              </a:ext>
            </a:extLst>
          </p:cNvPr>
          <p:cNvSpPr/>
          <p:nvPr/>
        </p:nvSpPr>
        <p:spPr>
          <a:xfrm>
            <a:off x="2101378" y="4751940"/>
            <a:ext cx="5351517" cy="1060232"/>
          </a:xfrm>
          <a:prstGeom prst="trapezoid">
            <a:avLst>
              <a:gd name="adj" fmla="val 630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Trapezium 8">
            <a:extLst>
              <a:ext uri="{FF2B5EF4-FFF2-40B4-BE49-F238E27FC236}">
                <a16:creationId xmlns:a16="http://schemas.microsoft.com/office/drawing/2014/main" id="{B5CB78C1-6172-2EF2-1A09-5D14016D0152}"/>
              </a:ext>
            </a:extLst>
          </p:cNvPr>
          <p:cNvSpPr txBox="1"/>
          <p:nvPr/>
        </p:nvSpPr>
        <p:spPr>
          <a:xfrm>
            <a:off x="427101" y="4721636"/>
            <a:ext cx="1800686" cy="1097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390" tIns="25390" rIns="25390" bIns="25390" numCol="1" spcCol="1270" anchor="ctr" anchorCtr="0">
            <a:noAutofit/>
          </a:bodyPr>
          <a:lstStyle/>
          <a:p>
            <a:pPr marL="0" marR="0" lvl="0" indent="0" algn="r" defTabSz="8886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99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5092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jksoverheid">
            <a:extLst>
              <a:ext uri="{FF2B5EF4-FFF2-40B4-BE49-F238E27FC236}">
                <a16:creationId xmlns:a16="http://schemas.microsoft.com/office/drawing/2014/main" id="{9FD7087A-07D9-305F-952F-DB0F7FC2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35" y="1883332"/>
            <a:ext cx="2979968" cy="16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penConext">
            <a:extLst>
              <a:ext uri="{FF2B5EF4-FFF2-40B4-BE49-F238E27FC236}">
                <a16:creationId xmlns:a16="http://schemas.microsoft.com/office/drawing/2014/main" id="{8C2CABCC-391A-A55B-73A2-EF6ACD11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8" y="206375"/>
            <a:ext cx="6350000" cy="1308100"/>
          </a:xfrm>
          <a:prstGeom prst="rect">
            <a:avLst/>
          </a:prstGeom>
          <a:noFill/>
          <a:ln w="31750">
            <a:noFill/>
          </a:ln>
          <a:effectLst>
            <a:outerShdw sx="1000" sy="1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CTSaai">
            <a:extLst>
              <a:ext uri="{FF2B5EF4-FFF2-40B4-BE49-F238E27FC236}">
                <a16:creationId xmlns:a16="http://schemas.microsoft.com/office/drawing/2014/main" id="{26313A83-ED34-7201-51CB-6422AC3C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" y="4666414"/>
            <a:ext cx="3041323" cy="15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ntree Federatie">
            <a:extLst>
              <a:ext uri="{FF2B5EF4-FFF2-40B4-BE49-F238E27FC236}">
                <a16:creationId xmlns:a16="http://schemas.microsoft.com/office/drawing/2014/main" id="{CF33CB44-3DEA-CBA8-9E94-D3C76F26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28" y="4904277"/>
            <a:ext cx="4620029" cy="13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SURFconext">
            <a:extLst>
              <a:ext uri="{FF2B5EF4-FFF2-40B4-BE49-F238E27FC236}">
                <a16:creationId xmlns:a16="http://schemas.microsoft.com/office/drawing/2014/main" id="{E163F7AF-3E1F-DF37-5CBD-2D8FA13FE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477007"/>
            <a:ext cx="4445000" cy="1358900"/>
          </a:xfrm>
          <a:prstGeom prst="rect">
            <a:avLst/>
          </a:prstGeom>
        </p:spPr>
      </p:pic>
      <p:pic>
        <p:nvPicPr>
          <p:cNvPr id="1026" name="Picture 2" descr="govroam">
            <a:extLst>
              <a:ext uri="{FF2B5EF4-FFF2-40B4-BE49-F238E27FC236}">
                <a16:creationId xmlns:a16="http://schemas.microsoft.com/office/drawing/2014/main" id="{C7888E73-8AF7-DF78-EA72-5788A770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5" y="3128339"/>
            <a:ext cx="2699789" cy="11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  <p:tag name="JUTAG_EINDMACROS_PRESERVEGUIDES" val="1"/>
</p:tagLst>
</file>

<file path=ppt/theme/theme1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NL) SURF.potx" id="{91434DC0-B7A8-4BB9-AC9D-067788DB1C8E}" vid="{BDB0DA89-3578-4570-BCDA-D29372229F7B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Notes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Handout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SURF</Template>
  <TotalTime>631</TotalTime>
  <Words>349</Words>
  <Application>Microsoft Macintosh PowerPoint</Application>
  <PresentationFormat>Breedbeeld</PresentationFormat>
  <Paragraphs>53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 Light</vt:lpstr>
      <vt:lpstr>SURF</vt:lpstr>
      <vt:lpstr>PowerPoint-presentatie</vt:lpstr>
      <vt:lpstr>PowerPoint-presentatie</vt:lpstr>
      <vt:lpstr>PowerPoint-presentatie</vt:lpstr>
      <vt:lpstr>How it works</vt:lpstr>
      <vt:lpstr>PowerPoint-presentatie</vt:lpstr>
      <vt:lpstr>Current brands and services</vt:lpstr>
      <vt:lpstr>Trust &amp; identity services: vision</vt:lpstr>
      <vt:lpstr>Future: SURF Access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Thijs Kinkhorst</dc:creator>
  <cp:keywords/>
  <dc:description>_x000d_
Sjabloonversie 2.1 - 9 november 2018</dc:description>
  <cp:lastModifiedBy>Thijs Kinkhorst</cp:lastModifiedBy>
  <cp:revision>16</cp:revision>
  <dcterms:created xsi:type="dcterms:W3CDTF">2022-09-23T12:29:54Z</dcterms:created>
  <dcterms:modified xsi:type="dcterms:W3CDTF">2024-06-10T08:43:59Z</dcterms:modified>
  <cp:category/>
</cp:coreProperties>
</file>