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71" r:id="rId5"/>
    <p:sldId id="291" r:id="rId6"/>
    <p:sldId id="276" r:id="rId7"/>
    <p:sldId id="284" r:id="rId8"/>
    <p:sldId id="285" r:id="rId9"/>
    <p:sldId id="286" r:id="rId10"/>
    <p:sldId id="287" r:id="rId11"/>
    <p:sldId id="282" r:id="rId12"/>
    <p:sldId id="288" r:id="rId13"/>
    <p:sldId id="289" r:id="rId14"/>
    <p:sldId id="290"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707AD24-AC8C-DEB3-CA5C-FE871380498A}" name="Kerry Mora" initials="" userId="S::kerry.mora@aaf.edu.au::67a53bb3-9b53-401c-b76d-d3d3526f391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4CD05B-6B14-B721-FE27-BE5ABDFFE4F2}" v="39" dt="2024-06-06T23:52:23.606"/>
    <p1510:client id="{97F61A39-189D-F74A-8C18-C5350467CDA0}" v="170" dt="2024-06-07T00:22:33.107"/>
    <p1510:client id="{EB6BB9A9-2797-F2B8-9532-13008786D63B}" v="1" dt="2024-06-06T22:55:05.911"/>
    <p1510:client id="{FE6C8B33-6D79-2A4A-80E5-AA55CA5F6B02}" v="17" dt="2024-06-07T00:29:16.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6972"/>
  </p:normalViewPr>
  <p:slideViewPr>
    <p:cSldViewPr snapToGrid="0">
      <p:cViewPr varScale="1">
        <p:scale>
          <a:sx n="102" d="100"/>
          <a:sy n="102" d="100"/>
        </p:scale>
        <p:origin x="85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30BFB-8343-3949-82D0-1E7C846BE512}" type="datetimeFigureOut">
              <a:rPr lang="en-AU" smtClean="0"/>
              <a:t>8/6/2024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6F84F-73D0-F442-8152-FFFBBF31BBE1}" type="slidenum">
              <a:rPr lang="en-AU" smtClean="0"/>
              <a:t>‹#›</a:t>
            </a:fld>
            <a:endParaRPr lang="en-AU"/>
          </a:p>
        </p:txBody>
      </p:sp>
    </p:spTree>
    <p:extLst>
      <p:ext uri="{BB962C8B-B14F-4D97-AF65-F5344CB8AC3E}">
        <p14:creationId xmlns:p14="http://schemas.microsoft.com/office/powerpoint/2010/main" val="4166018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RAF – will probably push people straight to v2 if they want to use RAF</a:t>
            </a:r>
          </a:p>
          <a:p>
            <a:pPr marL="171450" indent="-171450">
              <a:buFontTx/>
              <a:buChar char="-"/>
            </a:pPr>
            <a:r>
              <a:rPr lang="en-AU" dirty="0"/>
              <a:t>Need to update Validator app so it understands and can display the new entity categories (REFEDS MFA, RAF etc)</a:t>
            </a:r>
          </a:p>
          <a:p>
            <a:pPr marL="171450" indent="-171450">
              <a:buFontTx/>
              <a:buChar char="-"/>
            </a:pPr>
            <a:endParaRPr lang="en-AU" dirty="0"/>
          </a:p>
          <a:p>
            <a:pPr marL="171450" indent="-171450">
              <a:buFontTx/>
              <a:buChar char="-"/>
            </a:pPr>
            <a:r>
              <a:rPr lang="en-AU" dirty="0"/>
              <a:t>Rapid IdP makes it really easy to push out updates. Everyone on Rapid IdP will be updated to v5. It will probably take another 3 years to coerce the subscribers still running their own IdP to upgrade.</a:t>
            </a:r>
          </a:p>
        </p:txBody>
      </p:sp>
      <p:sp>
        <p:nvSpPr>
          <p:cNvPr id="4" name="Slide Number Placeholder 3"/>
          <p:cNvSpPr>
            <a:spLocks noGrp="1"/>
          </p:cNvSpPr>
          <p:nvPr>
            <p:ph type="sldNum" sz="quarter" idx="5"/>
          </p:nvPr>
        </p:nvSpPr>
        <p:spPr/>
        <p:txBody>
          <a:bodyPr/>
          <a:lstStyle/>
          <a:p>
            <a:fld id="{EB86F84F-73D0-F442-8152-FFFBBF31BBE1}" type="slidenum">
              <a:rPr lang="en-AU" smtClean="0"/>
              <a:t>3</a:t>
            </a:fld>
            <a:endParaRPr lang="en-AU"/>
          </a:p>
        </p:txBody>
      </p:sp>
    </p:spTree>
    <p:extLst>
      <p:ext uri="{BB962C8B-B14F-4D97-AF65-F5344CB8AC3E}">
        <p14:creationId xmlns:p14="http://schemas.microsoft.com/office/powerpoint/2010/main" val="76131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Exponentially more engineering effort required to reduce RTO (recovery time objective) and RPO (point objective) numbers. This seemed like a good balance between performance and effort.</a:t>
            </a:r>
          </a:p>
          <a:p>
            <a:pPr marL="171450" indent="-171450">
              <a:buFontTx/>
              <a:buChar char="-"/>
            </a:pPr>
            <a:r>
              <a:rPr lang="en-AU" dirty="0"/>
              <a:t>Test was recovered in 3 hours with no data loss.</a:t>
            </a:r>
          </a:p>
          <a:p>
            <a:pPr marL="171450" indent="-171450">
              <a:buFontTx/>
              <a:buChar char="-"/>
            </a:pPr>
            <a:r>
              <a:rPr lang="en-AU" dirty="0"/>
              <a:t>Next time we’ll go wide and include the communications, not just technical recovery.</a:t>
            </a:r>
          </a:p>
          <a:p>
            <a:pPr marL="171450" indent="-171450">
              <a:buFontTx/>
              <a:buChar char="-"/>
            </a:pPr>
            <a:endParaRPr lang="en-AU" dirty="0"/>
          </a:p>
          <a:p>
            <a:pPr marL="171450" indent="-171450">
              <a:buFontTx/>
              <a:buChar char="-"/>
            </a:pPr>
            <a:r>
              <a:rPr lang="en-AU" dirty="0" err="1"/>
              <a:t>Unisuper</a:t>
            </a:r>
            <a:r>
              <a:rPr lang="en-AU" dirty="0"/>
              <a:t> – a missing parameter triggered deletion of the entire Google Cloud Platform tenancy. Reviewing and testing our secondary backup strategy will be the next thing we tackle to ensure we can recover should something like this occur within AWS.</a:t>
            </a:r>
          </a:p>
          <a:p>
            <a:pPr marL="171450" indent="-171450">
              <a:buFontTx/>
              <a:buChar char="-"/>
            </a:pPr>
            <a:endParaRPr lang="en-AU" dirty="0"/>
          </a:p>
          <a:p>
            <a:pPr marL="171450" indent="-171450">
              <a:buFontTx/>
              <a:buChar char="-"/>
            </a:pPr>
            <a:r>
              <a:rPr lang="en-AU" dirty="0"/>
              <a:t>Well-</a:t>
            </a:r>
            <a:r>
              <a:rPr lang="en-AU" dirty="0" err="1"/>
              <a:t>archticted</a:t>
            </a:r>
            <a:r>
              <a:rPr lang="en-AU" dirty="0"/>
              <a:t> review to confirm our configuration meets AWS best practice. Did one last year. Aiming for further improvement</a:t>
            </a:r>
          </a:p>
          <a:p>
            <a:endParaRPr lang="en-AU" dirty="0"/>
          </a:p>
        </p:txBody>
      </p:sp>
      <p:sp>
        <p:nvSpPr>
          <p:cNvPr id="4" name="Slide Number Placeholder 3"/>
          <p:cNvSpPr>
            <a:spLocks noGrp="1"/>
          </p:cNvSpPr>
          <p:nvPr>
            <p:ph type="sldNum" sz="quarter" idx="5"/>
          </p:nvPr>
        </p:nvSpPr>
        <p:spPr/>
        <p:txBody>
          <a:bodyPr/>
          <a:lstStyle/>
          <a:p>
            <a:fld id="{EB86F84F-73D0-F442-8152-FFFBBF31BBE1}" type="slidenum">
              <a:rPr lang="en-AU" smtClean="0"/>
              <a:t>4</a:t>
            </a:fld>
            <a:endParaRPr lang="en-AU"/>
          </a:p>
        </p:txBody>
      </p:sp>
    </p:spTree>
    <p:extLst>
      <p:ext uri="{BB962C8B-B14F-4D97-AF65-F5344CB8AC3E}">
        <p14:creationId xmlns:p14="http://schemas.microsoft.com/office/powerpoint/2010/main" val="200098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err="1"/>
              <a:t>CILogon</a:t>
            </a:r>
            <a:r>
              <a:rPr lang="en-AU" dirty="0"/>
              <a:t> deployed to AWS Sydney and all AU customers running from there now</a:t>
            </a:r>
          </a:p>
          <a:p>
            <a:pPr marL="171450" indent="-171450">
              <a:buFontTx/>
              <a:buChar char="-"/>
            </a:pPr>
            <a:r>
              <a:rPr lang="en-AU" dirty="0"/>
              <a:t>AAF commissioned a pen test of the AU </a:t>
            </a:r>
            <a:r>
              <a:rPr lang="en-AU" dirty="0" err="1"/>
              <a:t>CILogon</a:t>
            </a:r>
            <a:r>
              <a:rPr lang="en-AU" dirty="0"/>
              <a:t> instance. Findings for both </a:t>
            </a:r>
            <a:r>
              <a:rPr lang="en-AU" dirty="0" err="1"/>
              <a:t>CILogon</a:t>
            </a:r>
            <a:r>
              <a:rPr lang="en-AU" dirty="0"/>
              <a:t> and </a:t>
            </a:r>
            <a:r>
              <a:rPr lang="en-AU" dirty="0" err="1"/>
              <a:t>COmanage</a:t>
            </a:r>
            <a:r>
              <a:rPr lang="en-AU" dirty="0"/>
              <a:t>. We shared the </a:t>
            </a:r>
            <a:r>
              <a:rPr lang="en-AU" dirty="0" err="1"/>
              <a:t>COmanage</a:t>
            </a:r>
            <a:r>
              <a:rPr lang="en-AU" dirty="0"/>
              <a:t> findings back to the </a:t>
            </a:r>
            <a:r>
              <a:rPr lang="en-AU" dirty="0" err="1"/>
              <a:t>COmanage</a:t>
            </a:r>
            <a:r>
              <a:rPr lang="en-AU" dirty="0"/>
              <a:t> team and these vulnerabilities were fixed in v4.3.3</a:t>
            </a:r>
          </a:p>
        </p:txBody>
      </p:sp>
      <p:sp>
        <p:nvSpPr>
          <p:cNvPr id="4" name="Slide Number Placeholder 3"/>
          <p:cNvSpPr>
            <a:spLocks noGrp="1"/>
          </p:cNvSpPr>
          <p:nvPr>
            <p:ph type="sldNum" sz="quarter" idx="5"/>
          </p:nvPr>
        </p:nvSpPr>
        <p:spPr/>
        <p:txBody>
          <a:bodyPr/>
          <a:lstStyle/>
          <a:p>
            <a:fld id="{EB86F84F-73D0-F442-8152-FFFBBF31BBE1}" type="slidenum">
              <a:rPr lang="en-AU" smtClean="0"/>
              <a:t>5</a:t>
            </a:fld>
            <a:endParaRPr lang="en-AU"/>
          </a:p>
        </p:txBody>
      </p:sp>
    </p:spTree>
    <p:extLst>
      <p:ext uri="{BB962C8B-B14F-4D97-AF65-F5344CB8AC3E}">
        <p14:creationId xmlns:p14="http://schemas.microsoft.com/office/powerpoint/2010/main" val="7134367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Security – feeding logs from AWS environments into SOC service is the next priority (endpoints are already sorted)</a:t>
            </a:r>
          </a:p>
          <a:p>
            <a:pPr marL="171450" indent="-171450">
              <a:buFontTx/>
              <a:buChar char="-"/>
            </a:pPr>
            <a:r>
              <a:rPr lang="en-AU" dirty="0"/>
              <a:t>SAML proxy and service catalogue bubbling to the top of the priority list. SAML proxy needed for service that assume one and only one IdP (AWS Cognito and APNIC are two examples)</a:t>
            </a:r>
          </a:p>
        </p:txBody>
      </p:sp>
      <p:sp>
        <p:nvSpPr>
          <p:cNvPr id="4" name="Slide Number Placeholder 3"/>
          <p:cNvSpPr>
            <a:spLocks noGrp="1"/>
          </p:cNvSpPr>
          <p:nvPr>
            <p:ph type="sldNum" sz="quarter" idx="5"/>
          </p:nvPr>
        </p:nvSpPr>
        <p:spPr/>
        <p:txBody>
          <a:bodyPr/>
          <a:lstStyle/>
          <a:p>
            <a:fld id="{EB86F84F-73D0-F442-8152-FFFBBF31BBE1}" type="slidenum">
              <a:rPr lang="en-AU" smtClean="0"/>
              <a:t>6</a:t>
            </a:fld>
            <a:endParaRPr lang="en-AU"/>
          </a:p>
        </p:txBody>
      </p:sp>
    </p:spTree>
    <p:extLst>
      <p:ext uri="{BB962C8B-B14F-4D97-AF65-F5344CB8AC3E}">
        <p14:creationId xmlns:p14="http://schemas.microsoft.com/office/powerpoint/2010/main" val="2856717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t>- Only 2 organisations added to NCRIS since inception in 2004</a:t>
            </a:r>
          </a:p>
          <a:p>
            <a:endParaRPr lang="en-AU"/>
          </a:p>
        </p:txBody>
      </p:sp>
      <p:sp>
        <p:nvSpPr>
          <p:cNvPr id="4" name="Slide Number Placeholder 3"/>
          <p:cNvSpPr>
            <a:spLocks noGrp="1"/>
          </p:cNvSpPr>
          <p:nvPr>
            <p:ph type="sldNum" sz="quarter" idx="5"/>
          </p:nvPr>
        </p:nvSpPr>
        <p:spPr/>
        <p:txBody>
          <a:bodyPr/>
          <a:lstStyle/>
          <a:p>
            <a:fld id="{EB86F84F-73D0-F442-8152-FFFBBF31BBE1}" type="slidenum">
              <a:rPr lang="en-AU" smtClean="0"/>
              <a:t>8</a:t>
            </a:fld>
            <a:endParaRPr lang="en-AU"/>
          </a:p>
        </p:txBody>
      </p:sp>
    </p:spTree>
    <p:extLst>
      <p:ext uri="{BB962C8B-B14F-4D97-AF65-F5344CB8AC3E}">
        <p14:creationId xmlns:p14="http://schemas.microsoft.com/office/powerpoint/2010/main" val="1062500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AARC Policy Development Kit: Working on creating the 5 policies in the top row and modify language to match Australian terminology.</a:t>
            </a:r>
          </a:p>
          <a:p>
            <a:pPr marL="171450" indent="-171450">
              <a:buFontTx/>
              <a:buChar char="-"/>
            </a:pPr>
            <a:r>
              <a:rPr lang="en-AU" dirty="0"/>
              <a:t>Trying to simplify the documents to make them more understandable and less daunting for research communities</a:t>
            </a:r>
          </a:p>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EB86F84F-73D0-F442-8152-FFFBBF31BBE1}" type="slidenum">
              <a:rPr lang="en-AU" smtClean="0"/>
              <a:t>9</a:t>
            </a:fld>
            <a:endParaRPr lang="en-AU"/>
          </a:p>
        </p:txBody>
      </p:sp>
    </p:spTree>
    <p:extLst>
      <p:ext uri="{BB962C8B-B14F-4D97-AF65-F5344CB8AC3E}">
        <p14:creationId xmlns:p14="http://schemas.microsoft.com/office/powerpoint/2010/main" val="18704452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dirty="0"/>
              <a:t>GUARDIANS project kicking off (something along the lines of Elixir) to enable human genomic data sharing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dirty="0"/>
              <a:t>There are other incubators but these are the two most advanced – I can’t find details on the others anywhere</a:t>
            </a:r>
          </a:p>
          <a:p>
            <a:endParaRPr lang="en-AU" dirty="0"/>
          </a:p>
        </p:txBody>
      </p:sp>
      <p:sp>
        <p:nvSpPr>
          <p:cNvPr id="4" name="Slide Number Placeholder 3"/>
          <p:cNvSpPr>
            <a:spLocks noGrp="1"/>
          </p:cNvSpPr>
          <p:nvPr>
            <p:ph type="sldNum" sz="quarter" idx="5"/>
          </p:nvPr>
        </p:nvSpPr>
        <p:spPr/>
        <p:txBody>
          <a:bodyPr/>
          <a:lstStyle/>
          <a:p>
            <a:fld id="{EB86F84F-73D0-F442-8152-FFFBBF31BBE1}" type="slidenum">
              <a:rPr lang="en-AU" smtClean="0"/>
              <a:t>10</a:t>
            </a:fld>
            <a:endParaRPr lang="en-AU"/>
          </a:p>
        </p:txBody>
      </p:sp>
    </p:spTree>
    <p:extLst>
      <p:ext uri="{BB962C8B-B14F-4D97-AF65-F5344CB8AC3E}">
        <p14:creationId xmlns:p14="http://schemas.microsoft.com/office/powerpoint/2010/main" val="1538342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 The biggest issue is finding a way to bring non-AAF researchers into the community.</a:t>
            </a:r>
          </a:p>
          <a:p>
            <a:r>
              <a:rPr lang="en-AU" dirty="0"/>
              <a:t>- Multi-faceted challenge: technology, process, business model, marketing</a:t>
            </a:r>
          </a:p>
          <a:p>
            <a:r>
              <a:rPr lang="en-AU" dirty="0"/>
              <a:t>- As we’ve concentrated more on research communities, AAF has less coverage of the targe audience</a:t>
            </a:r>
          </a:p>
        </p:txBody>
      </p:sp>
      <p:sp>
        <p:nvSpPr>
          <p:cNvPr id="4" name="Slide Number Placeholder 3"/>
          <p:cNvSpPr>
            <a:spLocks noGrp="1"/>
          </p:cNvSpPr>
          <p:nvPr>
            <p:ph type="sldNum" sz="quarter" idx="5"/>
          </p:nvPr>
        </p:nvSpPr>
        <p:spPr/>
        <p:txBody>
          <a:bodyPr/>
          <a:lstStyle/>
          <a:p>
            <a:fld id="{EB86F84F-73D0-F442-8152-FFFBBF31BBE1}" type="slidenum">
              <a:rPr lang="en-AU" smtClean="0"/>
              <a:t>11</a:t>
            </a:fld>
            <a:endParaRPr lang="en-AU"/>
          </a:p>
        </p:txBody>
      </p:sp>
    </p:spTree>
    <p:extLst>
      <p:ext uri="{BB962C8B-B14F-4D97-AF65-F5344CB8AC3E}">
        <p14:creationId xmlns:p14="http://schemas.microsoft.com/office/powerpoint/2010/main" val="969937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icture containing screenshot, orange, colorfulness, amber&#10;&#10;Description automatically generated">
            <a:extLst>
              <a:ext uri="{FF2B5EF4-FFF2-40B4-BE49-F238E27FC236}">
                <a16:creationId xmlns:a16="http://schemas.microsoft.com/office/drawing/2014/main" id="{39678675-DC3A-D5ED-72AD-F7358B92CA82}"/>
              </a:ext>
            </a:extLst>
          </p:cNvPr>
          <p:cNvPicPr>
            <a:picLocks noChangeAspect="1"/>
          </p:cNvPicPr>
          <p:nvPr userDrawn="1"/>
        </p:nvPicPr>
        <p:blipFill rotWithShape="1">
          <a:blip r:embed="rId2"/>
          <a:srcRect r="3633"/>
          <a:stretch/>
        </p:blipFill>
        <p:spPr>
          <a:xfrm>
            <a:off x="0" y="0"/>
            <a:ext cx="11749088" cy="6858000"/>
          </a:xfrm>
          <a:prstGeom prst="rect">
            <a:avLst/>
          </a:prstGeom>
        </p:spPr>
      </p:pic>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441324"/>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2" name="Picture 1">
            <a:extLst>
              <a:ext uri="{FF2B5EF4-FFF2-40B4-BE49-F238E27FC236}">
                <a16:creationId xmlns:a16="http://schemas.microsoft.com/office/drawing/2014/main" id="{B57D2324-F4DF-621C-C95C-FAD095D74153}"/>
              </a:ext>
            </a:extLst>
          </p:cNvPr>
          <p:cNvPicPr>
            <a:picLocks noChangeAspect="1"/>
          </p:cNvPicPr>
          <p:nvPr userDrawn="1"/>
        </p:nvPicPr>
        <p:blipFill rotWithShape="1">
          <a:blip r:embed="rId3"/>
          <a:srcRect r="43126"/>
          <a:stretch/>
        </p:blipFill>
        <p:spPr>
          <a:xfrm>
            <a:off x="464127" y="5741895"/>
            <a:ext cx="1970315" cy="711294"/>
          </a:xfrm>
          <a:prstGeom prst="rect">
            <a:avLst/>
          </a:prstGeom>
        </p:spPr>
      </p:pic>
      <p:pic>
        <p:nvPicPr>
          <p:cNvPr id="3" name="Picture 2">
            <a:extLst>
              <a:ext uri="{FF2B5EF4-FFF2-40B4-BE49-F238E27FC236}">
                <a16:creationId xmlns:a16="http://schemas.microsoft.com/office/drawing/2014/main" id="{A1ADFC80-5124-CF84-FA1C-7F6587252ACC}"/>
              </a:ext>
            </a:extLst>
          </p:cNvPr>
          <p:cNvPicPr>
            <a:picLocks noChangeAspect="1"/>
          </p:cNvPicPr>
          <p:nvPr userDrawn="1"/>
        </p:nvPicPr>
        <p:blipFill>
          <a:blip r:embed="rId4"/>
          <a:stretch>
            <a:fillRect/>
          </a:stretch>
        </p:blipFill>
        <p:spPr>
          <a:xfrm>
            <a:off x="5686084" y="5741895"/>
            <a:ext cx="819831" cy="591631"/>
          </a:xfrm>
          <a:prstGeom prst="rect">
            <a:avLst/>
          </a:prstGeom>
        </p:spPr>
      </p:pic>
      <p:sp>
        <p:nvSpPr>
          <p:cNvPr id="6" name="Text Placeholder 6">
            <a:extLst>
              <a:ext uri="{FF2B5EF4-FFF2-40B4-BE49-F238E27FC236}">
                <a16:creationId xmlns:a16="http://schemas.microsoft.com/office/drawing/2014/main" id="{F2047449-DDC1-BBDE-0E83-3560B0A0ECED}"/>
              </a:ext>
            </a:extLst>
          </p:cNvPr>
          <p:cNvSpPr>
            <a:spLocks noGrp="1"/>
          </p:cNvSpPr>
          <p:nvPr>
            <p:ph type="body" sz="quarter" idx="10"/>
          </p:nvPr>
        </p:nvSpPr>
        <p:spPr>
          <a:xfrm>
            <a:off x="462950" y="4625415"/>
            <a:ext cx="3465513" cy="566737"/>
          </a:xfrm>
        </p:spPr>
        <p:txBody>
          <a:bodyPr lIns="0" rIns="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pic>
        <p:nvPicPr>
          <p:cNvPr id="7" name="Google Shape;336;p5" descr="A black and white logo&#10;&#10;Description automatically generated">
            <a:extLst>
              <a:ext uri="{FF2B5EF4-FFF2-40B4-BE49-F238E27FC236}">
                <a16:creationId xmlns:a16="http://schemas.microsoft.com/office/drawing/2014/main" id="{E9953142-F41C-7A50-E2A5-010D70AE7B3F}"/>
              </a:ext>
            </a:extLst>
          </p:cNvPr>
          <p:cNvPicPr preferRelativeResize="0"/>
          <p:nvPr userDrawn="1"/>
        </p:nvPicPr>
        <p:blipFill rotWithShape="1">
          <a:blip r:embed="rId5">
            <a:alphaModFix/>
          </a:blip>
          <a:srcRect l="64476" r="-64476"/>
          <a:stretch/>
        </p:blipFill>
        <p:spPr>
          <a:xfrm>
            <a:off x="2396286" y="5741895"/>
            <a:ext cx="3064354" cy="754799"/>
          </a:xfrm>
          <a:prstGeom prst="rect">
            <a:avLst/>
          </a:prstGeom>
          <a:noFill/>
          <a:ln>
            <a:noFill/>
          </a:ln>
        </p:spPr>
      </p:pic>
    </p:spTree>
    <p:extLst>
      <p:ext uri="{BB962C8B-B14F-4D97-AF65-F5344CB8AC3E}">
        <p14:creationId xmlns:p14="http://schemas.microsoft.com/office/powerpoint/2010/main" val="1682283681"/>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79" userDrawn="1">
          <p15:clr>
            <a:srgbClr val="FBAE40"/>
          </p15:clr>
        </p15:guide>
        <p15:guide id="3" orient="horz" pos="4065" userDrawn="1">
          <p15:clr>
            <a:srgbClr val="FBAE40"/>
          </p15:clr>
        </p15:guide>
        <p15:guide id="4" pos="740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View of city">
            <a:extLst>
              <a:ext uri="{FF2B5EF4-FFF2-40B4-BE49-F238E27FC236}">
                <a16:creationId xmlns:a16="http://schemas.microsoft.com/office/drawing/2014/main" id="{C1F4C47A-C00C-3FF5-8342-01B11F01B558}"/>
              </a:ext>
            </a:extLst>
          </p:cNvPr>
          <p:cNvPicPr>
            <a:picLocks noChangeAspect="1"/>
          </p:cNvPicPr>
          <p:nvPr userDrawn="1"/>
        </p:nvPicPr>
        <p:blipFill>
          <a:blip r:embed="rId2"/>
          <a:stretch>
            <a:fillRect/>
          </a:stretch>
        </p:blipFill>
        <p:spPr>
          <a:xfrm>
            <a:off x="2684985" y="0"/>
            <a:ext cx="10309179" cy="687184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8BEF442E-8B9A-BABC-FB82-28667549CEA1}"/>
              </a:ext>
            </a:extLst>
          </p:cNvPr>
          <p:cNvPicPr>
            <a:picLocks noChangeAspect="1"/>
          </p:cNvPicPr>
          <p:nvPr userDrawn="1"/>
        </p:nvPicPr>
        <p:blipFill rotWithShape="1">
          <a:blip r:embed="rId3"/>
          <a:srcRect r="3633"/>
          <a:stretch/>
        </p:blipFill>
        <p:spPr>
          <a:xfrm>
            <a:off x="0" y="0"/>
            <a:ext cx="11772799" cy="6871840"/>
          </a:xfrm>
          <a:prstGeom prst="rect">
            <a:avLst/>
          </a:prstGeom>
        </p:spPr>
      </p:pic>
      <p:sp>
        <p:nvSpPr>
          <p:cNvPr id="5" name="Text Placeholder 6">
            <a:extLst>
              <a:ext uri="{FF2B5EF4-FFF2-40B4-BE49-F238E27FC236}">
                <a16:creationId xmlns:a16="http://schemas.microsoft.com/office/drawing/2014/main" id="{09A4E1BB-308B-DFC7-0198-AD7CC74488E7}"/>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384;p9">
            <a:extLst>
              <a:ext uri="{FF2B5EF4-FFF2-40B4-BE49-F238E27FC236}">
                <a16:creationId xmlns:a16="http://schemas.microsoft.com/office/drawing/2014/main" id="{238D7D1C-F582-7280-7DAC-DAC7AD5FD9E7}"/>
              </a:ext>
            </a:extLst>
          </p:cNvPr>
          <p:cNvPicPr preferRelativeResize="0"/>
          <p:nvPr userDrawn="1"/>
        </p:nvPicPr>
        <p:blipFill rotWithShape="1">
          <a:blip r:embed="rId4">
            <a:alphaModFix/>
          </a:blip>
          <a:srcRect/>
          <a:stretch/>
        </p:blipFill>
        <p:spPr>
          <a:xfrm>
            <a:off x="603184" y="5392916"/>
            <a:ext cx="3591373" cy="884612"/>
          </a:xfrm>
          <a:prstGeom prst="rect">
            <a:avLst/>
          </a:prstGeom>
          <a:noFill/>
          <a:ln>
            <a:noFill/>
          </a:ln>
        </p:spPr>
      </p:pic>
      <p:sp>
        <p:nvSpPr>
          <p:cNvPr id="7" name="Title 1">
            <a:extLst>
              <a:ext uri="{FF2B5EF4-FFF2-40B4-BE49-F238E27FC236}">
                <a16:creationId xmlns:a16="http://schemas.microsoft.com/office/drawing/2014/main" id="{F6FCAFF0-952C-C1A1-07A4-AB88BCF94664}"/>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648413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 name="Picture 7" descr="A purple background with many lines and dots&#10;&#10;Description automatically generated">
            <a:extLst>
              <a:ext uri="{FF2B5EF4-FFF2-40B4-BE49-F238E27FC236}">
                <a16:creationId xmlns:a16="http://schemas.microsoft.com/office/drawing/2014/main" id="{3F398E4F-9DB5-6D07-9C23-F4379C5DC10E}"/>
              </a:ext>
            </a:extLst>
          </p:cNvPr>
          <p:cNvPicPr>
            <a:picLocks noChangeAspect="1"/>
          </p:cNvPicPr>
          <p:nvPr userDrawn="1"/>
        </p:nvPicPr>
        <p:blipFill>
          <a:blip r:embed="rId2"/>
          <a:stretch>
            <a:fillRect/>
          </a:stretch>
        </p:blipFill>
        <p:spPr>
          <a:xfrm>
            <a:off x="0" y="0"/>
            <a:ext cx="12204812" cy="687184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8BEF442E-8B9A-BABC-FB82-28667549CEA1}"/>
              </a:ext>
            </a:extLst>
          </p:cNvPr>
          <p:cNvPicPr>
            <a:picLocks noChangeAspect="1"/>
          </p:cNvPicPr>
          <p:nvPr userDrawn="1"/>
        </p:nvPicPr>
        <p:blipFill rotWithShape="1">
          <a:blip r:embed="rId3"/>
          <a:srcRect r="3633"/>
          <a:stretch/>
        </p:blipFill>
        <p:spPr>
          <a:xfrm>
            <a:off x="0" y="0"/>
            <a:ext cx="11772799" cy="6871840"/>
          </a:xfrm>
          <a:prstGeom prst="rect">
            <a:avLst/>
          </a:prstGeom>
        </p:spPr>
      </p:pic>
      <p:sp>
        <p:nvSpPr>
          <p:cNvPr id="5" name="Text Placeholder 6">
            <a:extLst>
              <a:ext uri="{FF2B5EF4-FFF2-40B4-BE49-F238E27FC236}">
                <a16:creationId xmlns:a16="http://schemas.microsoft.com/office/drawing/2014/main" id="{09A4E1BB-308B-DFC7-0198-AD7CC74488E7}"/>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384;p9">
            <a:extLst>
              <a:ext uri="{FF2B5EF4-FFF2-40B4-BE49-F238E27FC236}">
                <a16:creationId xmlns:a16="http://schemas.microsoft.com/office/drawing/2014/main" id="{238D7D1C-F582-7280-7DAC-DAC7AD5FD9E7}"/>
              </a:ext>
            </a:extLst>
          </p:cNvPr>
          <p:cNvPicPr preferRelativeResize="0"/>
          <p:nvPr userDrawn="1"/>
        </p:nvPicPr>
        <p:blipFill rotWithShape="1">
          <a:blip r:embed="rId4">
            <a:alphaModFix/>
          </a:blip>
          <a:srcRect/>
          <a:stretch/>
        </p:blipFill>
        <p:spPr>
          <a:xfrm>
            <a:off x="603184" y="5392916"/>
            <a:ext cx="3591373" cy="884612"/>
          </a:xfrm>
          <a:prstGeom prst="rect">
            <a:avLst/>
          </a:prstGeom>
          <a:noFill/>
          <a:ln>
            <a:noFill/>
          </a:ln>
        </p:spPr>
      </p:pic>
      <p:sp>
        <p:nvSpPr>
          <p:cNvPr id="7" name="Title 1">
            <a:extLst>
              <a:ext uri="{FF2B5EF4-FFF2-40B4-BE49-F238E27FC236}">
                <a16:creationId xmlns:a16="http://schemas.microsoft.com/office/drawing/2014/main" id="{F6FCAFF0-952C-C1A1-07A4-AB88BCF94664}"/>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183306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8" name="Picture 7" descr="A colorful lines and dots&#10;&#10;Description automatically generated with medium confidence">
            <a:extLst>
              <a:ext uri="{FF2B5EF4-FFF2-40B4-BE49-F238E27FC236}">
                <a16:creationId xmlns:a16="http://schemas.microsoft.com/office/drawing/2014/main" id="{B8CE398F-DB18-85F8-273F-0D46A8569A0D}"/>
              </a:ext>
            </a:extLst>
          </p:cNvPr>
          <p:cNvPicPr>
            <a:picLocks noChangeAspect="1"/>
          </p:cNvPicPr>
          <p:nvPr userDrawn="1"/>
        </p:nvPicPr>
        <p:blipFill>
          <a:blip r:embed="rId2"/>
          <a:stretch>
            <a:fillRect/>
          </a:stretch>
        </p:blipFill>
        <p:spPr>
          <a:xfrm>
            <a:off x="3208245" y="0"/>
            <a:ext cx="13261042" cy="687184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8BEF442E-8B9A-BABC-FB82-28667549CEA1}"/>
              </a:ext>
            </a:extLst>
          </p:cNvPr>
          <p:cNvPicPr>
            <a:picLocks noChangeAspect="1"/>
          </p:cNvPicPr>
          <p:nvPr userDrawn="1"/>
        </p:nvPicPr>
        <p:blipFill rotWithShape="1">
          <a:blip r:embed="rId3"/>
          <a:srcRect r="3633"/>
          <a:stretch/>
        </p:blipFill>
        <p:spPr>
          <a:xfrm>
            <a:off x="0" y="0"/>
            <a:ext cx="11772799" cy="6871840"/>
          </a:xfrm>
          <a:prstGeom prst="rect">
            <a:avLst/>
          </a:prstGeom>
        </p:spPr>
      </p:pic>
      <p:sp>
        <p:nvSpPr>
          <p:cNvPr id="5" name="Text Placeholder 6">
            <a:extLst>
              <a:ext uri="{FF2B5EF4-FFF2-40B4-BE49-F238E27FC236}">
                <a16:creationId xmlns:a16="http://schemas.microsoft.com/office/drawing/2014/main" id="{09A4E1BB-308B-DFC7-0198-AD7CC74488E7}"/>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384;p9">
            <a:extLst>
              <a:ext uri="{FF2B5EF4-FFF2-40B4-BE49-F238E27FC236}">
                <a16:creationId xmlns:a16="http://schemas.microsoft.com/office/drawing/2014/main" id="{238D7D1C-F582-7280-7DAC-DAC7AD5FD9E7}"/>
              </a:ext>
            </a:extLst>
          </p:cNvPr>
          <p:cNvPicPr preferRelativeResize="0"/>
          <p:nvPr userDrawn="1"/>
        </p:nvPicPr>
        <p:blipFill rotWithShape="1">
          <a:blip r:embed="rId4">
            <a:alphaModFix/>
          </a:blip>
          <a:srcRect/>
          <a:stretch/>
        </p:blipFill>
        <p:spPr>
          <a:xfrm>
            <a:off x="603184" y="5392916"/>
            <a:ext cx="3591373" cy="884612"/>
          </a:xfrm>
          <a:prstGeom prst="rect">
            <a:avLst/>
          </a:prstGeom>
          <a:noFill/>
          <a:ln>
            <a:noFill/>
          </a:ln>
        </p:spPr>
      </p:pic>
      <p:sp>
        <p:nvSpPr>
          <p:cNvPr id="7" name="Title 1">
            <a:extLst>
              <a:ext uri="{FF2B5EF4-FFF2-40B4-BE49-F238E27FC236}">
                <a16:creationId xmlns:a16="http://schemas.microsoft.com/office/drawing/2014/main" id="{F6FCAFF0-952C-C1A1-07A4-AB88BCF94664}"/>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491835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EB66-E9D5-EC1E-9FC5-4A5E2C6E9568}"/>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5" name="Google Shape;384;p9">
            <a:extLst>
              <a:ext uri="{FF2B5EF4-FFF2-40B4-BE49-F238E27FC236}">
                <a16:creationId xmlns:a16="http://schemas.microsoft.com/office/drawing/2014/main" id="{EC0F7080-8F17-A11F-ED5E-8422B9090340}"/>
              </a:ext>
            </a:extLst>
          </p:cNvPr>
          <p:cNvPicPr preferRelativeResize="0"/>
          <p:nvPr userDrawn="1"/>
        </p:nvPicPr>
        <p:blipFill rotWithShape="1">
          <a:blip r:embed="rId2">
            <a:alphaModFix/>
          </a:blip>
          <a:srcRect/>
          <a:stretch/>
        </p:blipFill>
        <p:spPr>
          <a:xfrm>
            <a:off x="603184" y="5392916"/>
            <a:ext cx="3591373" cy="884612"/>
          </a:xfrm>
          <a:prstGeom prst="rect">
            <a:avLst/>
          </a:prstGeom>
          <a:noFill/>
          <a:ln>
            <a:noFill/>
          </a:ln>
        </p:spPr>
      </p:pic>
      <p:sp>
        <p:nvSpPr>
          <p:cNvPr id="3" name="Text Placeholder 6">
            <a:extLst>
              <a:ext uri="{FF2B5EF4-FFF2-40B4-BE49-F238E27FC236}">
                <a16:creationId xmlns:a16="http://schemas.microsoft.com/office/drawing/2014/main" id="{F569027C-F06F-CC6A-C220-83B0DEE04F86}"/>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6">
            <a:extLst>
              <a:ext uri="{FF2B5EF4-FFF2-40B4-BE49-F238E27FC236}">
                <a16:creationId xmlns:a16="http://schemas.microsoft.com/office/drawing/2014/main" id="{99DE676E-958A-1655-954D-34863E696B42}"/>
              </a:ext>
            </a:extLst>
          </p:cNvPr>
          <p:cNvSpPr>
            <a:spLocks noGrp="1"/>
          </p:cNvSpPr>
          <p:nvPr>
            <p:ph type="body" sz="quarter" idx="11"/>
          </p:nvPr>
        </p:nvSpPr>
        <p:spPr>
          <a:xfrm>
            <a:off x="6237830"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25259792"/>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79" userDrawn="1">
          <p15:clr>
            <a:srgbClr val="FBAE40"/>
          </p15:clr>
        </p15:guide>
        <p15:guide id="3" orient="horz" pos="4065" userDrawn="1">
          <p15:clr>
            <a:srgbClr val="FBAE40"/>
          </p15:clr>
        </p15:guide>
        <p15:guide id="4" pos="740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FEB66-E9D5-EC1E-9FC5-4A5E2C6E9568}"/>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5" name="Google Shape;384;p9">
            <a:extLst>
              <a:ext uri="{FF2B5EF4-FFF2-40B4-BE49-F238E27FC236}">
                <a16:creationId xmlns:a16="http://schemas.microsoft.com/office/drawing/2014/main" id="{EC0F7080-8F17-A11F-ED5E-8422B9090340}"/>
              </a:ext>
            </a:extLst>
          </p:cNvPr>
          <p:cNvPicPr preferRelativeResize="0"/>
          <p:nvPr userDrawn="1"/>
        </p:nvPicPr>
        <p:blipFill rotWithShape="1">
          <a:blip r:embed="rId2">
            <a:alphaModFix/>
          </a:blip>
          <a:srcRect/>
          <a:stretch/>
        </p:blipFill>
        <p:spPr>
          <a:xfrm>
            <a:off x="7918385" y="510898"/>
            <a:ext cx="3591373" cy="884612"/>
          </a:xfrm>
          <a:prstGeom prst="rect">
            <a:avLst/>
          </a:prstGeom>
          <a:noFill/>
          <a:ln>
            <a:noFill/>
          </a:ln>
        </p:spPr>
      </p:pic>
      <p:sp>
        <p:nvSpPr>
          <p:cNvPr id="3" name="Text Placeholder 6">
            <a:extLst>
              <a:ext uri="{FF2B5EF4-FFF2-40B4-BE49-F238E27FC236}">
                <a16:creationId xmlns:a16="http://schemas.microsoft.com/office/drawing/2014/main" id="{AD2BE9E9-7CCB-D78E-9B33-0B2BB813E78D}"/>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6">
            <a:extLst>
              <a:ext uri="{FF2B5EF4-FFF2-40B4-BE49-F238E27FC236}">
                <a16:creationId xmlns:a16="http://schemas.microsoft.com/office/drawing/2014/main" id="{101E387E-67C3-A90D-6EE2-97EE9F20FECF}"/>
              </a:ext>
            </a:extLst>
          </p:cNvPr>
          <p:cNvSpPr>
            <a:spLocks noGrp="1"/>
          </p:cNvSpPr>
          <p:nvPr>
            <p:ph type="body" sz="quarter" idx="11"/>
          </p:nvPr>
        </p:nvSpPr>
        <p:spPr>
          <a:xfrm>
            <a:off x="6237830"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17085378"/>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79" userDrawn="1">
          <p15:clr>
            <a:srgbClr val="FBAE40"/>
          </p15:clr>
        </p15:guide>
        <p15:guide id="3" orient="horz" pos="4065" userDrawn="1">
          <p15:clr>
            <a:srgbClr val="FBAE40"/>
          </p15:clr>
        </p15:guide>
        <p15:guide id="4" pos="740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441324"/>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2" name="Picture 1">
            <a:extLst>
              <a:ext uri="{FF2B5EF4-FFF2-40B4-BE49-F238E27FC236}">
                <a16:creationId xmlns:a16="http://schemas.microsoft.com/office/drawing/2014/main" id="{AC2C9C32-0AD3-A5EF-A99F-072F196D6D29}"/>
              </a:ext>
            </a:extLst>
          </p:cNvPr>
          <p:cNvPicPr>
            <a:picLocks noChangeAspect="1"/>
          </p:cNvPicPr>
          <p:nvPr userDrawn="1"/>
        </p:nvPicPr>
        <p:blipFill rotWithShape="1">
          <a:blip r:embed="rId3"/>
          <a:srcRect l="49881" t="8009" r="11854" b="30087"/>
          <a:stretch/>
        </p:blipFill>
        <p:spPr>
          <a:xfrm>
            <a:off x="3252376" y="1"/>
            <a:ext cx="8939624" cy="6858000"/>
          </a:xfrm>
          <a:prstGeom prst="rect">
            <a:avLst/>
          </a:prstGeom>
        </p:spPr>
      </p:pic>
      <p:pic>
        <p:nvPicPr>
          <p:cNvPr id="3" name="Picture 2">
            <a:extLst>
              <a:ext uri="{FF2B5EF4-FFF2-40B4-BE49-F238E27FC236}">
                <a16:creationId xmlns:a16="http://schemas.microsoft.com/office/drawing/2014/main" id="{E39ED1F4-40D5-17CE-802A-6138542A779A}"/>
              </a:ext>
            </a:extLst>
          </p:cNvPr>
          <p:cNvPicPr>
            <a:picLocks noChangeAspect="1"/>
          </p:cNvPicPr>
          <p:nvPr userDrawn="1"/>
        </p:nvPicPr>
        <p:blipFill rotWithShape="1">
          <a:blip r:embed="rId4"/>
          <a:srcRect r="42783"/>
          <a:stretch/>
        </p:blipFill>
        <p:spPr>
          <a:xfrm>
            <a:off x="464127" y="5741895"/>
            <a:ext cx="1982190" cy="711294"/>
          </a:xfrm>
          <a:prstGeom prst="rect">
            <a:avLst/>
          </a:prstGeom>
        </p:spPr>
      </p:pic>
      <p:sp>
        <p:nvSpPr>
          <p:cNvPr id="4" name="Text Placeholder 6">
            <a:extLst>
              <a:ext uri="{FF2B5EF4-FFF2-40B4-BE49-F238E27FC236}">
                <a16:creationId xmlns:a16="http://schemas.microsoft.com/office/drawing/2014/main" id="{B55F70B6-CAFE-E6BC-C5D1-D4EB0D804E14}"/>
              </a:ext>
            </a:extLst>
          </p:cNvPr>
          <p:cNvSpPr>
            <a:spLocks noGrp="1"/>
          </p:cNvSpPr>
          <p:nvPr>
            <p:ph type="body" sz="quarter" idx="10"/>
          </p:nvPr>
        </p:nvSpPr>
        <p:spPr>
          <a:xfrm>
            <a:off x="462950" y="2617939"/>
            <a:ext cx="3465513" cy="566737"/>
          </a:xfrm>
        </p:spPr>
        <p:txBody>
          <a:bodyPr lIns="0" rIns="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pic>
        <p:nvPicPr>
          <p:cNvPr id="7" name="Picture 6">
            <a:extLst>
              <a:ext uri="{FF2B5EF4-FFF2-40B4-BE49-F238E27FC236}">
                <a16:creationId xmlns:a16="http://schemas.microsoft.com/office/drawing/2014/main" id="{F5C08F62-53AD-2A84-536E-FB9C0CC8621E}"/>
              </a:ext>
            </a:extLst>
          </p:cNvPr>
          <p:cNvPicPr>
            <a:picLocks noChangeAspect="1"/>
          </p:cNvPicPr>
          <p:nvPr userDrawn="1"/>
        </p:nvPicPr>
        <p:blipFill>
          <a:blip r:embed="rId5"/>
          <a:stretch>
            <a:fillRect/>
          </a:stretch>
        </p:blipFill>
        <p:spPr>
          <a:xfrm>
            <a:off x="2642022" y="5729260"/>
            <a:ext cx="819831" cy="591631"/>
          </a:xfrm>
          <a:prstGeom prst="rect">
            <a:avLst/>
          </a:prstGeom>
        </p:spPr>
      </p:pic>
    </p:spTree>
    <p:extLst>
      <p:ext uri="{BB962C8B-B14F-4D97-AF65-F5344CB8AC3E}">
        <p14:creationId xmlns:p14="http://schemas.microsoft.com/office/powerpoint/2010/main" val="248038354"/>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79" userDrawn="1">
          <p15:clr>
            <a:srgbClr val="FBAE40"/>
          </p15:clr>
        </p15:guide>
        <p15:guide id="3" orient="horz" pos="4065" userDrawn="1">
          <p15:clr>
            <a:srgbClr val="FBAE40"/>
          </p15:clr>
        </p15:guide>
        <p15:guide id="4" pos="740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3">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0756FC-1719-3A37-EB40-E30D97B19457}"/>
              </a:ext>
            </a:extLst>
          </p:cNvPr>
          <p:cNvPicPr>
            <a:picLocks noChangeAspect="1"/>
          </p:cNvPicPr>
          <p:nvPr userDrawn="1"/>
        </p:nvPicPr>
        <p:blipFill rotWithShape="1">
          <a:blip r:embed="rId2"/>
          <a:srcRect r="42783"/>
          <a:stretch/>
        </p:blipFill>
        <p:spPr>
          <a:xfrm>
            <a:off x="464127" y="5741894"/>
            <a:ext cx="1982190" cy="711294"/>
          </a:xfrm>
          <a:prstGeom prst="rect">
            <a:avLst/>
          </a:prstGeom>
        </p:spPr>
      </p:pic>
      <p:pic>
        <p:nvPicPr>
          <p:cNvPr id="4" name="Picture 3">
            <a:extLst>
              <a:ext uri="{FF2B5EF4-FFF2-40B4-BE49-F238E27FC236}">
                <a16:creationId xmlns:a16="http://schemas.microsoft.com/office/drawing/2014/main" id="{9AE40D3C-105E-FD51-3630-CD580BD92ED0}"/>
              </a:ext>
            </a:extLst>
          </p:cNvPr>
          <p:cNvPicPr>
            <a:picLocks noChangeAspect="1"/>
          </p:cNvPicPr>
          <p:nvPr userDrawn="1"/>
        </p:nvPicPr>
        <p:blipFill rotWithShape="1">
          <a:blip r:embed="rId3"/>
          <a:srcRect l="45913" t="10276" r="16276" b="28601"/>
          <a:stretch/>
        </p:blipFill>
        <p:spPr>
          <a:xfrm>
            <a:off x="3707591" y="-1"/>
            <a:ext cx="8484409" cy="6858001"/>
          </a:xfrm>
          <a:prstGeom prst="rect">
            <a:avLst/>
          </a:prstGeom>
        </p:spPr>
      </p:pic>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441324"/>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7" name="Text Placeholder 6">
            <a:extLst>
              <a:ext uri="{FF2B5EF4-FFF2-40B4-BE49-F238E27FC236}">
                <a16:creationId xmlns:a16="http://schemas.microsoft.com/office/drawing/2014/main" id="{68CEDA0E-77FC-8CCB-9EED-26743E9550FE}"/>
              </a:ext>
            </a:extLst>
          </p:cNvPr>
          <p:cNvSpPr>
            <a:spLocks noGrp="1"/>
          </p:cNvSpPr>
          <p:nvPr>
            <p:ph type="body" sz="quarter" idx="10"/>
          </p:nvPr>
        </p:nvSpPr>
        <p:spPr>
          <a:xfrm>
            <a:off x="462950" y="2617939"/>
            <a:ext cx="3465513" cy="566737"/>
          </a:xfrm>
        </p:spPr>
        <p:txBody>
          <a:bodyPr lIns="0" rIns="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pic>
        <p:nvPicPr>
          <p:cNvPr id="2" name="Picture 1">
            <a:extLst>
              <a:ext uri="{FF2B5EF4-FFF2-40B4-BE49-F238E27FC236}">
                <a16:creationId xmlns:a16="http://schemas.microsoft.com/office/drawing/2014/main" id="{66A333AB-D8F0-3D68-61C4-9738C14772D5}"/>
              </a:ext>
            </a:extLst>
          </p:cNvPr>
          <p:cNvPicPr>
            <a:picLocks noChangeAspect="1"/>
          </p:cNvPicPr>
          <p:nvPr userDrawn="1"/>
        </p:nvPicPr>
        <p:blipFill>
          <a:blip r:embed="rId4"/>
          <a:stretch>
            <a:fillRect/>
          </a:stretch>
        </p:blipFill>
        <p:spPr>
          <a:xfrm>
            <a:off x="2642022" y="5729260"/>
            <a:ext cx="819831" cy="591631"/>
          </a:xfrm>
          <a:prstGeom prst="rect">
            <a:avLst/>
          </a:prstGeom>
        </p:spPr>
      </p:pic>
    </p:spTree>
    <p:extLst>
      <p:ext uri="{BB962C8B-B14F-4D97-AF65-F5344CB8AC3E}">
        <p14:creationId xmlns:p14="http://schemas.microsoft.com/office/powerpoint/2010/main" val="4169720306"/>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79" userDrawn="1">
          <p15:clr>
            <a:srgbClr val="FBAE40"/>
          </p15:clr>
        </p15:guide>
        <p15:guide id="3" orient="horz" pos="4065" userDrawn="1">
          <p15:clr>
            <a:srgbClr val="FBAE40"/>
          </p15:clr>
        </p15:guide>
        <p15:guide id="4" pos="740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4">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0756FC-1719-3A37-EB40-E30D97B19457}"/>
              </a:ext>
            </a:extLst>
          </p:cNvPr>
          <p:cNvPicPr>
            <a:picLocks noChangeAspect="1"/>
          </p:cNvPicPr>
          <p:nvPr userDrawn="1"/>
        </p:nvPicPr>
        <p:blipFill rotWithShape="1">
          <a:blip r:embed="rId2"/>
          <a:srcRect r="50255"/>
          <a:stretch/>
        </p:blipFill>
        <p:spPr>
          <a:xfrm>
            <a:off x="464127" y="441323"/>
            <a:ext cx="2801588" cy="1156331"/>
          </a:xfrm>
          <a:prstGeom prst="rect">
            <a:avLst/>
          </a:prstGeom>
        </p:spPr>
      </p:pic>
      <p:sp>
        <p:nvSpPr>
          <p:cNvPr id="5" name="Title 1">
            <a:extLst>
              <a:ext uri="{FF2B5EF4-FFF2-40B4-BE49-F238E27FC236}">
                <a16:creationId xmlns:a16="http://schemas.microsoft.com/office/drawing/2014/main" id="{5072C114-9EF8-EA06-08D9-B8DF0D70140A}"/>
              </a:ext>
            </a:extLst>
          </p:cNvPr>
          <p:cNvSpPr>
            <a:spLocks noGrp="1"/>
          </p:cNvSpPr>
          <p:nvPr>
            <p:ph type="title"/>
          </p:nvPr>
        </p:nvSpPr>
        <p:spPr>
          <a:xfrm>
            <a:off x="464127" y="3590173"/>
            <a:ext cx="5631874" cy="2176615"/>
          </a:xfrm>
        </p:spPr>
        <p:txBody>
          <a:bodyPr lIns="0" tIns="0" rIns="0" bIns="0" anchor="t" anchorCtr="0">
            <a:normAutofit/>
          </a:bodyPr>
          <a:lstStyle>
            <a:lvl1pPr>
              <a:defRPr sz="44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6" name="Picture 5">
            <a:extLst>
              <a:ext uri="{FF2B5EF4-FFF2-40B4-BE49-F238E27FC236}">
                <a16:creationId xmlns:a16="http://schemas.microsoft.com/office/drawing/2014/main" id="{C677B660-64DB-A2C2-9126-C460C1EC857E}"/>
              </a:ext>
            </a:extLst>
          </p:cNvPr>
          <p:cNvPicPr>
            <a:picLocks noChangeAspect="1"/>
          </p:cNvPicPr>
          <p:nvPr userDrawn="1"/>
        </p:nvPicPr>
        <p:blipFill>
          <a:blip r:embed="rId3"/>
          <a:stretch>
            <a:fillRect/>
          </a:stretch>
        </p:blipFill>
        <p:spPr>
          <a:xfrm>
            <a:off x="10987088" y="5741894"/>
            <a:ext cx="819831" cy="591631"/>
          </a:xfrm>
          <a:prstGeom prst="rect">
            <a:avLst/>
          </a:prstGeom>
        </p:spPr>
      </p:pic>
      <p:sp>
        <p:nvSpPr>
          <p:cNvPr id="7" name="Text Placeholder 6">
            <a:extLst>
              <a:ext uri="{FF2B5EF4-FFF2-40B4-BE49-F238E27FC236}">
                <a16:creationId xmlns:a16="http://schemas.microsoft.com/office/drawing/2014/main" id="{68CEDA0E-77FC-8CCB-9EED-26743E9550FE}"/>
              </a:ext>
            </a:extLst>
          </p:cNvPr>
          <p:cNvSpPr>
            <a:spLocks noGrp="1"/>
          </p:cNvSpPr>
          <p:nvPr>
            <p:ph type="body" sz="quarter" idx="10"/>
          </p:nvPr>
        </p:nvSpPr>
        <p:spPr>
          <a:xfrm>
            <a:off x="464126" y="5798318"/>
            <a:ext cx="3465513" cy="566737"/>
          </a:xfrm>
        </p:spPr>
        <p:txBody>
          <a:bodyPr lIns="0" rIns="0" bIns="0" anchor="b" anchorCtr="0">
            <a:noAutofit/>
          </a:bodyPr>
          <a:lstStyle>
            <a:lvl1pPr marL="0" indent="0" algn="l">
              <a:buNone/>
              <a:defRPr sz="1800">
                <a:solidFill>
                  <a:schemeClr val="bg2"/>
                </a:solidFill>
              </a:defRPr>
            </a:lvl1pPr>
            <a:lvl2pPr marL="457200" indent="0" algn="l">
              <a:buNone/>
              <a:defRPr sz="1800">
                <a:solidFill>
                  <a:schemeClr val="bg2"/>
                </a:solidFill>
              </a:defRPr>
            </a:lvl2pPr>
            <a:lvl3pPr marL="914400" indent="0" algn="l">
              <a:buNone/>
              <a:defRPr sz="1800">
                <a:solidFill>
                  <a:schemeClr val="bg2"/>
                </a:solidFill>
              </a:defRPr>
            </a:lvl3pPr>
            <a:lvl4pPr marL="1371600" indent="0" algn="l">
              <a:buNone/>
              <a:defRPr sz="1800">
                <a:solidFill>
                  <a:schemeClr val="bg2"/>
                </a:solidFill>
              </a:defRPr>
            </a:lvl4pPr>
            <a:lvl5pPr marL="1828800" indent="0" algn="l">
              <a:buNone/>
              <a:defRPr sz="1800">
                <a:solidFill>
                  <a:schemeClr val="bg2"/>
                </a:solidFill>
              </a:defRPr>
            </a:lvl5pPr>
          </a:lstStyle>
          <a:p>
            <a:pPr lvl="0"/>
            <a:r>
              <a:rPr lang="en-GB"/>
              <a:t>Click to edit Master text styles</a:t>
            </a:r>
          </a:p>
        </p:txBody>
      </p:sp>
    </p:spTree>
    <p:extLst>
      <p:ext uri="{BB962C8B-B14F-4D97-AF65-F5344CB8AC3E}">
        <p14:creationId xmlns:p14="http://schemas.microsoft.com/office/powerpoint/2010/main" val="3024173094"/>
      </p:ext>
    </p:extLst>
  </p:cSld>
  <p:clrMapOvr>
    <a:masterClrMapping/>
  </p:clrMapOvr>
  <p:extLst>
    <p:ext uri="{DCECCB84-F9BA-43D5-87BE-67443E8EF086}">
      <p15:sldGuideLst xmlns:p15="http://schemas.microsoft.com/office/powerpoint/2012/main">
        <p15:guide id="1" orient="horz" pos="278" userDrawn="1">
          <p15:clr>
            <a:srgbClr val="FBAE40"/>
          </p15:clr>
        </p15:guide>
        <p15:guide id="2" pos="279" userDrawn="1">
          <p15:clr>
            <a:srgbClr val="FBAE40"/>
          </p15:clr>
        </p15:guide>
        <p15:guide id="3" orient="horz" pos="4065" userDrawn="1">
          <p15:clr>
            <a:srgbClr val="FBAE40"/>
          </p15:clr>
        </p15:guide>
        <p15:guide id="4" pos="740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Dark">
    <p:bg>
      <p:bgPr>
        <a:solidFill>
          <a:schemeClr val="tx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264185-671D-EF79-5FE4-D80EA00BB5C5}"/>
              </a:ext>
            </a:extLst>
          </p:cNvPr>
          <p:cNvSpPr>
            <a:spLocks noGrp="1"/>
          </p:cNvSpPr>
          <p:nvPr>
            <p:ph type="title"/>
          </p:nvPr>
        </p:nvSpPr>
        <p:spPr>
          <a:xfrm>
            <a:off x="464127" y="441324"/>
            <a:ext cx="5631874" cy="2003701"/>
          </a:xfrm>
        </p:spPr>
        <p:txBody>
          <a:bodyPr lIns="0" tIns="0" rIns="0" bIns="0" anchor="t" anchorCtr="0">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3" name="Google Shape;336;p5" descr="A black and white logo&#10;&#10;Description automatically generated">
            <a:extLst>
              <a:ext uri="{FF2B5EF4-FFF2-40B4-BE49-F238E27FC236}">
                <a16:creationId xmlns:a16="http://schemas.microsoft.com/office/drawing/2014/main" id="{8E36EA28-9DE6-84B5-5C90-6B8D376BB91F}"/>
              </a:ext>
            </a:extLst>
          </p:cNvPr>
          <p:cNvPicPr preferRelativeResize="0"/>
          <p:nvPr userDrawn="1"/>
        </p:nvPicPr>
        <p:blipFill rotWithShape="1">
          <a:blip r:embed="rId2">
            <a:alphaModFix/>
          </a:blip>
          <a:srcRect/>
          <a:stretch/>
        </p:blipFill>
        <p:spPr>
          <a:xfrm>
            <a:off x="7918385" y="521761"/>
            <a:ext cx="3591374" cy="884612"/>
          </a:xfrm>
          <a:prstGeom prst="rect">
            <a:avLst/>
          </a:prstGeom>
          <a:noFill/>
          <a:ln>
            <a:noFill/>
          </a:ln>
        </p:spPr>
      </p:pic>
      <p:sp>
        <p:nvSpPr>
          <p:cNvPr id="2" name="Text Placeholder 6">
            <a:extLst>
              <a:ext uri="{FF2B5EF4-FFF2-40B4-BE49-F238E27FC236}">
                <a16:creationId xmlns:a16="http://schemas.microsoft.com/office/drawing/2014/main" id="{D2B33AF8-62C8-3B98-31DC-A37DA0C11AA2}"/>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FFFFFF"/>
                </a:solidFill>
              </a:defRPr>
            </a:lvl1pPr>
            <a:lvl2pPr marL="742950" indent="-285750" algn="l">
              <a:buFont typeface="Arial" panose="020B0604020202020204" pitchFamily="34" charset="0"/>
              <a:buChar char="•"/>
              <a:defRPr sz="1800">
                <a:solidFill>
                  <a:srgbClr val="FFFFFF"/>
                </a:solidFill>
              </a:defRPr>
            </a:lvl2pPr>
            <a:lvl3pPr marL="1200150" indent="-285750" algn="l">
              <a:buFont typeface="Arial" panose="020B0604020202020204" pitchFamily="34" charset="0"/>
              <a:buChar char="•"/>
              <a:defRPr sz="1800">
                <a:solidFill>
                  <a:srgbClr val="FFFFFF"/>
                </a:solidFill>
              </a:defRPr>
            </a:lvl3pPr>
            <a:lvl4pPr marL="1657350" indent="-285750" algn="l">
              <a:buFont typeface="Arial" panose="020B0604020202020204" pitchFamily="34" charset="0"/>
              <a:buChar char="•"/>
              <a:defRPr sz="1800">
                <a:solidFill>
                  <a:srgbClr val="FFFFFF"/>
                </a:solidFill>
              </a:defRPr>
            </a:lvl4pPr>
            <a:lvl5pPr marL="2114550" indent="-285750" algn="l">
              <a:buFont typeface="Arial" panose="020B0604020202020204" pitchFamily="34" charset="0"/>
              <a:buChar char="•"/>
              <a:defRPr sz="1800">
                <a:solidFill>
                  <a:srgbClr val="FFFF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85101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Gradient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264185-671D-EF79-5FE4-D80EA00BB5C5}"/>
              </a:ext>
            </a:extLst>
          </p:cNvPr>
          <p:cNvSpPr>
            <a:spLocks noGrp="1"/>
          </p:cNvSpPr>
          <p:nvPr>
            <p:ph type="title"/>
          </p:nvPr>
        </p:nvSpPr>
        <p:spPr>
          <a:xfrm>
            <a:off x="464127" y="441325"/>
            <a:ext cx="5631874" cy="1260866"/>
          </a:xfrm>
        </p:spPr>
        <p:txBody>
          <a:bodyPr lIns="0" tIns="0" rIns="0" bIns="0" anchor="t" anchorCtr="0">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4" name="Google Shape;336;p5" descr="A black and white logo&#10;&#10;Description automatically generated">
            <a:extLst>
              <a:ext uri="{FF2B5EF4-FFF2-40B4-BE49-F238E27FC236}">
                <a16:creationId xmlns:a16="http://schemas.microsoft.com/office/drawing/2014/main" id="{3D482EBC-51CB-8092-614C-10763019DBB5}"/>
              </a:ext>
            </a:extLst>
          </p:cNvPr>
          <p:cNvPicPr preferRelativeResize="0"/>
          <p:nvPr userDrawn="1"/>
        </p:nvPicPr>
        <p:blipFill rotWithShape="1">
          <a:blip r:embed="rId3">
            <a:alphaModFix/>
          </a:blip>
          <a:srcRect/>
          <a:stretch/>
        </p:blipFill>
        <p:spPr>
          <a:xfrm>
            <a:off x="7918385" y="521761"/>
            <a:ext cx="3591374" cy="884612"/>
          </a:xfrm>
          <a:prstGeom prst="rect">
            <a:avLst/>
          </a:prstGeom>
          <a:noFill/>
          <a:ln>
            <a:noFill/>
          </a:ln>
        </p:spPr>
      </p:pic>
      <p:sp>
        <p:nvSpPr>
          <p:cNvPr id="2" name="Text Placeholder 6">
            <a:extLst>
              <a:ext uri="{FF2B5EF4-FFF2-40B4-BE49-F238E27FC236}">
                <a16:creationId xmlns:a16="http://schemas.microsoft.com/office/drawing/2014/main" id="{B0A56E47-F42A-12D2-D27C-95736289FD7A}"/>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FFFFFF"/>
                </a:solidFill>
              </a:defRPr>
            </a:lvl1pPr>
            <a:lvl2pPr marL="742950" indent="-285750" algn="l">
              <a:buFont typeface="Arial" panose="020B0604020202020204" pitchFamily="34" charset="0"/>
              <a:buChar char="•"/>
              <a:defRPr sz="1800">
                <a:solidFill>
                  <a:srgbClr val="FFFFFF"/>
                </a:solidFill>
              </a:defRPr>
            </a:lvl2pPr>
            <a:lvl3pPr marL="1200150" indent="-285750" algn="l">
              <a:buFont typeface="Arial" panose="020B0604020202020204" pitchFamily="34" charset="0"/>
              <a:buChar char="•"/>
              <a:defRPr sz="1800">
                <a:solidFill>
                  <a:srgbClr val="FFFFFF"/>
                </a:solidFill>
              </a:defRPr>
            </a:lvl3pPr>
            <a:lvl4pPr marL="1657350" indent="-285750" algn="l">
              <a:buFont typeface="Arial" panose="020B0604020202020204" pitchFamily="34" charset="0"/>
              <a:buChar char="•"/>
              <a:defRPr sz="1800">
                <a:solidFill>
                  <a:srgbClr val="FFFFFF"/>
                </a:solidFill>
              </a:defRPr>
            </a:lvl4pPr>
            <a:lvl5pPr marL="2114550" indent="-285750" algn="l">
              <a:buFont typeface="Arial" panose="020B0604020202020204" pitchFamily="34" charset="0"/>
              <a:buChar char="•"/>
              <a:defRPr sz="1800">
                <a:solidFill>
                  <a:srgbClr val="FFFF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567043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Gradient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6264185-671D-EF79-5FE4-D80EA00BB5C5}"/>
              </a:ext>
            </a:extLst>
          </p:cNvPr>
          <p:cNvSpPr>
            <a:spLocks noGrp="1"/>
          </p:cNvSpPr>
          <p:nvPr>
            <p:ph type="title"/>
          </p:nvPr>
        </p:nvSpPr>
        <p:spPr>
          <a:xfrm>
            <a:off x="464127" y="441324"/>
            <a:ext cx="5631874" cy="1837641"/>
          </a:xfrm>
        </p:spPr>
        <p:txBody>
          <a:bodyPr lIns="0" tIns="0" rIns="0" bIns="0" anchor="t" anchorCtr="0">
            <a:normAutofit/>
          </a:bodyPr>
          <a:lstStyle>
            <a:lvl1pPr>
              <a:defRPr sz="36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pic>
        <p:nvPicPr>
          <p:cNvPr id="3" name="Google Shape;336;p5" descr="A black and white logo&#10;&#10;Description automatically generated">
            <a:extLst>
              <a:ext uri="{FF2B5EF4-FFF2-40B4-BE49-F238E27FC236}">
                <a16:creationId xmlns:a16="http://schemas.microsoft.com/office/drawing/2014/main" id="{EF541924-D878-9E20-65CC-733B0982BC43}"/>
              </a:ext>
            </a:extLst>
          </p:cNvPr>
          <p:cNvPicPr preferRelativeResize="0"/>
          <p:nvPr userDrawn="1"/>
        </p:nvPicPr>
        <p:blipFill rotWithShape="1">
          <a:blip r:embed="rId3">
            <a:alphaModFix/>
          </a:blip>
          <a:srcRect/>
          <a:stretch/>
        </p:blipFill>
        <p:spPr>
          <a:xfrm>
            <a:off x="7918385" y="521761"/>
            <a:ext cx="3591374" cy="884612"/>
          </a:xfrm>
          <a:prstGeom prst="rect">
            <a:avLst/>
          </a:prstGeom>
          <a:noFill/>
          <a:ln>
            <a:noFill/>
          </a:ln>
        </p:spPr>
      </p:pic>
      <p:sp>
        <p:nvSpPr>
          <p:cNvPr id="2" name="Text Placeholder 6">
            <a:extLst>
              <a:ext uri="{FF2B5EF4-FFF2-40B4-BE49-F238E27FC236}">
                <a16:creationId xmlns:a16="http://schemas.microsoft.com/office/drawing/2014/main" id="{9D582F8A-5F5A-5798-606B-0F3CE4214629}"/>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FFFFFF"/>
                </a:solidFill>
              </a:defRPr>
            </a:lvl1pPr>
            <a:lvl2pPr marL="742950" indent="-285750" algn="l">
              <a:buFont typeface="Arial" panose="020B0604020202020204" pitchFamily="34" charset="0"/>
              <a:buChar char="•"/>
              <a:defRPr sz="1800">
                <a:solidFill>
                  <a:srgbClr val="FFFFFF"/>
                </a:solidFill>
              </a:defRPr>
            </a:lvl2pPr>
            <a:lvl3pPr marL="1200150" indent="-285750" algn="l">
              <a:buFont typeface="Arial" panose="020B0604020202020204" pitchFamily="34" charset="0"/>
              <a:buChar char="•"/>
              <a:defRPr sz="1800">
                <a:solidFill>
                  <a:srgbClr val="FFFFFF"/>
                </a:solidFill>
              </a:defRPr>
            </a:lvl3pPr>
            <a:lvl4pPr marL="1657350" indent="-285750" algn="l">
              <a:buFont typeface="Arial" panose="020B0604020202020204" pitchFamily="34" charset="0"/>
              <a:buChar char="•"/>
              <a:defRPr sz="1800">
                <a:solidFill>
                  <a:srgbClr val="FFFFFF"/>
                </a:solidFill>
              </a:defRPr>
            </a:lvl4pPr>
            <a:lvl5pPr marL="2114550" indent="-285750" algn="l">
              <a:buFont typeface="Arial" panose="020B0604020202020204" pitchFamily="34" charset="0"/>
              <a:buChar char="•"/>
              <a:defRPr sz="1800">
                <a:solidFill>
                  <a:srgbClr val="FFFFFF"/>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4010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1" name="Picture 10" descr="Close up of outdoor climbing net">
            <a:extLst>
              <a:ext uri="{FF2B5EF4-FFF2-40B4-BE49-F238E27FC236}">
                <a16:creationId xmlns:a16="http://schemas.microsoft.com/office/drawing/2014/main" id="{19FFD3B6-8BA2-87AD-D7C3-A2BFC2662B46}"/>
              </a:ext>
            </a:extLst>
          </p:cNvPr>
          <p:cNvPicPr>
            <a:picLocks noChangeAspect="1"/>
          </p:cNvPicPr>
          <p:nvPr userDrawn="1"/>
        </p:nvPicPr>
        <p:blipFill>
          <a:blip r:embed="rId2"/>
          <a:stretch>
            <a:fillRect/>
          </a:stretch>
        </p:blipFill>
        <p:spPr>
          <a:xfrm>
            <a:off x="5800361" y="13840"/>
            <a:ext cx="10297057" cy="6858000"/>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8BEF442E-8B9A-BABC-FB82-28667549CEA1}"/>
              </a:ext>
            </a:extLst>
          </p:cNvPr>
          <p:cNvPicPr>
            <a:picLocks noChangeAspect="1"/>
          </p:cNvPicPr>
          <p:nvPr userDrawn="1"/>
        </p:nvPicPr>
        <p:blipFill rotWithShape="1">
          <a:blip r:embed="rId3"/>
          <a:srcRect r="3633"/>
          <a:stretch/>
        </p:blipFill>
        <p:spPr>
          <a:xfrm>
            <a:off x="0" y="0"/>
            <a:ext cx="11772799" cy="6871840"/>
          </a:xfrm>
          <a:prstGeom prst="rect">
            <a:avLst/>
          </a:prstGeom>
        </p:spPr>
      </p:pic>
      <p:sp>
        <p:nvSpPr>
          <p:cNvPr id="5" name="Text Placeholder 6">
            <a:extLst>
              <a:ext uri="{FF2B5EF4-FFF2-40B4-BE49-F238E27FC236}">
                <a16:creationId xmlns:a16="http://schemas.microsoft.com/office/drawing/2014/main" id="{09A4E1BB-308B-DFC7-0198-AD7CC74488E7}"/>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384;p9">
            <a:extLst>
              <a:ext uri="{FF2B5EF4-FFF2-40B4-BE49-F238E27FC236}">
                <a16:creationId xmlns:a16="http://schemas.microsoft.com/office/drawing/2014/main" id="{238D7D1C-F582-7280-7DAC-DAC7AD5FD9E7}"/>
              </a:ext>
            </a:extLst>
          </p:cNvPr>
          <p:cNvPicPr preferRelativeResize="0"/>
          <p:nvPr userDrawn="1"/>
        </p:nvPicPr>
        <p:blipFill rotWithShape="1">
          <a:blip r:embed="rId4">
            <a:alphaModFix/>
          </a:blip>
          <a:srcRect/>
          <a:stretch/>
        </p:blipFill>
        <p:spPr>
          <a:xfrm>
            <a:off x="603184" y="5392916"/>
            <a:ext cx="3591373" cy="884612"/>
          </a:xfrm>
          <a:prstGeom prst="rect">
            <a:avLst/>
          </a:prstGeom>
          <a:noFill/>
          <a:ln>
            <a:noFill/>
          </a:ln>
        </p:spPr>
      </p:pic>
      <p:sp>
        <p:nvSpPr>
          <p:cNvPr id="7" name="Title 1">
            <a:extLst>
              <a:ext uri="{FF2B5EF4-FFF2-40B4-BE49-F238E27FC236}">
                <a16:creationId xmlns:a16="http://schemas.microsoft.com/office/drawing/2014/main" id="{F6FCAFF0-952C-C1A1-07A4-AB88BCF94664}"/>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96321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descr="A padlock with a glowing background&#10;&#10;Description automatically generated with medium confidence">
            <a:extLst>
              <a:ext uri="{FF2B5EF4-FFF2-40B4-BE49-F238E27FC236}">
                <a16:creationId xmlns:a16="http://schemas.microsoft.com/office/drawing/2014/main" id="{5ECC51F7-1091-5F67-8030-47FDEC7330CE}"/>
              </a:ext>
            </a:extLst>
          </p:cNvPr>
          <p:cNvPicPr>
            <a:picLocks noChangeAspect="1"/>
          </p:cNvPicPr>
          <p:nvPr userDrawn="1"/>
        </p:nvPicPr>
        <p:blipFill>
          <a:blip r:embed="rId2"/>
          <a:stretch>
            <a:fillRect/>
          </a:stretch>
        </p:blipFill>
        <p:spPr>
          <a:xfrm>
            <a:off x="4585083" y="0"/>
            <a:ext cx="12196466" cy="6853063"/>
          </a:xfrm>
          <a:prstGeom prst="rect">
            <a:avLst/>
          </a:prstGeom>
        </p:spPr>
      </p:pic>
      <p:pic>
        <p:nvPicPr>
          <p:cNvPr id="3" name="Picture 2" descr="A picture containing screenshot, graphics, graphic design, design&#10;&#10;Description automatically generated">
            <a:extLst>
              <a:ext uri="{FF2B5EF4-FFF2-40B4-BE49-F238E27FC236}">
                <a16:creationId xmlns:a16="http://schemas.microsoft.com/office/drawing/2014/main" id="{8BEF442E-8B9A-BABC-FB82-28667549CEA1}"/>
              </a:ext>
            </a:extLst>
          </p:cNvPr>
          <p:cNvPicPr>
            <a:picLocks noChangeAspect="1"/>
          </p:cNvPicPr>
          <p:nvPr userDrawn="1"/>
        </p:nvPicPr>
        <p:blipFill rotWithShape="1">
          <a:blip r:embed="rId3"/>
          <a:srcRect r="3633"/>
          <a:stretch/>
        </p:blipFill>
        <p:spPr>
          <a:xfrm>
            <a:off x="0" y="0"/>
            <a:ext cx="11772799" cy="6871840"/>
          </a:xfrm>
          <a:prstGeom prst="rect">
            <a:avLst/>
          </a:prstGeom>
        </p:spPr>
      </p:pic>
      <p:sp>
        <p:nvSpPr>
          <p:cNvPr id="5" name="Text Placeholder 6">
            <a:extLst>
              <a:ext uri="{FF2B5EF4-FFF2-40B4-BE49-F238E27FC236}">
                <a16:creationId xmlns:a16="http://schemas.microsoft.com/office/drawing/2014/main" id="{09A4E1BB-308B-DFC7-0198-AD7CC74488E7}"/>
              </a:ext>
            </a:extLst>
          </p:cNvPr>
          <p:cNvSpPr>
            <a:spLocks noGrp="1"/>
          </p:cNvSpPr>
          <p:nvPr>
            <p:ph type="body" sz="quarter" idx="10"/>
          </p:nvPr>
        </p:nvSpPr>
        <p:spPr>
          <a:xfrm>
            <a:off x="572281" y="2577954"/>
            <a:ext cx="5271928" cy="3484916"/>
          </a:xfrm>
        </p:spPr>
        <p:txBody>
          <a:bodyPr lIns="0" rIns="0">
            <a:noAutofit/>
          </a:bodyPr>
          <a:lstStyle>
            <a:lvl1pPr marL="0" indent="0" algn="l">
              <a:buFont typeface="Arial" panose="020B0604020202020204" pitchFamily="34" charset="0"/>
              <a:buNone/>
              <a:defRPr sz="1800">
                <a:solidFill>
                  <a:srgbClr val="000000"/>
                </a:solidFill>
              </a:defRPr>
            </a:lvl1pPr>
            <a:lvl2pPr marL="742950" indent="-285750" algn="l">
              <a:buFont typeface="Arial" panose="020B0604020202020204" pitchFamily="34" charset="0"/>
              <a:buChar char="•"/>
              <a:defRPr sz="1800">
                <a:solidFill>
                  <a:srgbClr val="000000"/>
                </a:solidFill>
              </a:defRPr>
            </a:lvl2pPr>
            <a:lvl3pPr marL="1200150" indent="-285750" algn="l">
              <a:buFont typeface="Arial" panose="020B0604020202020204" pitchFamily="34" charset="0"/>
              <a:buChar char="•"/>
              <a:defRPr sz="1800">
                <a:solidFill>
                  <a:srgbClr val="000000"/>
                </a:solidFill>
              </a:defRPr>
            </a:lvl3pPr>
            <a:lvl4pPr marL="1657350" indent="-285750" algn="l">
              <a:buFont typeface="Arial" panose="020B0604020202020204" pitchFamily="34" charset="0"/>
              <a:buChar char="•"/>
              <a:defRPr sz="1800">
                <a:solidFill>
                  <a:srgbClr val="000000"/>
                </a:solidFill>
              </a:defRPr>
            </a:lvl4pPr>
            <a:lvl5pPr marL="2114550" indent="-285750" algn="l">
              <a:buFont typeface="Arial" panose="020B0604020202020204" pitchFamily="34" charset="0"/>
              <a:buChar char="•"/>
              <a:defRPr sz="1800">
                <a:solidFill>
                  <a:srgbClr val="000000"/>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Google Shape;384;p9">
            <a:extLst>
              <a:ext uri="{FF2B5EF4-FFF2-40B4-BE49-F238E27FC236}">
                <a16:creationId xmlns:a16="http://schemas.microsoft.com/office/drawing/2014/main" id="{238D7D1C-F582-7280-7DAC-DAC7AD5FD9E7}"/>
              </a:ext>
            </a:extLst>
          </p:cNvPr>
          <p:cNvPicPr preferRelativeResize="0"/>
          <p:nvPr userDrawn="1"/>
        </p:nvPicPr>
        <p:blipFill rotWithShape="1">
          <a:blip r:embed="rId4">
            <a:alphaModFix/>
          </a:blip>
          <a:srcRect/>
          <a:stretch/>
        </p:blipFill>
        <p:spPr>
          <a:xfrm>
            <a:off x="603184" y="5392916"/>
            <a:ext cx="3591373" cy="884612"/>
          </a:xfrm>
          <a:prstGeom prst="rect">
            <a:avLst/>
          </a:prstGeom>
          <a:noFill/>
          <a:ln>
            <a:noFill/>
          </a:ln>
        </p:spPr>
      </p:pic>
      <p:sp>
        <p:nvSpPr>
          <p:cNvPr id="7" name="Title 1">
            <a:extLst>
              <a:ext uri="{FF2B5EF4-FFF2-40B4-BE49-F238E27FC236}">
                <a16:creationId xmlns:a16="http://schemas.microsoft.com/office/drawing/2014/main" id="{F6FCAFF0-952C-C1A1-07A4-AB88BCF94664}"/>
              </a:ext>
            </a:extLst>
          </p:cNvPr>
          <p:cNvSpPr>
            <a:spLocks noGrp="1"/>
          </p:cNvSpPr>
          <p:nvPr>
            <p:ph type="title"/>
          </p:nvPr>
        </p:nvSpPr>
        <p:spPr>
          <a:xfrm>
            <a:off x="464127" y="441324"/>
            <a:ext cx="5631874" cy="1685649"/>
          </a:xfrm>
        </p:spPr>
        <p:txBody>
          <a:bodyPr lIns="0" tIns="0" rIns="0" bIns="0" anchor="t" anchorCtr="0">
            <a:normAutofit/>
          </a:bodyPr>
          <a:lstStyle>
            <a:lvl1pPr>
              <a:defRPr sz="3600" b="1" i="0">
                <a:solidFill>
                  <a:schemeClr val="tx1"/>
                </a:solidFill>
                <a:latin typeface="Arial" panose="020B0604020202020204" pitchFamily="34" charset="0"/>
                <a:cs typeface="Arial" panose="020B0604020202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38851619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F831C7-037E-C507-49AA-110A80EE149E}"/>
              </a:ext>
            </a:extLst>
          </p:cNvPr>
          <p:cNvSpPr>
            <a:spLocks noGrp="1"/>
          </p:cNvSpPr>
          <p:nvPr>
            <p:ph type="title"/>
          </p:nvPr>
        </p:nvSpPr>
        <p:spPr>
          <a:xfrm>
            <a:off x="464127"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489042-6F81-860B-3E09-9C54005FCAED}"/>
              </a:ext>
            </a:extLst>
          </p:cNvPr>
          <p:cNvSpPr>
            <a:spLocks noGrp="1"/>
          </p:cNvSpPr>
          <p:nvPr>
            <p:ph type="body" idx="1"/>
          </p:nvPr>
        </p:nvSpPr>
        <p:spPr>
          <a:xfrm>
            <a:off x="464127"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71820418"/>
      </p:ext>
    </p:extLst>
  </p:cSld>
  <p:clrMap bg1="lt1" tx1="dk1" bg2="lt2" tx2="dk2" accent1="accent1" accent2="accent2" accent3="accent3" accent4="accent4" accent5="accent5" accent6="accent6" hlink="hlink" folHlink="folHlink"/>
  <p:sldLayoutIdLst>
    <p:sldLayoutId id="2147483651" r:id="rId1"/>
    <p:sldLayoutId id="2147483658" r:id="rId2"/>
    <p:sldLayoutId id="2147483659" r:id="rId3"/>
    <p:sldLayoutId id="2147483660" r:id="rId4"/>
    <p:sldLayoutId id="2147483649" r:id="rId5"/>
    <p:sldLayoutId id="2147483652" r:id="rId6"/>
    <p:sldLayoutId id="2147483653" r:id="rId7"/>
    <p:sldLayoutId id="2147483661" r:id="rId8"/>
    <p:sldLayoutId id="2147483663" r:id="rId9"/>
    <p:sldLayoutId id="2147483664" r:id="rId10"/>
    <p:sldLayoutId id="2147483666" r:id="rId11"/>
    <p:sldLayoutId id="2147483665" r:id="rId12"/>
    <p:sldLayoutId id="2147483650" r:id="rId13"/>
    <p:sldLayoutId id="2147483662" r:id="rId14"/>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cloud.google.com/blog/products/infrastructure/details-of-google-cloud-gcve-incident"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spaces.at.internet2.edu/display/COmanage/2024-04-30+Registry+Advisory"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education.gov.au/national-research-infrastructure/funded-research-infrastructure-project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F4754-6D5C-1EE3-3E98-B5B89B0C9AD7}"/>
              </a:ext>
            </a:extLst>
          </p:cNvPr>
          <p:cNvSpPr>
            <a:spLocks noGrp="1"/>
          </p:cNvSpPr>
          <p:nvPr>
            <p:ph type="title"/>
          </p:nvPr>
        </p:nvSpPr>
        <p:spPr>
          <a:xfrm>
            <a:off x="464127" y="441324"/>
            <a:ext cx="7355166" cy="2176615"/>
          </a:xfrm>
        </p:spPr>
        <p:txBody>
          <a:bodyPr>
            <a:normAutofit fontScale="90000"/>
          </a:bodyPr>
          <a:lstStyle/>
          <a:p>
            <a:r>
              <a:rPr lang="en-US"/>
              <a:t>Australian Access Federation</a:t>
            </a:r>
            <a:br>
              <a:rPr lang="en-US"/>
            </a:br>
            <a:r>
              <a:rPr lang="en-US"/>
              <a:t>REFEDS Update</a:t>
            </a:r>
            <a:br>
              <a:rPr lang="en-US"/>
            </a:br>
            <a:r>
              <a:rPr lang="en-US" sz="3100"/>
              <a:t>June 2024</a:t>
            </a:r>
            <a:endParaRPr lang="en-US"/>
          </a:p>
        </p:txBody>
      </p:sp>
      <p:sp>
        <p:nvSpPr>
          <p:cNvPr id="3" name="Text Placeholder 2">
            <a:extLst>
              <a:ext uri="{FF2B5EF4-FFF2-40B4-BE49-F238E27FC236}">
                <a16:creationId xmlns:a16="http://schemas.microsoft.com/office/drawing/2014/main" id="{F9B37D16-39D5-3F2E-EFE4-7ABF85D424F8}"/>
              </a:ext>
            </a:extLst>
          </p:cNvPr>
          <p:cNvSpPr>
            <a:spLocks noGrp="1"/>
          </p:cNvSpPr>
          <p:nvPr>
            <p:ph type="body" sz="quarter" idx="10"/>
          </p:nvPr>
        </p:nvSpPr>
        <p:spPr>
          <a:xfrm>
            <a:off x="462950" y="4625415"/>
            <a:ext cx="5281903" cy="566737"/>
          </a:xfrm>
        </p:spPr>
        <p:txBody>
          <a:bodyPr vert="horz" lIns="0" tIns="45720" rIns="0" bIns="45720" rtlCol="0" anchor="t">
            <a:noAutofit/>
          </a:bodyPr>
          <a:lstStyle/>
          <a:p>
            <a:r>
              <a:rPr lang="en-US" dirty="0">
                <a:latin typeface="Arial"/>
                <a:cs typeface="Arial"/>
              </a:rPr>
              <a:t>JOHN SCULLEN</a:t>
            </a:r>
            <a:endParaRPr lang="en-US" dirty="0"/>
          </a:p>
          <a:p>
            <a:r>
              <a:rPr lang="en-US" sz="1400" dirty="0">
                <a:latin typeface="Arial"/>
                <a:cs typeface="Arial"/>
              </a:rPr>
              <a:t>HEAD, PROJECTS AND MANAGED SERVICES</a:t>
            </a:r>
            <a:endParaRPr lang="en-US" sz="1400" dirty="0"/>
          </a:p>
        </p:txBody>
      </p:sp>
    </p:spTree>
    <p:extLst>
      <p:ext uri="{BB962C8B-B14F-4D97-AF65-F5344CB8AC3E}">
        <p14:creationId xmlns:p14="http://schemas.microsoft.com/office/powerpoint/2010/main" val="3029275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4C35F-89E6-E580-74A0-4A465E88C53B}"/>
              </a:ext>
            </a:extLst>
          </p:cNvPr>
          <p:cNvSpPr>
            <a:spLocks noGrp="1"/>
          </p:cNvSpPr>
          <p:nvPr>
            <p:ph type="title"/>
          </p:nvPr>
        </p:nvSpPr>
        <p:spPr>
          <a:xfrm>
            <a:off x="464127" y="441325"/>
            <a:ext cx="6862797" cy="1284312"/>
          </a:xfrm>
        </p:spPr>
        <p:txBody>
          <a:bodyPr/>
          <a:lstStyle/>
          <a:p>
            <a:r>
              <a:rPr lang="en-AU"/>
              <a:t>Trust and identity for research</a:t>
            </a:r>
          </a:p>
        </p:txBody>
      </p:sp>
      <p:sp>
        <p:nvSpPr>
          <p:cNvPr id="3" name="Text Placeholder 2">
            <a:extLst>
              <a:ext uri="{FF2B5EF4-FFF2-40B4-BE49-F238E27FC236}">
                <a16:creationId xmlns:a16="http://schemas.microsoft.com/office/drawing/2014/main" id="{B192B48D-DB89-13FE-4F59-786779112213}"/>
              </a:ext>
            </a:extLst>
          </p:cNvPr>
          <p:cNvSpPr>
            <a:spLocks noGrp="1"/>
          </p:cNvSpPr>
          <p:nvPr>
            <p:ph type="body" sz="quarter" idx="10"/>
          </p:nvPr>
        </p:nvSpPr>
        <p:spPr>
          <a:xfrm>
            <a:off x="572282" y="2177904"/>
            <a:ext cx="5364880" cy="3484916"/>
          </a:xfrm>
        </p:spPr>
        <p:txBody>
          <a:bodyPr/>
          <a:lstStyle/>
          <a:p>
            <a:r>
              <a:rPr lang="en-AU" b="1"/>
              <a:t>Projects</a:t>
            </a:r>
          </a:p>
          <a:p>
            <a:pPr lvl="1"/>
            <a:r>
              <a:rPr lang="en-AU" b="1"/>
              <a:t>GUARDIANS (Genomics Uplift for Australia through Research Data Infrastructure At National Scale)</a:t>
            </a:r>
          </a:p>
          <a:p>
            <a:pPr lvl="2"/>
            <a:r>
              <a:rPr lang="en-AU"/>
              <a:t>Success criteria:</a:t>
            </a:r>
          </a:p>
          <a:p>
            <a:pPr lvl="3"/>
            <a:r>
              <a:rPr lang="en-AU"/>
              <a:t>Deployed identity and access management system connected to other sub-projects</a:t>
            </a:r>
          </a:p>
          <a:p>
            <a:pPr lvl="3"/>
            <a:r>
              <a:rPr lang="en-AU"/>
              <a:t>Support single sign-on with institutional credentials</a:t>
            </a:r>
          </a:p>
          <a:p>
            <a:pPr lvl="3"/>
            <a:r>
              <a:rPr lang="en-AU"/>
              <a:t>Authenticate users not affiliated with AAF, including international researchers</a:t>
            </a:r>
          </a:p>
          <a:p>
            <a:pPr lvl="3"/>
            <a:r>
              <a:rPr lang="en-AU"/>
              <a:t>Supported standard authorisation mechanisms</a:t>
            </a:r>
          </a:p>
          <a:p>
            <a:pPr lvl="2"/>
            <a:endParaRPr lang="en-AU"/>
          </a:p>
          <a:p>
            <a:endParaRPr lang="en-AU"/>
          </a:p>
        </p:txBody>
      </p:sp>
      <p:sp>
        <p:nvSpPr>
          <p:cNvPr id="6" name="TextBox 5">
            <a:extLst>
              <a:ext uri="{FF2B5EF4-FFF2-40B4-BE49-F238E27FC236}">
                <a16:creationId xmlns:a16="http://schemas.microsoft.com/office/drawing/2014/main" id="{5DB24F4A-1A61-3964-E88E-A0F0DCD54142}"/>
              </a:ext>
            </a:extLst>
          </p:cNvPr>
          <p:cNvSpPr txBox="1"/>
          <p:nvPr/>
        </p:nvSpPr>
        <p:spPr>
          <a:xfrm>
            <a:off x="6096000" y="2456200"/>
            <a:ext cx="5076295" cy="3416320"/>
          </a:xfrm>
          <a:prstGeom prst="rect">
            <a:avLst/>
          </a:prstGeom>
          <a:noFill/>
        </p:spPr>
        <p:txBody>
          <a:bodyPr wrap="square">
            <a:spAutoFit/>
          </a:bodyPr>
          <a:lstStyle/>
          <a:p>
            <a:pPr marL="285750" indent="-285750">
              <a:buFont typeface="Arial" panose="020B0604020202020204" pitchFamily="34" charset="0"/>
              <a:buChar char="•"/>
            </a:pPr>
            <a:r>
              <a:rPr lang="en-US" b="1">
                <a:solidFill>
                  <a:srgbClr val="FFFFFF"/>
                </a:solidFill>
                <a:latin typeface="Arial" panose="020B0604020202020204" pitchFamily="34" charset="0"/>
                <a:cs typeface="Arial" panose="020B0604020202020204" pitchFamily="34" charset="0"/>
              </a:rPr>
              <a:t>CADRE</a:t>
            </a:r>
          </a:p>
          <a:p>
            <a:pPr marL="742950" lvl="1" indent="-285750">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Discover and apply for social science datasets</a:t>
            </a:r>
          </a:p>
          <a:p>
            <a:pPr marL="285750" indent="-285750">
              <a:buFont typeface="Arial" panose="020B0604020202020204" pitchFamily="34" charset="0"/>
              <a:buChar char="•"/>
            </a:pPr>
            <a:endParaRPr lang="en-US" b="1">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a:solidFill>
                  <a:srgbClr val="FFFFFF"/>
                </a:solidFill>
                <a:latin typeface="Arial" panose="020B0604020202020204" pitchFamily="34" charset="0"/>
                <a:cs typeface="Arial" panose="020B0604020202020204" pitchFamily="34" charset="0"/>
              </a:rPr>
              <a:t>Pawsey Supercomputing Research Centre </a:t>
            </a:r>
          </a:p>
          <a:p>
            <a:pPr marL="742950" lvl="1" indent="-285750">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Explore AAF authentication for command line tools</a:t>
            </a:r>
          </a:p>
          <a:p>
            <a:pPr marL="285750" indent="-285750">
              <a:buFont typeface="Arial" panose="020B0604020202020204" pitchFamily="34" charset="0"/>
              <a:buChar char="•"/>
            </a:pPr>
            <a:endParaRPr lang="en-US" b="1">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a:solidFill>
                  <a:srgbClr val="FFFFFF"/>
                </a:solidFill>
                <a:latin typeface="Arial" panose="020B0604020202020204" pitchFamily="34" charset="0"/>
                <a:cs typeface="Arial" panose="020B0604020202020204" pitchFamily="34" charset="0"/>
              </a:rPr>
              <a:t>National Imaging Facility  (NIF) </a:t>
            </a:r>
          </a:p>
          <a:p>
            <a:pPr marL="742950" lvl="1" indent="-285750">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Use PIDs to connect instrument usage with research outputs and outcomes</a:t>
            </a:r>
          </a:p>
          <a:p>
            <a:pPr marL="285750" indent="-285750">
              <a:buFont typeface="Arial" panose="020B0604020202020204" pitchFamily="34" charset="0"/>
              <a:buChar char="•"/>
            </a:pPr>
            <a:endParaRPr lang="en-US" b="1">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196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4C1798-356C-8AE2-1D32-3C29E186BCDE}"/>
              </a:ext>
            </a:extLst>
          </p:cNvPr>
          <p:cNvSpPr>
            <a:spLocks noGrp="1"/>
          </p:cNvSpPr>
          <p:nvPr>
            <p:ph type="body" sz="quarter" idx="10"/>
          </p:nvPr>
        </p:nvSpPr>
        <p:spPr>
          <a:xfrm>
            <a:off x="572281" y="2577954"/>
            <a:ext cx="4998786" cy="3484916"/>
          </a:xfrm>
        </p:spPr>
        <p:txBody>
          <a:bodyPr/>
          <a:lstStyle/>
          <a:p>
            <a:r>
              <a:rPr lang="en-AU" b="1" dirty="0"/>
              <a:t>“AAF is great, but what do we do about the people that aren’t AAF subscribers?”</a:t>
            </a:r>
            <a:br>
              <a:rPr lang="en-AU" b="1" dirty="0"/>
            </a:br>
            <a:endParaRPr lang="en-AU" b="1" dirty="0"/>
          </a:p>
          <a:p>
            <a:pPr lvl="1"/>
            <a:r>
              <a:rPr lang="en-AU" dirty="0"/>
              <a:t>30% to 60% coverage within research communities</a:t>
            </a:r>
          </a:p>
          <a:p>
            <a:pPr lvl="1"/>
            <a:r>
              <a:rPr lang="en-AU" dirty="0"/>
              <a:t>A problem for 100% of research communities</a:t>
            </a:r>
          </a:p>
        </p:txBody>
      </p:sp>
      <p:sp>
        <p:nvSpPr>
          <p:cNvPr id="3" name="Title 2">
            <a:extLst>
              <a:ext uri="{FF2B5EF4-FFF2-40B4-BE49-F238E27FC236}">
                <a16:creationId xmlns:a16="http://schemas.microsoft.com/office/drawing/2014/main" id="{9B757BF3-FCE9-9097-C873-62EC58743C85}"/>
              </a:ext>
            </a:extLst>
          </p:cNvPr>
          <p:cNvSpPr>
            <a:spLocks noGrp="1"/>
          </p:cNvSpPr>
          <p:nvPr>
            <p:ph type="title"/>
          </p:nvPr>
        </p:nvSpPr>
        <p:spPr/>
        <p:txBody>
          <a:bodyPr/>
          <a:lstStyle/>
          <a:p>
            <a:r>
              <a:rPr lang="en-AU" dirty="0"/>
              <a:t>Challenges</a:t>
            </a:r>
          </a:p>
        </p:txBody>
      </p:sp>
    </p:spTree>
    <p:extLst>
      <p:ext uri="{BB962C8B-B14F-4D97-AF65-F5344CB8AC3E}">
        <p14:creationId xmlns:p14="http://schemas.microsoft.com/office/powerpoint/2010/main" val="3130317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78A56-32AA-70BB-4485-AF62A0222E39}"/>
              </a:ext>
            </a:extLst>
          </p:cNvPr>
          <p:cNvSpPr>
            <a:spLocks noGrp="1"/>
          </p:cNvSpPr>
          <p:nvPr>
            <p:ph type="title"/>
          </p:nvPr>
        </p:nvSpPr>
        <p:spPr>
          <a:xfrm>
            <a:off x="464127" y="4814047"/>
            <a:ext cx="5631874" cy="952741"/>
          </a:xfrm>
        </p:spPr>
        <p:txBody>
          <a:bodyPr/>
          <a:lstStyle/>
          <a:p>
            <a:r>
              <a:rPr lang="en-US"/>
              <a:t>Any questions?</a:t>
            </a:r>
          </a:p>
        </p:txBody>
      </p:sp>
      <p:sp>
        <p:nvSpPr>
          <p:cNvPr id="3" name="Text Placeholder 2">
            <a:extLst>
              <a:ext uri="{FF2B5EF4-FFF2-40B4-BE49-F238E27FC236}">
                <a16:creationId xmlns:a16="http://schemas.microsoft.com/office/drawing/2014/main" id="{BB561235-C958-30BD-AAB5-66FD4AF846A3}"/>
              </a:ext>
            </a:extLst>
          </p:cNvPr>
          <p:cNvSpPr>
            <a:spLocks noGrp="1"/>
          </p:cNvSpPr>
          <p:nvPr>
            <p:ph type="body" sz="quarter" idx="10"/>
          </p:nvPr>
        </p:nvSpPr>
        <p:spPr>
          <a:xfrm>
            <a:off x="464127" y="5766788"/>
            <a:ext cx="3465513" cy="566737"/>
          </a:xfrm>
        </p:spPr>
        <p:txBody>
          <a:bodyPr/>
          <a:lstStyle/>
          <a:p>
            <a:r>
              <a:rPr lang="en-US" sz="1600" b="1"/>
              <a:t>Visit: </a:t>
            </a:r>
            <a:r>
              <a:rPr lang="en-US" sz="1600"/>
              <a:t>	</a:t>
            </a:r>
            <a:r>
              <a:rPr lang="en-US" sz="1600" err="1"/>
              <a:t>aaf.edu.au</a:t>
            </a:r>
            <a:br>
              <a:rPr lang="en-US" sz="1600"/>
            </a:br>
            <a:r>
              <a:rPr lang="en-US" sz="1600" b="1"/>
              <a:t>Email: </a:t>
            </a:r>
            <a:r>
              <a:rPr lang="en-US" sz="1600"/>
              <a:t>	</a:t>
            </a:r>
            <a:r>
              <a:rPr lang="en-US" sz="1600" err="1"/>
              <a:t>enquiries@aaf.edu.au</a:t>
            </a:r>
            <a:endParaRPr lang="en-US" sz="1600"/>
          </a:p>
        </p:txBody>
      </p:sp>
    </p:spTree>
    <p:extLst>
      <p:ext uri="{BB962C8B-B14F-4D97-AF65-F5344CB8AC3E}">
        <p14:creationId xmlns:p14="http://schemas.microsoft.com/office/powerpoint/2010/main" val="79640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868"/>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358C00-02BF-B995-E3CD-85FD5B93B2C6}"/>
              </a:ext>
            </a:extLst>
          </p:cNvPr>
          <p:cNvSpPr>
            <a:spLocks noGrp="1"/>
          </p:cNvSpPr>
          <p:nvPr>
            <p:ph type="body" sz="quarter" idx="10"/>
          </p:nvPr>
        </p:nvSpPr>
        <p:spPr>
          <a:xfrm>
            <a:off x="572280" y="1509486"/>
            <a:ext cx="6946119" cy="4553384"/>
          </a:xfrm>
        </p:spPr>
        <p:txBody>
          <a:bodyPr vert="horz" lIns="0" tIns="45720" rIns="0" bIns="45720" rtlCol="0" anchor="t">
            <a:noAutofit/>
          </a:bodyPr>
          <a:lstStyle/>
          <a:p>
            <a:r>
              <a:rPr lang="en-AU" sz="2800" b="1" dirty="0">
                <a:latin typeface="Arial"/>
                <a:cs typeface="Arial"/>
              </a:rPr>
              <a:t>Updates </a:t>
            </a:r>
            <a:endParaRPr lang="en-US" sz="2800" dirty="0"/>
          </a:p>
          <a:p>
            <a:pPr marL="1028700" lvl="1"/>
            <a:r>
              <a:rPr lang="en-AU" sz="2800" dirty="0">
                <a:latin typeface="Arial"/>
                <a:cs typeface="Arial"/>
              </a:rPr>
              <a:t>Support </a:t>
            </a:r>
            <a:endParaRPr lang="en-AU" sz="2800" dirty="0"/>
          </a:p>
          <a:p>
            <a:pPr marL="1028700" lvl="1"/>
            <a:r>
              <a:rPr lang="en-AU" sz="2800" dirty="0">
                <a:latin typeface="Arial"/>
                <a:cs typeface="Arial"/>
              </a:rPr>
              <a:t>Dev and Security </a:t>
            </a:r>
            <a:endParaRPr lang="en-AU" sz="2800" dirty="0"/>
          </a:p>
          <a:p>
            <a:pPr marL="1028700" lvl="1"/>
            <a:r>
              <a:rPr lang="en-AU" sz="2800" dirty="0">
                <a:latin typeface="Arial"/>
                <a:cs typeface="Arial"/>
              </a:rPr>
              <a:t>ORCID Consortium </a:t>
            </a:r>
            <a:endParaRPr lang="en-AU" sz="2800" dirty="0"/>
          </a:p>
          <a:p>
            <a:pPr marL="1028700" lvl="1"/>
            <a:r>
              <a:rPr lang="en-AU" sz="2800" dirty="0">
                <a:latin typeface="Arial"/>
                <a:cs typeface="Arial"/>
              </a:rPr>
              <a:t>Trust and identity for research </a:t>
            </a:r>
            <a:endParaRPr lang="en-AU" sz="2800" dirty="0"/>
          </a:p>
          <a:p>
            <a:r>
              <a:rPr lang="en-AU" sz="2800" b="1" dirty="0">
                <a:latin typeface="Arial"/>
                <a:cs typeface="Arial"/>
              </a:rPr>
              <a:t>What’s next? </a:t>
            </a:r>
          </a:p>
          <a:p>
            <a:endParaRPr lang="en-AU" sz="2800" dirty="0"/>
          </a:p>
          <a:p>
            <a:endParaRPr lang="en-AU" sz="2800" dirty="0"/>
          </a:p>
          <a:p>
            <a:endParaRPr lang="en-AU" sz="2800" dirty="0"/>
          </a:p>
        </p:txBody>
      </p:sp>
      <p:sp>
        <p:nvSpPr>
          <p:cNvPr id="3" name="Title 2">
            <a:extLst>
              <a:ext uri="{FF2B5EF4-FFF2-40B4-BE49-F238E27FC236}">
                <a16:creationId xmlns:a16="http://schemas.microsoft.com/office/drawing/2014/main" id="{8ECEFB2D-97D0-156E-6DB2-82FB4083EEE8}"/>
              </a:ext>
            </a:extLst>
          </p:cNvPr>
          <p:cNvSpPr>
            <a:spLocks noGrp="1"/>
          </p:cNvSpPr>
          <p:nvPr>
            <p:ph type="title"/>
          </p:nvPr>
        </p:nvSpPr>
        <p:spPr/>
        <p:txBody>
          <a:bodyPr/>
          <a:lstStyle/>
          <a:p>
            <a:r>
              <a:rPr lang="en-AU">
                <a:latin typeface="Arial"/>
                <a:cs typeface="Arial"/>
              </a:rPr>
              <a:t>Agenda</a:t>
            </a:r>
            <a:endParaRPr lang="en-US"/>
          </a:p>
        </p:txBody>
      </p:sp>
    </p:spTree>
    <p:extLst>
      <p:ext uri="{BB962C8B-B14F-4D97-AF65-F5344CB8AC3E}">
        <p14:creationId xmlns:p14="http://schemas.microsoft.com/office/powerpoint/2010/main" val="2408113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479CF-271D-BF2F-0261-AE2AE621B17D}"/>
              </a:ext>
            </a:extLst>
          </p:cNvPr>
          <p:cNvSpPr>
            <a:spLocks noGrp="1"/>
          </p:cNvSpPr>
          <p:nvPr>
            <p:ph type="title"/>
          </p:nvPr>
        </p:nvSpPr>
        <p:spPr/>
        <p:txBody>
          <a:bodyPr/>
          <a:lstStyle/>
          <a:p>
            <a:r>
              <a:rPr lang="en-US"/>
              <a:t>Support</a:t>
            </a:r>
          </a:p>
        </p:txBody>
      </p:sp>
      <p:sp>
        <p:nvSpPr>
          <p:cNvPr id="2" name="Text Placeholder 1">
            <a:extLst>
              <a:ext uri="{FF2B5EF4-FFF2-40B4-BE49-F238E27FC236}">
                <a16:creationId xmlns:a16="http://schemas.microsoft.com/office/drawing/2014/main" id="{924759DE-98FB-7C7D-F873-EDA3072E0090}"/>
              </a:ext>
            </a:extLst>
          </p:cNvPr>
          <p:cNvSpPr>
            <a:spLocks noGrp="1"/>
          </p:cNvSpPr>
          <p:nvPr>
            <p:ph type="body" sz="quarter" idx="10"/>
          </p:nvPr>
        </p:nvSpPr>
        <p:spPr>
          <a:xfrm>
            <a:off x="464127" y="1835004"/>
            <a:ext cx="5271928" cy="3484916"/>
          </a:xfrm>
        </p:spPr>
        <p:txBody>
          <a:bodyPr/>
          <a:lstStyle/>
          <a:p>
            <a:pPr marL="285750" indent="-285750">
              <a:buFont typeface="Arial" panose="020B0604020202020204" pitchFamily="34" charset="0"/>
              <a:buChar char="•"/>
            </a:pPr>
            <a:r>
              <a:rPr lang="en-US" sz="2000" b="1" dirty="0"/>
              <a:t>Rolling out support for new(</a:t>
            </a:r>
            <a:r>
              <a:rPr lang="en-US" sz="2000" b="1" dirty="0" err="1"/>
              <a:t>ish</a:t>
            </a:r>
            <a:r>
              <a:rPr lang="en-US" sz="2000" b="1" dirty="0"/>
              <a:t>) entity categories (ECs)</a:t>
            </a:r>
          </a:p>
          <a:p>
            <a:pPr marL="1028700" lvl="1"/>
            <a:r>
              <a:rPr lang="en-US" sz="2000" dirty="0"/>
              <a:t>REFEDS MFA for Azure AD enterprise IdPs (about half of AAF subscribers) when they confirm compliance with requirements</a:t>
            </a:r>
          </a:p>
          <a:p>
            <a:pPr marL="1028700" lvl="1"/>
            <a:r>
              <a:rPr lang="en-US" sz="2000" dirty="0"/>
              <a:t>RAF</a:t>
            </a:r>
          </a:p>
          <a:p>
            <a:pPr marL="1028700" lvl="1"/>
            <a:r>
              <a:rPr lang="en-US" sz="2000" dirty="0"/>
              <a:t>Updates to Validator (</a:t>
            </a:r>
            <a:r>
              <a:rPr lang="en-US" sz="2000" dirty="0" err="1"/>
              <a:t>validator.aaf.edu.au</a:t>
            </a:r>
            <a:r>
              <a:rPr lang="en-US" sz="2000" dirty="0"/>
              <a:t>) to support new ECs</a:t>
            </a:r>
            <a:br>
              <a:rPr lang="en-US" sz="2000" dirty="0"/>
            </a:br>
            <a:endParaRPr lang="en-US" sz="2000" dirty="0"/>
          </a:p>
          <a:p>
            <a:endParaRPr lang="en-US" sz="2000" dirty="0"/>
          </a:p>
        </p:txBody>
      </p:sp>
      <p:sp>
        <p:nvSpPr>
          <p:cNvPr id="5" name="TextBox 4">
            <a:extLst>
              <a:ext uri="{FF2B5EF4-FFF2-40B4-BE49-F238E27FC236}">
                <a16:creationId xmlns:a16="http://schemas.microsoft.com/office/drawing/2014/main" id="{398B098D-2970-C843-92B1-DD442DE62E50}"/>
              </a:ext>
            </a:extLst>
          </p:cNvPr>
          <p:cNvSpPr txBox="1"/>
          <p:nvPr/>
        </p:nvSpPr>
        <p:spPr>
          <a:xfrm>
            <a:off x="6091238" y="1835004"/>
            <a:ext cx="5076295" cy="4401205"/>
          </a:xfrm>
          <a:prstGeom prst="rect">
            <a:avLst/>
          </a:prstGeom>
          <a:noFill/>
        </p:spPr>
        <p:txBody>
          <a:bodyPr wrap="square">
            <a:spAutoFit/>
          </a:bodyPr>
          <a:lstStyle/>
          <a:p>
            <a:pPr marL="342900" indent="-285750">
              <a:buFont typeface="Arial" panose="020B0604020202020204" pitchFamily="34" charset="0"/>
              <a:buChar char="•"/>
            </a:pPr>
            <a:r>
              <a:rPr lang="en-US" sz="2000" b="1" dirty="0">
                <a:solidFill>
                  <a:srgbClr val="FFFFFF"/>
                </a:solidFill>
                <a:latin typeface="Arial" panose="020B0604020202020204" pitchFamily="34" charset="0"/>
                <a:cs typeface="Arial" panose="020B0604020202020204" pitchFamily="34" charset="0"/>
              </a:rPr>
              <a:t>Customer roadshows</a:t>
            </a:r>
          </a:p>
          <a:p>
            <a:pPr marL="1085850" lvl="1" indent="-285750">
              <a:buFont typeface="Arial" panose="020B0604020202020204" pitchFamily="34" charset="0"/>
              <a:buChar char="•"/>
            </a:pPr>
            <a:r>
              <a:rPr lang="en-US" sz="2000" dirty="0">
                <a:solidFill>
                  <a:srgbClr val="FFFFFF"/>
                </a:solidFill>
                <a:latin typeface="Arial" panose="020B0604020202020204" pitchFamily="34" charset="0"/>
                <a:cs typeface="Arial" panose="020B0604020202020204" pitchFamily="34" charset="0"/>
              </a:rPr>
              <a:t>Stay in touch – remind/inform about AAF</a:t>
            </a:r>
          </a:p>
          <a:p>
            <a:pPr marL="1085850" lvl="1" indent="-285750">
              <a:buFont typeface="Arial" panose="020B0604020202020204" pitchFamily="34" charset="0"/>
              <a:buChar char="•"/>
            </a:pPr>
            <a:r>
              <a:rPr lang="en-US" sz="2000" dirty="0">
                <a:solidFill>
                  <a:srgbClr val="FFFFFF"/>
                </a:solidFill>
                <a:latin typeface="Arial" panose="020B0604020202020204" pitchFamily="34" charset="0"/>
                <a:cs typeface="Arial" panose="020B0604020202020204" pitchFamily="34" charset="0"/>
              </a:rPr>
              <a:t>Understand new customer challenges</a:t>
            </a:r>
            <a:br>
              <a:rPr lang="en-US" sz="2000" dirty="0">
                <a:solidFill>
                  <a:srgbClr val="FFFFFF"/>
                </a:solidFill>
                <a:latin typeface="Arial" panose="020B0604020202020204" pitchFamily="34" charset="0"/>
                <a:cs typeface="Arial" panose="020B0604020202020204" pitchFamily="34" charset="0"/>
              </a:rPr>
            </a:br>
            <a:endParaRPr lang="en-US" sz="20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FF"/>
                </a:solidFill>
                <a:latin typeface="Arial" panose="020B0604020202020204" pitchFamily="34" charset="0"/>
                <a:cs typeface="Arial" panose="020B0604020202020204" pitchFamily="34" charset="0"/>
              </a:rPr>
              <a:t>Shibboleth 5 upgrades</a:t>
            </a:r>
          </a:p>
          <a:p>
            <a:pPr marL="1314450" lvl="1" indent="-285750">
              <a:buFont typeface="Arial" panose="020B0604020202020204" pitchFamily="34" charset="0"/>
              <a:buChar char="•"/>
            </a:pPr>
            <a:r>
              <a:rPr lang="en-US" sz="2000" dirty="0">
                <a:solidFill>
                  <a:srgbClr val="FFFFFF"/>
                </a:solidFill>
                <a:latin typeface="Arial" panose="020B0604020202020204" pitchFamily="34" charset="0"/>
                <a:cs typeface="Arial" panose="020B0604020202020204" pitchFamily="34" charset="0"/>
              </a:rPr>
              <a:t>70% of fleet will be done by </a:t>
            </a:r>
            <a:br>
              <a:rPr lang="en-US" sz="2000" dirty="0">
                <a:solidFill>
                  <a:srgbClr val="FFFFFF"/>
                </a:solidFill>
                <a:latin typeface="Arial" panose="020B0604020202020204" pitchFamily="34" charset="0"/>
                <a:cs typeface="Arial" panose="020B0604020202020204" pitchFamily="34" charset="0"/>
              </a:rPr>
            </a:br>
            <a:r>
              <a:rPr lang="en-US" sz="2000" dirty="0">
                <a:solidFill>
                  <a:srgbClr val="FFFFFF"/>
                </a:solidFill>
                <a:latin typeface="Arial" panose="020B0604020202020204" pitchFamily="34" charset="0"/>
                <a:cs typeface="Arial" panose="020B0604020202020204" pitchFamily="34" charset="0"/>
              </a:rPr>
              <a:t>1 September 2024</a:t>
            </a:r>
            <a:br>
              <a:rPr lang="en-US" sz="2000" dirty="0">
                <a:solidFill>
                  <a:srgbClr val="FFFFFF"/>
                </a:solidFill>
                <a:latin typeface="Arial" panose="020B0604020202020204" pitchFamily="34" charset="0"/>
                <a:cs typeface="Arial" panose="020B0604020202020204" pitchFamily="34" charset="0"/>
              </a:rPr>
            </a:br>
            <a:endParaRPr lang="en-US" sz="20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FF"/>
                </a:solidFill>
                <a:latin typeface="Arial" panose="020B0604020202020204" pitchFamily="34" charset="0"/>
                <a:cs typeface="Arial" panose="020B0604020202020204" pitchFamily="34" charset="0"/>
              </a:rPr>
              <a:t>Rapid IdP</a:t>
            </a:r>
          </a:p>
          <a:p>
            <a:pPr marL="1314450" lvl="1" indent="-285750">
              <a:buFont typeface="Arial" panose="020B0604020202020204" pitchFamily="34" charset="0"/>
              <a:buChar char="•"/>
            </a:pPr>
            <a:r>
              <a:rPr lang="en-US" sz="2000" dirty="0">
                <a:solidFill>
                  <a:srgbClr val="FFFFFF"/>
                </a:solidFill>
                <a:latin typeface="Arial" panose="020B0604020202020204" pitchFamily="34" charset="0"/>
                <a:cs typeface="Arial" panose="020B0604020202020204" pitchFamily="34" charset="0"/>
              </a:rPr>
              <a:t>Simplifies upgrades and deployment of new ECs</a:t>
            </a:r>
          </a:p>
          <a:p>
            <a:pPr marL="1314450" lvl="1" indent="-285750">
              <a:buFont typeface="Arial" panose="020B0604020202020204" pitchFamily="34" charset="0"/>
              <a:buChar char="•"/>
            </a:pPr>
            <a:r>
              <a:rPr lang="en-US" sz="2000" dirty="0">
                <a:solidFill>
                  <a:srgbClr val="FFFFFF"/>
                </a:solidFill>
                <a:latin typeface="Arial" panose="020B0604020202020204" pitchFamily="34" charset="0"/>
                <a:cs typeface="Arial" panose="020B0604020202020204" pitchFamily="34" charset="0"/>
              </a:rPr>
              <a:t>More time for proactive work</a:t>
            </a:r>
          </a:p>
        </p:txBody>
      </p:sp>
    </p:spTree>
    <p:extLst>
      <p:ext uri="{BB962C8B-B14F-4D97-AF65-F5344CB8AC3E}">
        <p14:creationId xmlns:p14="http://schemas.microsoft.com/office/powerpoint/2010/main" val="4070284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479CF-271D-BF2F-0261-AE2AE621B17D}"/>
              </a:ext>
            </a:extLst>
          </p:cNvPr>
          <p:cNvSpPr>
            <a:spLocks noGrp="1"/>
          </p:cNvSpPr>
          <p:nvPr>
            <p:ph type="title"/>
          </p:nvPr>
        </p:nvSpPr>
        <p:spPr>
          <a:xfrm>
            <a:off x="464127" y="441324"/>
            <a:ext cx="6935740" cy="2003701"/>
          </a:xfrm>
        </p:spPr>
        <p:txBody>
          <a:bodyPr/>
          <a:lstStyle/>
          <a:p>
            <a:r>
              <a:rPr lang="en-US"/>
              <a:t>Development and security</a:t>
            </a:r>
          </a:p>
        </p:txBody>
      </p:sp>
      <p:sp>
        <p:nvSpPr>
          <p:cNvPr id="2" name="Text Placeholder 1">
            <a:extLst>
              <a:ext uri="{FF2B5EF4-FFF2-40B4-BE49-F238E27FC236}">
                <a16:creationId xmlns:a16="http://schemas.microsoft.com/office/drawing/2014/main" id="{924759DE-98FB-7C7D-F873-EDA3072E0090}"/>
              </a:ext>
            </a:extLst>
          </p:cNvPr>
          <p:cNvSpPr>
            <a:spLocks noGrp="1"/>
          </p:cNvSpPr>
          <p:nvPr>
            <p:ph type="body" sz="quarter" idx="10"/>
          </p:nvPr>
        </p:nvSpPr>
        <p:spPr/>
        <p:txBody>
          <a:bodyPr/>
          <a:lstStyle/>
          <a:p>
            <a:pPr marL="285750" indent="-285750">
              <a:buFont typeface="Arial" panose="020B0604020202020204" pitchFamily="34" charset="0"/>
              <a:buChar char="•"/>
            </a:pPr>
            <a:r>
              <a:rPr lang="en-AU" b="1" dirty="0"/>
              <a:t>Disaster recovery</a:t>
            </a:r>
          </a:p>
          <a:p>
            <a:pPr lvl="1"/>
            <a:r>
              <a:rPr lang="en-AU" dirty="0"/>
              <a:t>H1 2024: define objectives, re-engineer to support targets and test</a:t>
            </a:r>
          </a:p>
          <a:p>
            <a:pPr lvl="1"/>
            <a:r>
              <a:rPr lang="en-AU" dirty="0"/>
              <a:t>Recover time objective (RTO) = 8 hours</a:t>
            </a:r>
          </a:p>
          <a:p>
            <a:pPr lvl="1"/>
            <a:r>
              <a:rPr lang="en-AU" dirty="0"/>
              <a:t>Recovery point objective (RPO) = 4 hours</a:t>
            </a:r>
          </a:p>
          <a:p>
            <a:pPr lvl="1"/>
            <a:endParaRPr lang="en-AU" dirty="0"/>
          </a:p>
          <a:p>
            <a:pPr marL="285750" indent="-285750">
              <a:buFont typeface="Arial" panose="020B0604020202020204" pitchFamily="34" charset="0"/>
              <a:buChar char="•"/>
            </a:pPr>
            <a:r>
              <a:rPr lang="en-AU" dirty="0">
                <a:solidFill>
                  <a:srgbClr val="FFFFFF"/>
                </a:solidFill>
                <a:latin typeface="Arial" panose="020B0604020202020204" pitchFamily="34" charset="0"/>
                <a:cs typeface="Arial" panose="020B0604020202020204" pitchFamily="34" charset="0"/>
              </a:rPr>
              <a:t>Offsite backup review following UniSuper’s incident: </a:t>
            </a:r>
            <a:r>
              <a:rPr lang="en-AU" dirty="0">
                <a:solidFill>
                  <a:srgbClr val="FFFF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https://cloud.google.com/blog/products/infrastructure/details-of-google-cloud-gcve-incident</a:t>
            </a:r>
            <a:br>
              <a:rPr lang="en-AU" dirty="0">
                <a:solidFill>
                  <a:srgbClr val="FFFFFF"/>
                </a:solidFill>
                <a:latin typeface="Arial" panose="020B0604020202020204" pitchFamily="34" charset="0"/>
                <a:cs typeface="Arial" panose="020B0604020202020204" pitchFamily="34" charset="0"/>
              </a:rPr>
            </a:br>
            <a:endParaRPr lang="en-AU"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dirty="0">
                <a:solidFill>
                  <a:srgbClr val="FFFFFF"/>
                </a:solidFill>
                <a:latin typeface="Arial" panose="020B0604020202020204" pitchFamily="34" charset="0"/>
                <a:cs typeface="Arial" panose="020B0604020202020204" pitchFamily="34" charset="0"/>
              </a:rPr>
              <a:t>AWS Well-Architected review</a:t>
            </a:r>
          </a:p>
          <a:p>
            <a:pPr lvl="1"/>
            <a:endParaRPr lang="en-AU" dirty="0"/>
          </a:p>
        </p:txBody>
      </p:sp>
    </p:spTree>
    <p:extLst>
      <p:ext uri="{BB962C8B-B14F-4D97-AF65-F5344CB8AC3E}">
        <p14:creationId xmlns:p14="http://schemas.microsoft.com/office/powerpoint/2010/main" val="901044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5358C00-02BF-B995-E3CD-85FD5B93B2C6}"/>
              </a:ext>
            </a:extLst>
          </p:cNvPr>
          <p:cNvSpPr>
            <a:spLocks noGrp="1"/>
          </p:cNvSpPr>
          <p:nvPr>
            <p:ph type="body" sz="quarter" idx="10"/>
          </p:nvPr>
        </p:nvSpPr>
        <p:spPr/>
        <p:txBody>
          <a:bodyPr vert="horz" lIns="0" tIns="45720" rIns="0" bIns="45720" rtlCol="0" anchor="t">
            <a:noAutofit/>
          </a:bodyPr>
          <a:lstStyle/>
          <a:p>
            <a:pPr marL="285750" indent="-285750">
              <a:buFont typeface="Arial" panose="020B0604020202020204" pitchFamily="34" charset="0"/>
              <a:buChar char="•"/>
            </a:pPr>
            <a:r>
              <a:rPr lang="en-AU" b="1" dirty="0">
                <a:latin typeface="Arial"/>
                <a:cs typeface="Arial"/>
              </a:rPr>
              <a:t>Penetration testing</a:t>
            </a:r>
          </a:p>
          <a:p>
            <a:pPr lvl="1"/>
            <a:r>
              <a:rPr lang="en-AU" dirty="0" err="1"/>
              <a:t>CILogon</a:t>
            </a:r>
            <a:r>
              <a:rPr lang="en-AU" dirty="0"/>
              <a:t> now running production instance in AWS Sydney</a:t>
            </a:r>
          </a:p>
          <a:p>
            <a:pPr lvl="1"/>
            <a:r>
              <a:rPr lang="en-AU" dirty="0"/>
              <a:t>Pen test on </a:t>
            </a:r>
            <a:r>
              <a:rPr lang="en-AU" dirty="0" err="1"/>
              <a:t>CILogon</a:t>
            </a:r>
            <a:r>
              <a:rPr lang="en-AU" dirty="0"/>
              <a:t> (and </a:t>
            </a:r>
            <a:r>
              <a:rPr lang="en-AU" dirty="0" err="1"/>
              <a:t>COmanage</a:t>
            </a:r>
            <a:r>
              <a:rPr lang="en-AU" dirty="0"/>
              <a:t>)</a:t>
            </a:r>
          </a:p>
          <a:p>
            <a:pPr lvl="1"/>
            <a:r>
              <a:rPr lang="en-AU" dirty="0" err="1"/>
              <a:t>COmanage</a:t>
            </a:r>
            <a:r>
              <a:rPr lang="en-AU" dirty="0"/>
              <a:t> Registry v4.3.3 mitigates issues</a:t>
            </a:r>
          </a:p>
          <a:p>
            <a:pPr lvl="1"/>
            <a:r>
              <a:rPr lang="en-AU" dirty="0"/>
              <a:t>2024-04-30 Registry Advisory has details (</a:t>
            </a:r>
            <a:r>
              <a:rPr lang="en-AU" dirty="0">
                <a:hlinkClick r:id="rId3"/>
              </a:rPr>
              <a:t>https://spaces.at.internet2.edu/display/COmanage/2024-04-30+Registry+Advisory</a:t>
            </a:r>
            <a:r>
              <a:rPr lang="en-AU" dirty="0"/>
              <a:t>)</a:t>
            </a:r>
          </a:p>
          <a:p>
            <a:endParaRPr lang="en-AU" dirty="0"/>
          </a:p>
          <a:p>
            <a:endParaRPr lang="en-AU" dirty="0"/>
          </a:p>
        </p:txBody>
      </p:sp>
      <p:sp>
        <p:nvSpPr>
          <p:cNvPr id="3" name="Title 2">
            <a:extLst>
              <a:ext uri="{FF2B5EF4-FFF2-40B4-BE49-F238E27FC236}">
                <a16:creationId xmlns:a16="http://schemas.microsoft.com/office/drawing/2014/main" id="{8ECEFB2D-97D0-156E-6DB2-82FB4083EEE8}"/>
              </a:ext>
            </a:extLst>
          </p:cNvPr>
          <p:cNvSpPr>
            <a:spLocks noGrp="1"/>
          </p:cNvSpPr>
          <p:nvPr>
            <p:ph type="title"/>
          </p:nvPr>
        </p:nvSpPr>
        <p:spPr>
          <a:xfrm>
            <a:off x="464126" y="441324"/>
            <a:ext cx="5779511" cy="1685649"/>
          </a:xfrm>
        </p:spPr>
        <p:txBody>
          <a:bodyPr/>
          <a:lstStyle/>
          <a:p>
            <a:r>
              <a:rPr lang="en-AU"/>
              <a:t>Development and security</a:t>
            </a:r>
          </a:p>
        </p:txBody>
      </p:sp>
    </p:spTree>
    <p:extLst>
      <p:ext uri="{BB962C8B-B14F-4D97-AF65-F5344CB8AC3E}">
        <p14:creationId xmlns:p14="http://schemas.microsoft.com/office/powerpoint/2010/main" val="1460527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B52249-C879-F8F8-EA81-B7BD708E7CCB}"/>
              </a:ext>
            </a:extLst>
          </p:cNvPr>
          <p:cNvSpPr>
            <a:spLocks noGrp="1"/>
          </p:cNvSpPr>
          <p:nvPr>
            <p:ph type="title"/>
          </p:nvPr>
        </p:nvSpPr>
        <p:spPr>
          <a:xfrm>
            <a:off x="464126" y="441324"/>
            <a:ext cx="6597073" cy="2003701"/>
          </a:xfrm>
        </p:spPr>
        <p:txBody>
          <a:bodyPr/>
          <a:lstStyle/>
          <a:p>
            <a:r>
              <a:rPr lang="en-AU"/>
              <a:t>Development and security</a:t>
            </a:r>
          </a:p>
        </p:txBody>
      </p:sp>
      <p:sp>
        <p:nvSpPr>
          <p:cNvPr id="2" name="Text Placeholder 1">
            <a:extLst>
              <a:ext uri="{FF2B5EF4-FFF2-40B4-BE49-F238E27FC236}">
                <a16:creationId xmlns:a16="http://schemas.microsoft.com/office/drawing/2014/main" id="{2195C2CF-22F5-4E12-70C8-E21524FA0B53}"/>
              </a:ext>
            </a:extLst>
          </p:cNvPr>
          <p:cNvSpPr>
            <a:spLocks noGrp="1"/>
          </p:cNvSpPr>
          <p:nvPr>
            <p:ph type="body" sz="quarter" idx="10"/>
          </p:nvPr>
        </p:nvSpPr>
        <p:spPr/>
        <p:txBody>
          <a:bodyPr/>
          <a:lstStyle/>
          <a:p>
            <a:pPr marL="285750" indent="-285750">
              <a:buFont typeface="Arial" panose="020B0604020202020204" pitchFamily="34" charset="0"/>
              <a:buChar char="•"/>
            </a:pPr>
            <a:r>
              <a:rPr lang="en-AU" b="1"/>
              <a:t>H2 2024 plans</a:t>
            </a:r>
          </a:p>
          <a:p>
            <a:pPr lvl="1"/>
            <a:r>
              <a:rPr lang="en-AU"/>
              <a:t>SOC integration</a:t>
            </a:r>
          </a:p>
          <a:p>
            <a:pPr lvl="2"/>
            <a:r>
              <a:rPr lang="en-AU"/>
              <a:t>End user devices done</a:t>
            </a:r>
          </a:p>
          <a:p>
            <a:pPr lvl="2"/>
            <a:r>
              <a:rPr lang="en-AU"/>
              <a:t>AWS infrastructure integration next</a:t>
            </a:r>
          </a:p>
          <a:p>
            <a:pPr lvl="1"/>
            <a:r>
              <a:rPr lang="en-AU"/>
              <a:t>SAML proxy for services that can only deal with a single IdP?</a:t>
            </a:r>
          </a:p>
          <a:p>
            <a:pPr lvl="1"/>
            <a:r>
              <a:rPr lang="en-AU"/>
              <a:t>Service Catalogue?</a:t>
            </a:r>
          </a:p>
          <a:p>
            <a:pPr lvl="1"/>
            <a:endParaRPr lang="en-AU"/>
          </a:p>
          <a:p>
            <a:pPr marL="285750" indent="-285750">
              <a:buFont typeface="Arial" panose="020B0604020202020204" pitchFamily="34" charset="0"/>
              <a:buChar char="•"/>
            </a:pPr>
            <a:r>
              <a:rPr lang="en-AU" b="1"/>
              <a:t>Gradually aligning with ISO 27001</a:t>
            </a:r>
          </a:p>
          <a:p>
            <a:endParaRPr lang="en-AU"/>
          </a:p>
          <a:p>
            <a:endParaRPr lang="en-AU"/>
          </a:p>
        </p:txBody>
      </p:sp>
    </p:spTree>
    <p:extLst>
      <p:ext uri="{BB962C8B-B14F-4D97-AF65-F5344CB8AC3E}">
        <p14:creationId xmlns:p14="http://schemas.microsoft.com/office/powerpoint/2010/main" val="41994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D35AE-1554-F5B0-2791-BEC14D4EB6FA}"/>
              </a:ext>
            </a:extLst>
          </p:cNvPr>
          <p:cNvSpPr>
            <a:spLocks noGrp="1"/>
          </p:cNvSpPr>
          <p:nvPr>
            <p:ph type="body" sz="quarter" idx="10"/>
          </p:nvPr>
        </p:nvSpPr>
        <p:spPr/>
        <p:txBody>
          <a:bodyPr vert="horz" lIns="0" tIns="45720" rIns="0" bIns="45720" rtlCol="0" anchor="t">
            <a:noAutofit/>
          </a:bodyPr>
          <a:lstStyle/>
          <a:p>
            <a:pPr marL="285750" indent="-285750">
              <a:buFont typeface="Arial" panose="020B0604020202020204" pitchFamily="34" charset="0"/>
              <a:buChar char="•"/>
            </a:pPr>
            <a:r>
              <a:rPr lang="en-AU">
                <a:latin typeface="Arial"/>
                <a:cs typeface="Arial"/>
              </a:rPr>
              <a:t>National PIDs Strategy and Roadmap</a:t>
            </a:r>
          </a:p>
          <a:p>
            <a:pPr marL="285750" indent="-285750">
              <a:buFont typeface="Arial" panose="020B0604020202020204" pitchFamily="34" charset="0"/>
              <a:buChar char="•"/>
            </a:pPr>
            <a:r>
              <a:rPr lang="en-AU"/>
              <a:t>100% of Australian members have now integrated at least one system</a:t>
            </a:r>
          </a:p>
          <a:p>
            <a:pPr marL="285750" indent="-285750">
              <a:buFont typeface="Arial" panose="020B0604020202020204" pitchFamily="34" charset="0"/>
              <a:buChar char="•"/>
            </a:pPr>
            <a:r>
              <a:rPr lang="en-AU"/>
              <a:t>National Imaging Facility (NIF)</a:t>
            </a:r>
          </a:p>
          <a:p>
            <a:pPr lvl="1"/>
            <a:r>
              <a:rPr lang="en-AU"/>
              <a:t>PIDs to link usage of instruments and facilities with research outputs</a:t>
            </a:r>
          </a:p>
          <a:p>
            <a:pPr marL="285750" indent="-285750">
              <a:buFont typeface="Arial" panose="020B0604020202020204" pitchFamily="34" charset="0"/>
              <a:buChar char="•"/>
            </a:pPr>
            <a:endParaRPr lang="en-AU"/>
          </a:p>
          <a:p>
            <a:pPr marL="285750" indent="-285750">
              <a:buFont typeface="Arial" panose="020B0604020202020204" pitchFamily="34" charset="0"/>
              <a:buChar char="•"/>
            </a:pPr>
            <a:endParaRPr lang="en-AU"/>
          </a:p>
        </p:txBody>
      </p:sp>
      <p:sp>
        <p:nvSpPr>
          <p:cNvPr id="3" name="Title 2">
            <a:extLst>
              <a:ext uri="{FF2B5EF4-FFF2-40B4-BE49-F238E27FC236}">
                <a16:creationId xmlns:a16="http://schemas.microsoft.com/office/drawing/2014/main" id="{EDF14C01-5975-7718-B96D-3FAE116101A6}"/>
              </a:ext>
            </a:extLst>
          </p:cNvPr>
          <p:cNvSpPr>
            <a:spLocks noGrp="1"/>
          </p:cNvSpPr>
          <p:nvPr>
            <p:ph type="title"/>
          </p:nvPr>
        </p:nvSpPr>
        <p:spPr/>
        <p:txBody>
          <a:bodyPr/>
          <a:lstStyle/>
          <a:p>
            <a:r>
              <a:rPr lang="en-AU"/>
              <a:t>ORCID Consortium</a:t>
            </a:r>
          </a:p>
        </p:txBody>
      </p:sp>
    </p:spTree>
    <p:extLst>
      <p:ext uri="{BB962C8B-B14F-4D97-AF65-F5344CB8AC3E}">
        <p14:creationId xmlns:p14="http://schemas.microsoft.com/office/powerpoint/2010/main" val="816663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8FF67-66E9-C781-A60C-C4F00ABD2A8A}"/>
              </a:ext>
            </a:extLst>
          </p:cNvPr>
          <p:cNvSpPr>
            <a:spLocks noGrp="1"/>
          </p:cNvSpPr>
          <p:nvPr>
            <p:ph type="title"/>
          </p:nvPr>
        </p:nvSpPr>
        <p:spPr>
          <a:xfrm>
            <a:off x="464126" y="441324"/>
            <a:ext cx="6698673" cy="1837641"/>
          </a:xfrm>
        </p:spPr>
        <p:txBody>
          <a:bodyPr/>
          <a:lstStyle/>
          <a:p>
            <a:r>
              <a:rPr lang="en-US"/>
              <a:t>Trust and identity for research</a:t>
            </a:r>
          </a:p>
        </p:txBody>
      </p:sp>
      <p:sp>
        <p:nvSpPr>
          <p:cNvPr id="3" name="Text Placeholder 2">
            <a:extLst>
              <a:ext uri="{FF2B5EF4-FFF2-40B4-BE49-F238E27FC236}">
                <a16:creationId xmlns:a16="http://schemas.microsoft.com/office/drawing/2014/main" id="{6839143F-191D-6FC2-1160-7BA4ABE84F7B}"/>
              </a:ext>
            </a:extLst>
          </p:cNvPr>
          <p:cNvSpPr>
            <a:spLocks noGrp="1"/>
          </p:cNvSpPr>
          <p:nvPr>
            <p:ph type="body" sz="quarter" idx="10"/>
          </p:nvPr>
        </p:nvSpPr>
        <p:spPr/>
        <p:txBody>
          <a:bodyPr/>
          <a:lstStyle/>
          <a:p>
            <a:pPr marL="285750" indent="-285750">
              <a:buFont typeface="Arial" panose="020B0604020202020204" pitchFamily="34" charset="0"/>
              <a:buChar char="•"/>
            </a:pPr>
            <a:r>
              <a:rPr lang="en-AU"/>
              <a:t>AAF is now officially part of the Australian Government’s National Collaborative Research Infrastructure Strategy (NCRIS) and recognised as a national capability</a:t>
            </a:r>
          </a:p>
          <a:p>
            <a:pPr marL="285750" indent="-285750">
              <a:buFont typeface="Arial" panose="020B0604020202020204" pitchFamily="34" charset="0"/>
              <a:buChar char="•"/>
            </a:pPr>
            <a:r>
              <a:rPr lang="en-AU">
                <a:hlinkClick r:id="rId3">
                  <a:extLst>
                    <a:ext uri="{A12FA001-AC4F-418D-AE19-62706E023703}">
                      <ahyp:hlinkClr xmlns:ahyp="http://schemas.microsoft.com/office/drawing/2018/hyperlinkcolor" val="tx"/>
                    </a:ext>
                  </a:extLst>
                </a:hlinkClick>
              </a:rPr>
              <a:t>https://www.education.gov.au/national-research-infrastructure/funded-research-infrastructure-projects</a:t>
            </a:r>
            <a:endParaRPr lang="en-AU"/>
          </a:p>
          <a:p>
            <a:pPr marL="285750" indent="-285750">
              <a:buFont typeface="Arial" panose="020B0604020202020204" pitchFamily="34" charset="0"/>
              <a:buChar char="•"/>
            </a:pPr>
            <a:endParaRPr lang="en-US"/>
          </a:p>
        </p:txBody>
      </p:sp>
      <p:sp>
        <p:nvSpPr>
          <p:cNvPr id="5" name="TextBox 4">
            <a:extLst>
              <a:ext uri="{FF2B5EF4-FFF2-40B4-BE49-F238E27FC236}">
                <a16:creationId xmlns:a16="http://schemas.microsoft.com/office/drawing/2014/main" id="{738F863C-155B-074B-7893-942265ABF745}"/>
              </a:ext>
            </a:extLst>
          </p:cNvPr>
          <p:cNvSpPr txBox="1"/>
          <p:nvPr/>
        </p:nvSpPr>
        <p:spPr>
          <a:xfrm>
            <a:off x="6347793" y="2577954"/>
            <a:ext cx="6100762" cy="1200329"/>
          </a:xfrm>
          <a:prstGeom prst="rect">
            <a:avLst/>
          </a:prstGeom>
          <a:noFill/>
        </p:spPr>
        <p:txBody>
          <a:bodyPr wrap="square">
            <a:spAutoFit/>
          </a:bodyPr>
          <a:lstStyle/>
          <a:p>
            <a:pPr marL="285750" indent="-285750">
              <a:buFont typeface="Arial" panose="020B0604020202020204" pitchFamily="34" charset="0"/>
              <a:buChar char="•"/>
            </a:pPr>
            <a:r>
              <a:rPr lang="en-AU">
                <a:solidFill>
                  <a:srgbClr val="FFFFFF"/>
                </a:solidFill>
                <a:latin typeface="Arial" panose="020B0604020202020204" pitchFamily="34" charset="0"/>
                <a:cs typeface="Arial" panose="020B0604020202020204" pitchFamily="34" charset="0"/>
              </a:rPr>
              <a:t>Major activities</a:t>
            </a:r>
          </a:p>
          <a:p>
            <a:pPr marL="742950" lvl="1" indent="-285750">
              <a:buFont typeface="Arial" panose="020B0604020202020204" pitchFamily="34" charset="0"/>
              <a:buChar char="•"/>
            </a:pPr>
            <a:r>
              <a:rPr lang="en-AU">
                <a:solidFill>
                  <a:srgbClr val="FFFFFF"/>
                </a:solidFill>
                <a:latin typeface="Arial" panose="020B0604020202020204" pitchFamily="34" charset="0"/>
                <a:cs typeface="Arial" panose="020B0604020202020204" pitchFamily="34" charset="0"/>
              </a:rPr>
              <a:t>Incubator projects</a:t>
            </a:r>
          </a:p>
          <a:p>
            <a:pPr marL="742950" lvl="1" indent="-285750">
              <a:buFont typeface="Arial" panose="020B0604020202020204" pitchFamily="34" charset="0"/>
              <a:buChar char="•"/>
            </a:pPr>
            <a:r>
              <a:rPr lang="en-AU">
                <a:solidFill>
                  <a:srgbClr val="FFFFFF"/>
                </a:solidFill>
                <a:latin typeface="Arial" panose="020B0604020202020204" pitchFamily="34" charset="0"/>
                <a:cs typeface="Arial" panose="020B0604020202020204" pitchFamily="34" charset="0"/>
              </a:rPr>
              <a:t>Policy framework for T&amp;I</a:t>
            </a:r>
          </a:p>
          <a:p>
            <a:pPr marL="742950" lvl="1" indent="-285750">
              <a:buFont typeface="Arial" panose="020B0604020202020204" pitchFamily="34" charset="0"/>
              <a:buChar char="•"/>
            </a:pPr>
            <a:r>
              <a:rPr lang="en-AU">
                <a:solidFill>
                  <a:srgbClr val="FFFFFF"/>
                </a:solidFill>
                <a:latin typeface="Arial" panose="020B0604020202020204" pitchFamily="34" charset="0"/>
                <a:cs typeface="Arial" panose="020B0604020202020204" pitchFamily="34" charset="0"/>
              </a:rPr>
              <a:t>Cyber security action plan</a:t>
            </a:r>
          </a:p>
        </p:txBody>
      </p:sp>
    </p:spTree>
    <p:extLst>
      <p:ext uri="{BB962C8B-B14F-4D97-AF65-F5344CB8AC3E}">
        <p14:creationId xmlns:p14="http://schemas.microsoft.com/office/powerpoint/2010/main" val="376876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32A5-3D49-D6A3-4C90-0D1A8C5EC778}"/>
              </a:ext>
            </a:extLst>
          </p:cNvPr>
          <p:cNvSpPr>
            <a:spLocks noGrp="1"/>
          </p:cNvSpPr>
          <p:nvPr>
            <p:ph type="title"/>
          </p:nvPr>
        </p:nvSpPr>
        <p:spPr>
          <a:xfrm>
            <a:off x="464127" y="441324"/>
            <a:ext cx="7265940" cy="1685649"/>
          </a:xfrm>
        </p:spPr>
        <p:txBody>
          <a:bodyPr/>
          <a:lstStyle/>
          <a:p>
            <a:r>
              <a:rPr lang="en-AU" dirty="0"/>
              <a:t>Trust and identity for research</a:t>
            </a:r>
          </a:p>
        </p:txBody>
      </p:sp>
      <p:sp>
        <p:nvSpPr>
          <p:cNvPr id="3" name="Text Placeholder 2">
            <a:extLst>
              <a:ext uri="{FF2B5EF4-FFF2-40B4-BE49-F238E27FC236}">
                <a16:creationId xmlns:a16="http://schemas.microsoft.com/office/drawing/2014/main" id="{78361870-4FAC-C8DA-D660-DFE32C36986C}"/>
              </a:ext>
            </a:extLst>
          </p:cNvPr>
          <p:cNvSpPr>
            <a:spLocks noGrp="1"/>
          </p:cNvSpPr>
          <p:nvPr>
            <p:ph type="body" sz="quarter" idx="10"/>
          </p:nvPr>
        </p:nvSpPr>
        <p:spPr>
          <a:xfrm>
            <a:off x="572281" y="2577954"/>
            <a:ext cx="3738462" cy="3484916"/>
          </a:xfrm>
        </p:spPr>
        <p:txBody>
          <a:bodyPr/>
          <a:lstStyle/>
          <a:p>
            <a:r>
              <a:rPr lang="en-AU" sz="2000" b="1" dirty="0"/>
              <a:t>Trust and Identity Policy</a:t>
            </a:r>
          </a:p>
          <a:p>
            <a:pPr lvl="1"/>
            <a:r>
              <a:rPr lang="en-AU" sz="2000" dirty="0"/>
              <a:t>Localise AARC Policy Development Kit</a:t>
            </a:r>
          </a:p>
          <a:p>
            <a:pPr lvl="1"/>
            <a:r>
              <a:rPr lang="en-AU" sz="2000" dirty="0"/>
              <a:t>Recommended restructuring the document set</a:t>
            </a:r>
          </a:p>
          <a:p>
            <a:pPr lvl="1"/>
            <a:r>
              <a:rPr lang="en-AU" sz="2000" dirty="0"/>
              <a:t>Feedback to AARC TREE project</a:t>
            </a:r>
          </a:p>
        </p:txBody>
      </p:sp>
      <p:pic>
        <p:nvPicPr>
          <p:cNvPr id="5" name="Picture 4">
            <a:extLst>
              <a:ext uri="{FF2B5EF4-FFF2-40B4-BE49-F238E27FC236}">
                <a16:creationId xmlns:a16="http://schemas.microsoft.com/office/drawing/2014/main" id="{40553350-DD29-0BE4-61FB-93FE985647B6}"/>
              </a:ext>
            </a:extLst>
          </p:cNvPr>
          <p:cNvPicPr>
            <a:picLocks noChangeAspect="1"/>
          </p:cNvPicPr>
          <p:nvPr/>
        </p:nvPicPr>
        <p:blipFill>
          <a:blip r:embed="rId3"/>
          <a:stretch>
            <a:fillRect/>
          </a:stretch>
        </p:blipFill>
        <p:spPr>
          <a:xfrm>
            <a:off x="4494235" y="1393370"/>
            <a:ext cx="7531691" cy="4281715"/>
          </a:xfrm>
          <a:prstGeom prst="rect">
            <a:avLst/>
          </a:prstGeom>
        </p:spPr>
      </p:pic>
    </p:spTree>
    <p:extLst>
      <p:ext uri="{BB962C8B-B14F-4D97-AF65-F5344CB8AC3E}">
        <p14:creationId xmlns:p14="http://schemas.microsoft.com/office/powerpoint/2010/main" val="566698544"/>
      </p:ext>
    </p:extLst>
  </p:cSld>
  <p:clrMapOvr>
    <a:masterClrMapping/>
  </p:clrMapOvr>
</p:sld>
</file>

<file path=ppt/theme/theme1.xml><?xml version="1.0" encoding="utf-8"?>
<a:theme xmlns:a="http://schemas.openxmlformats.org/drawingml/2006/main" name="Office Theme">
  <a:themeElements>
    <a:clrScheme name="AAF Trust &amp; Identity">
      <a:dk1>
        <a:srgbClr val="2A0049"/>
      </a:dk1>
      <a:lt1>
        <a:srgbClr val="EFEBEB"/>
      </a:lt1>
      <a:dk2>
        <a:srgbClr val="000000"/>
      </a:dk2>
      <a:lt2>
        <a:srgbClr val="EFEBEB"/>
      </a:lt2>
      <a:accent1>
        <a:srgbClr val="8660A2"/>
      </a:accent1>
      <a:accent2>
        <a:srgbClr val="5F368A"/>
      </a:accent2>
      <a:accent3>
        <a:srgbClr val="E35C46"/>
      </a:accent3>
      <a:accent4>
        <a:srgbClr val="E37743"/>
      </a:accent4>
      <a:accent5>
        <a:srgbClr val="EA9644"/>
      </a:accent5>
      <a:accent6>
        <a:srgbClr val="F1B94D"/>
      </a:accent6>
      <a:hlink>
        <a:srgbClr val="2A0049"/>
      </a:hlink>
      <a:folHlink>
        <a:srgbClr val="2A004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F Template 2024" id="{4F6B8EE4-0174-7348-8C37-4C1B5861EE11}" vid="{64101CA0-8989-064E-BCA2-D7C1934384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5CF41698015D4EA481CB97E4C7FFA0" ma:contentTypeVersion="18" ma:contentTypeDescription="Create a new document." ma:contentTypeScope="" ma:versionID="2bae0f9d6306359ee66b14adfa363b0f">
  <xsd:schema xmlns:xsd="http://www.w3.org/2001/XMLSchema" xmlns:xs="http://www.w3.org/2001/XMLSchema" xmlns:p="http://schemas.microsoft.com/office/2006/metadata/properties" xmlns:ns2="addde01a-9441-4aa3-9749-ac3b26847f35" xmlns:ns3="4f9e774f-ff18-4805-b480-faabedbe894b" targetNamespace="http://schemas.microsoft.com/office/2006/metadata/properties" ma:root="true" ma:fieldsID="d414b8aa60fca309e3b6212315f8a9ea" ns2:_="" ns3:_="">
    <xsd:import namespace="addde01a-9441-4aa3-9749-ac3b26847f35"/>
    <xsd:import namespace="4f9e774f-ff18-4805-b480-faabedbe894b"/>
    <xsd:element name="properties">
      <xsd:complexType>
        <xsd:sequence>
          <xsd:element name="documentManagement">
            <xsd:complexType>
              <xsd:all>
                <xsd:element ref="ns2:MigrationWizId" minOccurs="0"/>
                <xsd:element ref="ns2:MigrationWizIdPermissions" minOccurs="0"/>
                <xsd:element ref="ns2:MigrationWizIdVersion" minOccurs="0"/>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dde01a-9441-4aa3-9749-ac3b26847f35"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4fc7830-687c-4dbd-9941-2ec927a9a342" ma:termSetId="09814cd3-568e-fe90-9814-8d621ff8fb84" ma:anchorId="fba54fb3-c3e1-fe81-a776-ca4b69148c4d" ma:open="true" ma:isKeyword="false">
      <xsd:complexType>
        <xsd:sequence>
          <xsd:element ref="pc:Terms" minOccurs="0" maxOccurs="1"/>
        </xsd:sequence>
      </xsd:complex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9e774f-ff18-4805-b480-faabedbe894b"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5a7c077-47fa-44a9-baeb-47215d217994}" ma:internalName="TaxCatchAll" ma:showField="CatchAllData" ma:web="4f9e774f-ff18-4805-b480-faabedbe894b">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f9e774f-ff18-4805-b480-faabedbe894b" xsi:nil="true"/>
    <MigrationWizIdVersion xmlns="addde01a-9441-4aa3-9749-ac3b26847f35">1X62Nny6z4Fec6SpIxT-5hLIAw9_zgQBr-638254150420000000</MigrationWizIdVersion>
    <lcf76f155ced4ddcb4097134ff3c332f xmlns="addde01a-9441-4aa3-9749-ac3b26847f35">
      <Terms xmlns="http://schemas.microsoft.com/office/infopath/2007/PartnerControls"/>
    </lcf76f155ced4ddcb4097134ff3c332f>
    <MigrationWizId xmlns="addde01a-9441-4aa3-9749-ac3b26847f35">1X62Nny6z4Fec6SpIxT-5hLIAw9_zgQBr</MigrationWizId>
    <MigrationWizIdPermissions xmlns="addde01a-9441-4aa3-9749-ac3b26847f35" xsi:nil="true"/>
    <SharedWithUsers xmlns="4f9e774f-ff18-4805-b480-faabedbe894b">
      <UserInfo>
        <DisplayName>Emily Kuehner</DisplayName>
        <AccountId>42</AccountId>
        <AccountType/>
      </UserInfo>
      <UserInfo>
        <DisplayName>Sarah Thomas</DisplayName>
        <AccountId>26</AccountId>
        <AccountType/>
      </UserInfo>
      <UserInfo>
        <DisplayName>Cherry Green</DisplayName>
        <AccountId>34</AccountId>
        <AccountType/>
      </UserInfo>
      <UserInfo>
        <DisplayName>Sarah Nisbet</DisplayName>
        <AccountId>22</AccountId>
        <AccountType/>
      </UserInfo>
      <UserInfo>
        <DisplayName>Nick  Rossow</DisplayName>
        <AccountId>25</AccountId>
        <AccountType/>
      </UserInfo>
      <UserInfo>
        <DisplayName>Fahame Emamjome</DisplayName>
        <AccountId>31</AccountId>
        <AccountType/>
      </UserInfo>
      <UserInfo>
        <DisplayName>Danny Kingsley</DisplayName>
        <AccountId>30</AccountId>
        <AccountType/>
      </UserInfo>
      <UserInfo>
        <DisplayName>Niels Charlouis</DisplayName>
        <AccountId>56</AccountId>
        <AccountType/>
      </UserInfo>
      <UserInfo>
        <DisplayName>Russell Ianniello</DisplayName>
        <AccountId>23</AccountId>
        <AccountType/>
      </UserInfo>
      <UserInfo>
        <DisplayName>Terry Smith</DisplayName>
        <AccountId>28</AccountId>
        <AccountType/>
      </UserInfo>
      <UserInfo>
        <DisplayName>Sheree Cuyten</DisplayName>
        <AccountId>24</AccountId>
        <AccountType/>
      </UserInfo>
      <UserInfo>
        <DisplayName>Melroy Almeida</DisplayName>
        <AccountId>19</AccountId>
        <AccountType/>
      </UserInfo>
      <UserInfo>
        <DisplayName>Kerry Mora</DisplayName>
        <AccountId>14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B6D955-E3B3-4088-B223-E8E869A05D69}">
  <ds:schemaRefs>
    <ds:schemaRef ds:uri="4f9e774f-ff18-4805-b480-faabedbe894b"/>
    <ds:schemaRef ds:uri="addde01a-9441-4aa3-9749-ac3b26847f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2D9A53-8C66-4A89-B93E-B853DE348D1D}">
  <ds:schemaRefs>
    <ds:schemaRef ds:uri="4f9e774f-ff18-4805-b480-faabedbe894b"/>
    <ds:schemaRef ds:uri="addde01a-9441-4aa3-9749-ac3b26847f3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DE55951-4FB4-46EF-9689-4665DEC619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TotalTime>
  <Words>986</Words>
  <Application>Microsoft Macintosh PowerPoint</Application>
  <PresentationFormat>Widescreen</PresentationFormat>
  <Paragraphs>117</Paragraphs>
  <Slides>12</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Aptos</vt:lpstr>
      <vt:lpstr>Arial</vt:lpstr>
      <vt:lpstr>Office Theme</vt:lpstr>
      <vt:lpstr>Australian Access Federation REFEDS Update June 2024</vt:lpstr>
      <vt:lpstr>Agenda</vt:lpstr>
      <vt:lpstr>Support</vt:lpstr>
      <vt:lpstr>Development and security</vt:lpstr>
      <vt:lpstr>Development and security</vt:lpstr>
      <vt:lpstr>Development and security</vt:lpstr>
      <vt:lpstr>ORCID Consortium</vt:lpstr>
      <vt:lpstr>Trust and identity for research</vt:lpstr>
      <vt:lpstr>Trust and identity for research</vt:lpstr>
      <vt:lpstr>Trust and identity for research</vt:lpstr>
      <vt:lpstr>Challenges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Australian Access Federation REFEDS Update June 2024</dc:title>
  <dc:creator>Emily Kuehner</dc:creator>
  <cp:lastModifiedBy>John Scullen</cp:lastModifiedBy>
  <cp:revision>14</cp:revision>
  <dcterms:created xsi:type="dcterms:W3CDTF">2024-06-02T23:12:23Z</dcterms:created>
  <dcterms:modified xsi:type="dcterms:W3CDTF">2024-06-08T18:11:37Z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0x010100635CF41698015D4EA481CB97E4C7FFA0</vt:lpwstr>
  </property>
  <property fmtid="{D5CDD505-2E9C-101B-9397-08002B2CF9AE}" pid="3" name="MSIP_Label_defa4170-0d19-0005-0004-bc88714345d2_Enabled">
    <vt:lpwstr>true</vt:lpwstr>
  </property>
  <property fmtid="{D5CDD505-2E9C-101B-9397-08002B2CF9AE}" pid="4" name="MSIP_Label_defa4170-0d19-0005-0004-bc88714345d2_SetDate">
    <vt:lpwstr>2024-01-29T01:20:03Z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462c1ba6-861b-4e44-b60a-e60c0b593a1a</vt:lpwstr>
  </property>
  <property fmtid="{D5CDD505-2E9C-101B-9397-08002B2CF9AE}" pid="8" name="MSIP_Label_defa4170-0d19-0005-0004-bc88714345d2_ActionId">
    <vt:lpwstr>738ffe55-482e-40b3-9c04-aa3f3cb6d731</vt:lpwstr>
  </property>
  <property fmtid="{D5CDD505-2E9C-101B-9397-08002B2CF9AE}" pid="9" name="MSIP_Label_defa4170-0d19-0005-0004-bc88714345d2_ContentBits">
    <vt:lpwstr>0</vt:lpwstr>
  </property>
  <property fmtid="{D5CDD505-2E9C-101B-9397-08002B2CF9AE}" pid="10" name="MediaServiceImageTags">
    <vt:lpwstr/>
  </property>
</Properties>
</file>