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2" r:id="rId9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5BDF706-AC26-484E-B091-8D91200971C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42905E5-0D02-487D-A7EB-10E18B06DA9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4FB3769-C79F-4065-BF4C-D82A391B15D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69224BF-300B-4A46-A32E-B8615FB5B60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3EAFF79-6C95-44E4-9B2C-9A91A2BDE9C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sv-SE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392B384-5EA7-4966-B973-36B6BD690A2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D9F024E-D498-4F95-93D5-2B1BDBE56DE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411871B-A2DF-4524-B657-AF15B68B2B5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80860D9-8C2A-4B0F-910E-9B612343A0C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sv-SE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73E3B49-3B48-47F1-87F1-C2407387FBB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9AEA3AD-CA6C-4975-BDB2-A0640DFDF99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sv-SE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061D7FAD-F30C-419F-BCF6-A35EA6B8D2E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B179C9-5ADA-43B9-80F4-8BDA4717342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3BA27D4-A0D0-4465-8FA2-EC8EB662F57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3C79D2D-45BE-44A6-875E-7E4E7343252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04F4677-9ADD-4E26-8CFC-C375EB9364B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732E456-BC63-4110-A02A-DEF1E0BA300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4117B0B-5D93-428D-B3AF-4F9C6150643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sv-SE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6B27F62-FE5D-450D-B484-17CBC167DE4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33BD8D7-B4B0-46D0-85D0-CE12380C3B8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D332384-CAA4-416D-B938-EF4E40154D8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B5A246D-EFE4-4A5C-885A-D673A469B65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4C12AFA-B757-48A6-B748-5814E54A87B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sv-SE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9E9B3CF-7DD8-4DEE-916F-1281C0B548D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4B67A84-3D54-4D8E-9D9E-DBE4D1B6DD8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CC32B07-6F59-4271-9EBC-73F3B0D5D4D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FF412F1-A9C9-42CE-8560-A5972921BEF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C35AA58-88F5-449D-990C-476DAC42ECC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8898322-57F3-4F3C-A0E2-D22659F7A7B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54488EE-37A6-4079-96BF-3CD1FD5F2FD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3D4553B-D5C7-41E3-ADF5-9A4B0675021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2152488-15DF-48FB-9BFF-F02BB308CE7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sv-SE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6A144E6-29B8-4A2C-88CB-08912EA284A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378F6D8-F79E-4C84-9B68-E13B5FE243E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D675B8F-EBD1-4DB0-B886-339C62E0541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sv-SE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DBB6D98-F025-4B2F-BF4F-C70645A8F1A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lstStyle/>
          <a:p>
            <a:r>
              <a:rPr lang="sv-SE" sz="52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en" sz="1000" b="0" strike="noStrike" spc="-1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A8406A39-3C30-429D-AC18-B84559D755D5}" type="slidenum">
              <a:rPr lang="en" sz="1000" b="0" strike="noStrike" spc="-1">
                <a:solidFill>
                  <a:srgbClr val="595959"/>
                </a:solidFill>
                <a:latin typeface="Arial"/>
                <a:ea typeface="Arial"/>
              </a:rPr>
              <a:t>‹#›</a:t>
            </a:fld>
            <a:endParaRPr lang="sv-SE" sz="10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lstStyle/>
          <a:p>
            <a:r>
              <a:rPr lang="sv-SE" sz="2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en" sz="1000" b="0" strike="noStrike" spc="-1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99A9FE3A-758F-49D8-ACD1-20ADF32AFDC9}" type="slidenum">
              <a:rPr lang="en" sz="1000" b="0" strike="noStrike" spc="-1">
                <a:solidFill>
                  <a:srgbClr val="595959"/>
                </a:solidFill>
                <a:latin typeface="Arial"/>
                <a:ea typeface="Arial"/>
              </a:rPr>
              <a:t>‹#›</a:t>
            </a:fld>
            <a:endParaRPr lang="sv-SE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lstStyle/>
          <a:p>
            <a:r>
              <a:rPr lang="sv-SE" sz="2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83228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sldNum" idx="3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en" sz="1000" b="0" strike="noStrike" spc="-1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D8F26D97-868D-4291-B1A4-58E1A3923CE3}" type="slidenum">
              <a:rPr lang="en" sz="1000" b="0" strike="noStrike" spc="-1">
                <a:solidFill>
                  <a:srgbClr val="595959"/>
                </a:solidFill>
                <a:latin typeface="Arial"/>
                <a:ea typeface="Arial"/>
              </a:rPr>
              <a:t>‹#›</a:t>
            </a:fld>
            <a:endParaRPr lang="sv-SE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refeds.org/display/CON/Consultation:+MFA+Profile+v1.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t4Y8yo0sZYCJl2XwF390mgixP0-w000rXpllGutG0cc/edit?pli=1" TargetMode="External"/><Relationship Id="rId2" Type="http://schemas.openxmlformats.org/officeDocument/2006/relationships/hyperlink" Target="https://wiki.refeds.org/display/PRO/MFA+Profile+FAQ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refeds.org/display/CON/Consultation:+MFA+Profile+v1.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 anchorCtr="0">
            <a:norm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b="0" strike="noStrike" spc="-1" dirty="0">
                <a:solidFill>
                  <a:srgbClr val="000000"/>
                </a:solidFill>
                <a:latin typeface="Arial"/>
                <a:ea typeface="Arial"/>
              </a:rPr>
              <a:t>REFEDS MFA Profile v1.1</a:t>
            </a:r>
            <a:br>
              <a:rPr dirty="0"/>
            </a:br>
            <a:r>
              <a:rPr lang="en" b="0" strike="noStrike" spc="-1" dirty="0">
                <a:solidFill>
                  <a:srgbClr val="000000"/>
                </a:solidFill>
                <a:latin typeface="Arial"/>
                <a:ea typeface="Arial"/>
              </a:rPr>
              <a:t>out on consultation</a:t>
            </a:r>
            <a:endParaRPr lang="sv-SE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subTitle"/>
          </p:nvPr>
        </p:nvSpPr>
        <p:spPr>
          <a:xfrm>
            <a:off x="311760" y="2459142"/>
            <a:ext cx="8520120" cy="2205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9000"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4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Fredrik Domeij, SWAMID</a:t>
            </a:r>
            <a:br>
              <a:rPr sz="2400" dirty="0"/>
            </a:br>
            <a:r>
              <a:rPr lang="en" sz="20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Chair of REFEDS MFA Subgroup</a:t>
            </a:r>
            <a:endParaRPr lang="sv-SE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sv-SE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14 November 2022 - 15 January 2023</a:t>
            </a:r>
            <a:endParaRPr lang="sv-SE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sv-SE" sz="1600" b="0" strike="noStrike" spc="-1" dirty="0"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rgbClr val="595959"/>
                </a:solidFill>
                <a:latin typeface="Arial"/>
                <a:ea typeface="Arial"/>
                <a:hlinkClick r:id="rId2"/>
              </a:rPr>
              <a:t>https://wiki.refeds.org/display/CON/Consultation:+MFA+Profile+v1.1</a:t>
            </a:r>
            <a:r>
              <a:rPr lang="en" sz="16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</a:t>
            </a:r>
            <a:endParaRPr lang="sv-SE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800" b="0" strike="noStrike" spc="-1">
                <a:solidFill>
                  <a:srgbClr val="000000"/>
                </a:solidFill>
                <a:latin typeface="Arial"/>
                <a:ea typeface="Arial"/>
              </a:rPr>
              <a:t>What is the REFEDS MFA Profile?</a:t>
            </a:r>
            <a:endParaRPr lang="sv-S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8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The REFEDS Multi-Factor Authentication (MFA) Profile defines a standard signal to request MFA and to respond to such a request in a federated authentication transaction. It outlines requirements that an authentication event must meet in order to communicate the usage of MFA.</a:t>
            </a:r>
            <a:endParaRPr lang="sv-SE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endParaRPr lang="sv-SE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8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Current REFEDS MFA Profile v1.0 was published in 2017.</a:t>
            </a:r>
            <a:endParaRPr lang="sv-SE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83;p17"/>
          <p:cNvSpPr/>
          <p:nvPr/>
        </p:nvSpPr>
        <p:spPr>
          <a:xfrm>
            <a:off x="6645240" y="1119600"/>
            <a:ext cx="2365920" cy="92520"/>
          </a:xfrm>
          <a:prstGeom prst="homePlate">
            <a:avLst>
              <a:gd name="adj" fmla="val 50000"/>
            </a:avLst>
          </a:prstGeom>
          <a:solidFill>
            <a:srgbClr val="6AA84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311760" y="1713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800" b="0" strike="noStrike" spc="-1">
                <a:solidFill>
                  <a:srgbClr val="000000"/>
                </a:solidFill>
                <a:latin typeface="Arial"/>
                <a:ea typeface="Arial"/>
              </a:rPr>
              <a:t>Where did this come from? The journey to v1.1</a:t>
            </a:r>
            <a:endParaRPr lang="sv-S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Google Shape;85;p17"/>
          <p:cNvSpPr/>
          <p:nvPr/>
        </p:nvSpPr>
        <p:spPr>
          <a:xfrm>
            <a:off x="9000" y="3486240"/>
            <a:ext cx="9125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Google Shape;86;p17"/>
          <p:cNvSpPr/>
          <p:nvPr/>
        </p:nvSpPr>
        <p:spPr>
          <a:xfrm>
            <a:off x="4475160" y="1119600"/>
            <a:ext cx="2365920" cy="92520"/>
          </a:xfrm>
          <a:prstGeom prst="homePlate">
            <a:avLst>
              <a:gd name="adj" fmla="val 50000"/>
            </a:avLst>
          </a:prstGeom>
          <a:solidFill>
            <a:srgbClr val="FFE5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Google Shape;87;p17"/>
          <p:cNvSpPr/>
          <p:nvPr/>
        </p:nvSpPr>
        <p:spPr>
          <a:xfrm>
            <a:off x="2302560" y="1119600"/>
            <a:ext cx="2365920" cy="92520"/>
          </a:xfrm>
          <a:prstGeom prst="homePlate">
            <a:avLst>
              <a:gd name="adj" fmla="val 50000"/>
            </a:avLst>
          </a:prstGeom>
          <a:solidFill>
            <a:srgbClr val="F1C23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Google Shape;88;p17"/>
          <p:cNvSpPr/>
          <p:nvPr/>
        </p:nvSpPr>
        <p:spPr>
          <a:xfrm>
            <a:off x="132480" y="1119600"/>
            <a:ext cx="2365920" cy="92520"/>
          </a:xfrm>
          <a:prstGeom prst="homePlate">
            <a:avLst>
              <a:gd name="adj" fmla="val 50000"/>
            </a:avLst>
          </a:prstGeom>
          <a:solidFill>
            <a:srgbClr val="CC41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Google Shape;89;p17"/>
          <p:cNvSpPr/>
          <p:nvPr/>
        </p:nvSpPr>
        <p:spPr>
          <a:xfrm>
            <a:off x="129600" y="785160"/>
            <a:ext cx="236592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rgbClr val="000000"/>
                </a:solidFill>
                <a:latin typeface="Arial"/>
                <a:ea typeface="Arial"/>
              </a:rPr>
              <a:t>Spring 2021</a:t>
            </a:r>
            <a:endParaRPr lang="sv-SE" sz="1400" b="0" strike="noStrike" spc="-1">
              <a:latin typeface="Arial"/>
            </a:endParaRPr>
          </a:p>
        </p:txBody>
      </p:sp>
      <p:sp>
        <p:nvSpPr>
          <p:cNvPr id="129" name="Google Shape;90;p17"/>
          <p:cNvSpPr/>
          <p:nvPr/>
        </p:nvSpPr>
        <p:spPr>
          <a:xfrm>
            <a:off x="2498760" y="785160"/>
            <a:ext cx="216972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rgbClr val="000000"/>
                </a:solidFill>
                <a:latin typeface="Arial"/>
                <a:ea typeface="Arial"/>
              </a:rPr>
              <a:t>Fall 2021</a:t>
            </a:r>
            <a:endParaRPr lang="sv-SE" sz="1400" b="0" strike="noStrike" spc="-1">
              <a:latin typeface="Arial"/>
            </a:endParaRPr>
          </a:p>
        </p:txBody>
      </p:sp>
      <p:sp>
        <p:nvSpPr>
          <p:cNvPr id="130" name="Google Shape;91;p17"/>
          <p:cNvSpPr/>
          <p:nvPr/>
        </p:nvSpPr>
        <p:spPr>
          <a:xfrm>
            <a:off x="4671360" y="785160"/>
            <a:ext cx="216972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rgbClr val="000000"/>
                </a:solidFill>
                <a:latin typeface="Arial"/>
                <a:ea typeface="Arial"/>
              </a:rPr>
              <a:t>Spring 2022</a:t>
            </a:r>
            <a:endParaRPr lang="sv-SE" sz="1400" b="0" strike="noStrike" spc="-1">
              <a:latin typeface="Arial"/>
            </a:endParaRPr>
          </a:p>
        </p:txBody>
      </p:sp>
      <p:sp>
        <p:nvSpPr>
          <p:cNvPr id="131" name="Google Shape;92;p17"/>
          <p:cNvSpPr/>
          <p:nvPr/>
        </p:nvSpPr>
        <p:spPr>
          <a:xfrm>
            <a:off x="6841440" y="785160"/>
            <a:ext cx="216972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rgbClr val="000000"/>
                </a:solidFill>
                <a:latin typeface="Arial"/>
                <a:ea typeface="Arial"/>
              </a:rPr>
              <a:t>Fall 2022</a:t>
            </a:r>
            <a:endParaRPr lang="sv-SE" sz="1400" b="0" strike="noStrike" spc="-1">
              <a:latin typeface="Arial"/>
            </a:endParaRPr>
          </a:p>
        </p:txBody>
      </p:sp>
      <p:sp>
        <p:nvSpPr>
          <p:cNvPr id="132" name="Google Shape;93;p17"/>
          <p:cNvSpPr/>
          <p:nvPr/>
        </p:nvSpPr>
        <p:spPr>
          <a:xfrm>
            <a:off x="132480" y="1241280"/>
            <a:ext cx="2742120" cy="68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NIH* announces REFEDS MFA support as an access requirement by Fall 2021. </a:t>
            </a:r>
            <a:endParaRPr lang="sv-SE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sv-SE" sz="1100" b="0" strike="noStrike" spc="-1">
              <a:latin typeface="Arial"/>
            </a:endParaRPr>
          </a:p>
        </p:txBody>
      </p:sp>
      <p:sp>
        <p:nvSpPr>
          <p:cNvPr id="133" name="Google Shape;94;p17"/>
          <p:cNvSpPr/>
          <p:nvPr/>
        </p:nvSpPr>
        <p:spPr>
          <a:xfrm>
            <a:off x="132480" y="1702800"/>
            <a:ext cx="2933640" cy="68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Community questions and feedback indicate need to clarify REFEDS MFA use. </a:t>
            </a:r>
            <a:endParaRPr lang="sv-SE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sv-SE" sz="1100" b="0" strike="noStrike" spc="-1">
              <a:latin typeface="Arial"/>
            </a:endParaRPr>
          </a:p>
        </p:txBody>
      </p:sp>
      <p:sp>
        <p:nvSpPr>
          <p:cNvPr id="134" name="Google Shape;95;p17"/>
          <p:cNvSpPr/>
          <p:nvPr/>
        </p:nvSpPr>
        <p:spPr>
          <a:xfrm>
            <a:off x="1286077" y="2140219"/>
            <a:ext cx="1713600" cy="13696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REFEDS Assurange Group convenes an MFA Subgroup with weekly meetings to develop implementation guidelines to help with REFEDS MFA adoption.</a:t>
            </a:r>
            <a:endParaRPr lang="sv-SE" sz="1100" b="0" strike="noStrike" spc="-1" dirty="0">
              <a:latin typeface="Arial"/>
            </a:endParaRPr>
          </a:p>
        </p:txBody>
      </p:sp>
      <p:sp>
        <p:nvSpPr>
          <p:cNvPr id="135" name="Google Shape;96;p17"/>
          <p:cNvSpPr/>
          <p:nvPr/>
        </p:nvSpPr>
        <p:spPr>
          <a:xfrm>
            <a:off x="2586600" y="3580560"/>
            <a:ext cx="1797480" cy="101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MFA Subgroup publishes updated </a:t>
            </a:r>
            <a:r>
              <a:rPr lang="en" sz="1100" b="0" u="sng" strike="noStrike" spc="-1">
                <a:solidFill>
                  <a:srgbClr val="0097A7"/>
                </a:solidFill>
                <a:uFillTx/>
                <a:latin typeface="Arial"/>
                <a:ea typeface="Arial"/>
                <a:hlinkClick r:id="rId2"/>
              </a:rPr>
              <a:t>REFEDS MFA FAQ</a:t>
            </a: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 and recommendations for further improvements.</a:t>
            </a:r>
            <a:endParaRPr lang="sv-SE" sz="1100" b="0" strike="noStrike" spc="-1">
              <a:latin typeface="Arial"/>
            </a:endParaRPr>
          </a:p>
        </p:txBody>
      </p:sp>
      <p:sp>
        <p:nvSpPr>
          <p:cNvPr id="136" name="Google Shape;97;p17"/>
          <p:cNvSpPr/>
          <p:nvPr/>
        </p:nvSpPr>
        <p:spPr>
          <a:xfrm>
            <a:off x="3276000" y="2222280"/>
            <a:ext cx="2089440" cy="11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REFEDS Assurance Group directs the Subgroup to further develop a prioritised list of recommended updates and additions to the Profile.</a:t>
            </a:r>
            <a:endParaRPr lang="sv-SE" sz="1100" b="0" strike="noStrike" spc="-1">
              <a:latin typeface="Arial"/>
            </a:endParaRPr>
          </a:p>
        </p:txBody>
      </p:sp>
      <p:sp>
        <p:nvSpPr>
          <p:cNvPr id="137" name="Google Shape;98;p17"/>
          <p:cNvSpPr/>
          <p:nvPr/>
        </p:nvSpPr>
        <p:spPr>
          <a:xfrm>
            <a:off x="5004000" y="3580560"/>
            <a:ext cx="1621440" cy="8617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MFA Subgroup delivers its recommendations: </a:t>
            </a:r>
            <a:r>
              <a:rPr lang="en" sz="1100" b="0" u="sng" strike="noStrike" spc="-1" dirty="0">
                <a:solidFill>
                  <a:srgbClr val="0097A7"/>
                </a:solidFill>
                <a:uFillTx/>
                <a:latin typeface="Arial"/>
                <a:ea typeface="Arial"/>
                <a:hlinkClick r:id="rId3"/>
              </a:rPr>
              <a:t>MFA Profile Priorities</a:t>
            </a:r>
            <a:r>
              <a:rPr lang="en" sz="11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sv-SE" sz="1100" b="0" strike="noStrike" spc="-1" dirty="0">
              <a:latin typeface="Arial"/>
            </a:endParaRPr>
          </a:p>
        </p:txBody>
      </p:sp>
      <p:sp>
        <p:nvSpPr>
          <p:cNvPr id="138" name="Google Shape;99;p17"/>
          <p:cNvSpPr/>
          <p:nvPr/>
        </p:nvSpPr>
        <p:spPr>
          <a:xfrm>
            <a:off x="5438880" y="2222280"/>
            <a:ext cx="2089440" cy="95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REFEDS Assurance Group directs the Subgroup to update the Profile per recommendations.</a:t>
            </a:r>
            <a:endParaRPr lang="sv-SE" sz="1100" b="0" strike="noStrike" spc="-1">
              <a:latin typeface="Arial"/>
            </a:endParaRPr>
          </a:p>
        </p:txBody>
      </p:sp>
      <p:sp>
        <p:nvSpPr>
          <p:cNvPr id="139" name="Google Shape;100;p17"/>
          <p:cNvSpPr/>
          <p:nvPr/>
        </p:nvSpPr>
        <p:spPr>
          <a:xfrm>
            <a:off x="7128000" y="3954600"/>
            <a:ext cx="2006280" cy="5232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REFEDS MFA Profile v1.1 out on consultation.</a:t>
            </a:r>
            <a:endParaRPr lang="sv-SE" sz="1100" b="1" strike="noStrike" spc="-1" dirty="0">
              <a:latin typeface="Arial"/>
            </a:endParaRPr>
          </a:p>
        </p:txBody>
      </p:sp>
      <p:sp>
        <p:nvSpPr>
          <p:cNvPr id="140" name="Google Shape;102;p17"/>
          <p:cNvSpPr/>
          <p:nvPr/>
        </p:nvSpPr>
        <p:spPr>
          <a:xfrm>
            <a:off x="54720" y="4779720"/>
            <a:ext cx="585828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122400" bIns="1224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800" b="0" strike="noStrike" spc="-1">
                <a:solidFill>
                  <a:srgbClr val="000000"/>
                </a:solidFill>
                <a:latin typeface="Arial"/>
                <a:ea typeface="Arial"/>
              </a:rPr>
              <a:t>* National Institute of Health - a US federal government agency. NIH is the largest biomedical research agency in the world.</a:t>
            </a:r>
            <a:endParaRPr lang="sv-SE" sz="800" b="0" strike="noStrike" spc="-1">
              <a:latin typeface="Arial"/>
            </a:endParaRPr>
          </a:p>
        </p:txBody>
      </p:sp>
      <p:sp>
        <p:nvSpPr>
          <p:cNvPr id="141" name="Google Shape;100;p 1"/>
          <p:cNvSpPr/>
          <p:nvPr/>
        </p:nvSpPr>
        <p:spPr>
          <a:xfrm>
            <a:off x="6770520" y="3580560"/>
            <a:ext cx="1869480" cy="35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182880" bIns="18288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Community Chat</a:t>
            </a:r>
            <a:endParaRPr lang="sv-SE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800" b="0" strike="noStrike" spc="-1">
                <a:solidFill>
                  <a:srgbClr val="000000"/>
                </a:solidFill>
                <a:latin typeface="Arial"/>
                <a:ea typeface="Arial"/>
              </a:rPr>
              <a:t>Contributors to REFEDS MFA Profile v1.1</a:t>
            </a:r>
            <a:endParaRPr lang="sv-S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2833560" y="1085040"/>
            <a:ext cx="2521440" cy="36122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81000" lnSpcReduction="10000"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David Bantz</a:t>
            </a:r>
            <a:br>
              <a:rPr sz="1400"/>
            </a:br>
            <a:r>
              <a:rPr lang="en" sz="1400" b="0" strike="noStrike" spc="-1">
                <a:solidFill>
                  <a:srgbClr val="595959"/>
                </a:solidFill>
                <a:latin typeface="Arial"/>
                <a:ea typeface="Arial"/>
              </a:rPr>
              <a:t>University of Alaska</a:t>
            </a:r>
            <a:endParaRPr lang="sv-SE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Dana Watanabe</a:t>
            </a:r>
            <a:br>
              <a:rPr sz="1800"/>
            </a:br>
            <a:r>
              <a:rPr lang="en" sz="1400" b="0" strike="noStrike" spc="-1">
                <a:solidFill>
                  <a:srgbClr val="595959"/>
                </a:solidFill>
                <a:latin typeface="Arial"/>
                <a:ea typeface="Arial"/>
              </a:rPr>
              <a:t>UC Irvine</a:t>
            </a:r>
            <a:endParaRPr lang="sv-SE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Jon Agland</a:t>
            </a:r>
            <a:br>
              <a:rPr sz="1800"/>
            </a:br>
            <a:r>
              <a:rPr lang="en" sz="1400" b="0" strike="noStrike" spc="-1">
                <a:solidFill>
                  <a:srgbClr val="595959"/>
                </a:solidFill>
                <a:latin typeface="Arial"/>
                <a:ea typeface="Arial"/>
              </a:rPr>
              <a:t>JISC</a:t>
            </a:r>
            <a:endParaRPr lang="sv-SE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Chris Phillips</a:t>
            </a:r>
            <a:br>
              <a:rPr sz="1800"/>
            </a:br>
            <a:r>
              <a:rPr lang="en" sz="1480" b="0" strike="noStrike" spc="-1">
                <a:solidFill>
                  <a:srgbClr val="595959"/>
                </a:solidFill>
                <a:latin typeface="Arial"/>
                <a:ea typeface="Arial"/>
              </a:rPr>
              <a:t>CANARIE</a:t>
            </a:r>
            <a:endParaRPr lang="sv-SE" sz="148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Björn Mattsson</a:t>
            </a:r>
            <a:br>
              <a:rPr sz="1800"/>
            </a:br>
            <a:r>
              <a:rPr lang="en" sz="1450" b="0" strike="noStrike" spc="-1">
                <a:solidFill>
                  <a:srgbClr val="595959"/>
                </a:solidFill>
                <a:latin typeface="Arial"/>
                <a:ea typeface="Arial"/>
              </a:rPr>
              <a:t>SWAMID</a:t>
            </a:r>
            <a:endParaRPr lang="sv-SE" sz="145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pos="0" algn="l"/>
              </a:tabLst>
            </a:pPr>
            <a:br>
              <a:rPr sz="1800"/>
            </a:br>
            <a:endParaRPr lang="sv-S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311760" y="1085040"/>
            <a:ext cx="2521440" cy="38415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2000" lnSpcReduction="10000"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Fredrik Domeij</a:t>
            </a:r>
            <a:br>
              <a:rPr sz="1800"/>
            </a:br>
            <a:r>
              <a:rPr lang="en" sz="1400" b="0" strike="noStrike" spc="-1">
                <a:solidFill>
                  <a:srgbClr val="595959"/>
                </a:solidFill>
                <a:latin typeface="Arial"/>
                <a:ea typeface="Arial"/>
              </a:rPr>
              <a:t>SWAMID</a:t>
            </a:r>
            <a:br>
              <a:rPr sz="1400"/>
            </a:br>
            <a:r>
              <a:rPr lang="en" sz="1400" b="0" strike="noStrike" spc="-1">
                <a:solidFill>
                  <a:srgbClr val="595959"/>
                </a:solidFill>
                <a:latin typeface="Arial"/>
                <a:ea typeface="Arial"/>
              </a:rPr>
              <a:t>(REFEDS MFA Subgroup Chair)</a:t>
            </a:r>
            <a:endParaRPr lang="sv-SE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Scott Cantor</a:t>
            </a:r>
            <a:br>
              <a:rPr sz="1800"/>
            </a:br>
            <a:r>
              <a:rPr lang="en" sz="1400" b="0" strike="noStrike" spc="-1">
                <a:solidFill>
                  <a:srgbClr val="595959"/>
                </a:solidFill>
                <a:latin typeface="Arial"/>
                <a:ea typeface="Arial"/>
              </a:rPr>
              <a:t>The University of Ohio</a:t>
            </a:r>
            <a:endParaRPr lang="sv-SE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Albert Wu</a:t>
            </a:r>
            <a:br>
              <a:rPr sz="1400"/>
            </a:br>
            <a:r>
              <a:rPr lang="en" sz="1400" b="0" strike="noStrike" spc="-1">
                <a:solidFill>
                  <a:srgbClr val="595959"/>
                </a:solidFill>
                <a:latin typeface="Arial"/>
                <a:ea typeface="Arial"/>
              </a:rPr>
              <a:t>Internet2 / InCommon</a:t>
            </a:r>
            <a:endParaRPr lang="sv-SE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Alan Buxey</a:t>
            </a:r>
            <a:br>
              <a:rPr sz="1800"/>
            </a:br>
            <a:r>
              <a:rPr lang="en" sz="1390" b="0" strike="noStrike" spc="-1">
                <a:solidFill>
                  <a:srgbClr val="595959"/>
                </a:solidFill>
                <a:latin typeface="Arial"/>
                <a:ea typeface="Arial"/>
              </a:rPr>
              <a:t>UNiDAYS</a:t>
            </a:r>
            <a:endParaRPr lang="sv-SE" sz="139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en" sz="1800" b="1" strike="noStrike" spc="-1">
                <a:solidFill>
                  <a:srgbClr val="595959"/>
                </a:solidFill>
                <a:latin typeface="Arial"/>
                <a:ea typeface="Arial"/>
              </a:rPr>
              <a:t>Eric Goodman</a:t>
            </a:r>
            <a:br>
              <a:rPr sz="1800"/>
            </a:br>
            <a:r>
              <a:rPr lang="en" sz="1390" b="0" strike="noStrike" spc="-1">
                <a:solidFill>
                  <a:srgbClr val="595959"/>
                </a:solidFill>
                <a:latin typeface="Arial"/>
                <a:ea typeface="Arial"/>
              </a:rPr>
              <a:t>University of California, </a:t>
            </a:r>
            <a:br>
              <a:rPr sz="1390"/>
            </a:br>
            <a:r>
              <a:rPr lang="en" sz="1390" b="0" strike="noStrike" spc="-1">
                <a:solidFill>
                  <a:srgbClr val="595959"/>
                </a:solidFill>
                <a:latin typeface="Arial"/>
                <a:ea typeface="Arial"/>
              </a:rPr>
              <a:t>Office of the President</a:t>
            </a:r>
            <a:endParaRPr lang="sv-SE" sz="139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pos="0" algn="l"/>
              </a:tabLst>
            </a:pPr>
            <a:endParaRPr lang="sv-SE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5457600" y="3303720"/>
            <a:ext cx="3129840" cy="16128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>
              <a:lnSpc>
                <a:spcPct val="115000"/>
              </a:lnSpc>
              <a:spcAft>
                <a:spcPts val="1199"/>
              </a:spcAft>
              <a:buNone/>
              <a:tabLst>
                <a:tab pos="0" algn="l"/>
              </a:tabLst>
            </a:pPr>
            <a:r>
              <a:rPr lang="en" sz="1500" b="1" strike="noStrike" spc="-1">
                <a:solidFill>
                  <a:srgbClr val="595959"/>
                </a:solidFill>
                <a:latin typeface="Arial"/>
                <a:ea typeface="Arial"/>
              </a:rPr>
              <a:t>… and many others who have provided feedback, ideas, and assistance throughout…</a:t>
            </a:r>
            <a:endParaRPr lang="sv-S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5"/>
          <p:cNvSpPr>
            <a:spLocks noGrp="1"/>
          </p:cNvSpPr>
          <p:nvPr>
            <p:ph/>
          </p:nvPr>
        </p:nvSpPr>
        <p:spPr>
          <a:xfrm>
            <a:off x="4786560" y="1085040"/>
            <a:ext cx="2521440" cy="2474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Pavel Brousek</a:t>
            </a: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Jeffrey Crawford</a:t>
            </a: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Philip Smart</a:t>
            </a: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Rafal Lawrukiewicz</a:t>
            </a: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Uros Stevanovic</a:t>
            </a: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Francisco Jose</a:t>
            </a: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Christos Kanellopoulos</a:t>
            </a: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Alex Stuart</a:t>
            </a: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5000"/>
              </a:lnSpc>
              <a:spcAft>
                <a:spcPts val="1199"/>
              </a:spcAft>
              <a:buNone/>
              <a:tabLst>
                <a:tab pos="0" algn="l"/>
              </a:tabLst>
            </a:pPr>
            <a:br>
              <a:rPr sz="1300"/>
            </a:br>
            <a:endParaRPr lang="sv-SE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Google Shape;78;p16"/>
          <p:cNvSpPr/>
          <p:nvPr/>
        </p:nvSpPr>
        <p:spPr>
          <a:xfrm>
            <a:off x="6852600" y="1085040"/>
            <a:ext cx="2999520" cy="177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Sandeep Sathyaprased </a:t>
            </a:r>
            <a:endParaRPr lang="sv-SE" sz="1300" b="0" strike="noStrike" spc="-1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Pavel Vyskocil</a:t>
            </a:r>
            <a:endParaRPr lang="sv-SE" sz="1300" b="0" strike="noStrike" spc="-1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Sumit Nanda</a:t>
            </a:r>
            <a:endParaRPr lang="sv-SE" sz="1300" b="0" strike="noStrike" spc="-1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Miroslav Milinovic</a:t>
            </a:r>
            <a:endParaRPr lang="sv-SE" sz="1300" b="0" strike="noStrike" spc="-1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Marina Adomeit</a:t>
            </a:r>
            <a:endParaRPr lang="sv-SE" sz="1300" b="0" strike="noStrike" spc="-1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Jule Ziegler</a:t>
            </a:r>
            <a:endParaRPr lang="sv-SE" sz="1300" b="0" strike="noStrike" spc="-1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300" b="0" strike="noStrike" spc="-1">
                <a:solidFill>
                  <a:srgbClr val="000000"/>
                </a:solidFill>
                <a:latin typeface="Arial"/>
                <a:ea typeface="Arial"/>
              </a:rPr>
              <a:t>Franscisco Aragó</a:t>
            </a:r>
            <a:endParaRPr lang="sv-SE" sz="1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07;p18"/>
          <p:cNvSpPr/>
          <p:nvPr/>
        </p:nvSpPr>
        <p:spPr>
          <a:xfrm>
            <a:off x="7213680" y="1272240"/>
            <a:ext cx="1797480" cy="92520"/>
          </a:xfrm>
          <a:prstGeom prst="homePlate">
            <a:avLst>
              <a:gd name="adj" fmla="val 50000"/>
            </a:avLst>
          </a:prstGeom>
          <a:solidFill>
            <a:srgbClr val="0B539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311760" y="1713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800" b="0" strike="noStrike" spc="-1">
                <a:solidFill>
                  <a:srgbClr val="000000"/>
                </a:solidFill>
                <a:latin typeface="Arial"/>
                <a:ea typeface="Arial"/>
              </a:rPr>
              <a:t>Where are we on the road to publishing v1.1?</a:t>
            </a:r>
            <a:endParaRPr lang="sv-S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Google Shape;109;p18"/>
          <p:cNvSpPr/>
          <p:nvPr/>
        </p:nvSpPr>
        <p:spPr>
          <a:xfrm>
            <a:off x="5220000" y="1272240"/>
            <a:ext cx="2054160" cy="92520"/>
          </a:xfrm>
          <a:prstGeom prst="homePlate">
            <a:avLst>
              <a:gd name="adj" fmla="val 50000"/>
            </a:avLst>
          </a:prstGeom>
          <a:solidFill>
            <a:srgbClr val="3D85C6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Google Shape;110;p18"/>
          <p:cNvSpPr/>
          <p:nvPr/>
        </p:nvSpPr>
        <p:spPr>
          <a:xfrm>
            <a:off x="1953000" y="1272240"/>
            <a:ext cx="3558600" cy="92520"/>
          </a:xfrm>
          <a:prstGeom prst="homePlate">
            <a:avLst>
              <a:gd name="adj" fmla="val 50000"/>
            </a:avLst>
          </a:prstGeom>
          <a:solidFill>
            <a:srgbClr val="6FA8D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Google Shape;111;p18"/>
          <p:cNvSpPr/>
          <p:nvPr/>
        </p:nvSpPr>
        <p:spPr>
          <a:xfrm>
            <a:off x="132480" y="1272240"/>
            <a:ext cx="1874880" cy="92520"/>
          </a:xfrm>
          <a:prstGeom prst="homePlate">
            <a:avLst>
              <a:gd name="adj" fmla="val 50000"/>
            </a:avLst>
          </a:prstGeom>
          <a:solidFill>
            <a:srgbClr val="CFE2F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Google Shape;112;p18"/>
          <p:cNvSpPr/>
          <p:nvPr/>
        </p:nvSpPr>
        <p:spPr>
          <a:xfrm>
            <a:off x="129600" y="861480"/>
            <a:ext cx="187488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rgbClr val="000000"/>
                </a:solidFill>
                <a:latin typeface="Arial"/>
                <a:ea typeface="Arial"/>
              </a:rPr>
              <a:t>Initiation</a:t>
            </a:r>
            <a:endParaRPr lang="sv-SE" sz="1400" b="0" strike="noStrike" spc="-1">
              <a:latin typeface="Arial"/>
            </a:endParaRPr>
          </a:p>
        </p:txBody>
      </p:sp>
      <p:sp>
        <p:nvSpPr>
          <p:cNvPr id="154" name="Google Shape;113;p18"/>
          <p:cNvSpPr/>
          <p:nvPr/>
        </p:nvSpPr>
        <p:spPr>
          <a:xfrm>
            <a:off x="2266200" y="861480"/>
            <a:ext cx="306504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rgbClr val="000000"/>
                </a:solidFill>
                <a:latin typeface="Arial"/>
                <a:ea typeface="Arial"/>
              </a:rPr>
              <a:t>Development and Editing</a:t>
            </a:r>
            <a:endParaRPr lang="sv-SE" sz="1400" b="0" strike="noStrike" spc="-1">
              <a:latin typeface="Arial"/>
            </a:endParaRPr>
          </a:p>
        </p:txBody>
      </p:sp>
      <p:sp>
        <p:nvSpPr>
          <p:cNvPr id="155" name="Google Shape;114;p18"/>
          <p:cNvSpPr/>
          <p:nvPr/>
        </p:nvSpPr>
        <p:spPr>
          <a:xfrm>
            <a:off x="5612400" y="861480"/>
            <a:ext cx="150264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rgbClr val="000000"/>
                </a:solidFill>
                <a:latin typeface="Arial"/>
                <a:ea typeface="Arial"/>
              </a:rPr>
              <a:t>Consultation</a:t>
            </a:r>
            <a:endParaRPr lang="sv-SE" sz="1400" b="0" strike="noStrike" spc="-1">
              <a:latin typeface="Arial"/>
            </a:endParaRPr>
          </a:p>
        </p:txBody>
      </p:sp>
      <p:sp>
        <p:nvSpPr>
          <p:cNvPr id="156" name="Google Shape;115;p18"/>
          <p:cNvSpPr/>
          <p:nvPr/>
        </p:nvSpPr>
        <p:spPr>
          <a:xfrm>
            <a:off x="7214040" y="861480"/>
            <a:ext cx="179748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rgbClr val="000000"/>
                </a:solidFill>
                <a:latin typeface="Arial"/>
                <a:ea typeface="Arial"/>
              </a:rPr>
              <a:t>Publication</a:t>
            </a:r>
            <a:endParaRPr lang="sv-SE" sz="1400" b="0" strike="noStrike" spc="-1">
              <a:latin typeface="Arial"/>
            </a:endParaRPr>
          </a:p>
        </p:txBody>
      </p:sp>
      <p:sp>
        <p:nvSpPr>
          <p:cNvPr id="157" name="Google Shape;116;p18"/>
          <p:cNvSpPr/>
          <p:nvPr/>
        </p:nvSpPr>
        <p:spPr>
          <a:xfrm>
            <a:off x="506160" y="3068460"/>
            <a:ext cx="2743200" cy="38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3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The federation needs you to ...</a:t>
            </a:r>
            <a:endParaRPr lang="sv-SE" sz="1300" b="0" strike="noStrike" spc="-1" dirty="0">
              <a:latin typeface="Arial"/>
            </a:endParaRPr>
          </a:p>
        </p:txBody>
      </p:sp>
      <p:sp>
        <p:nvSpPr>
          <p:cNvPr id="158" name="Google Shape;117;p18"/>
          <p:cNvSpPr/>
          <p:nvPr/>
        </p:nvSpPr>
        <p:spPr>
          <a:xfrm>
            <a:off x="5275800" y="2813040"/>
            <a:ext cx="2212200" cy="42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1" strike="noStrike" spc="-1">
                <a:solidFill>
                  <a:srgbClr val="000000"/>
                </a:solidFill>
                <a:latin typeface="Arial"/>
                <a:ea typeface="Arial"/>
              </a:rPr>
              <a:t>We are here!</a:t>
            </a:r>
            <a:endParaRPr lang="sv-SE" sz="1600" b="0" strike="noStrike" spc="-1">
              <a:latin typeface="Arial"/>
            </a:endParaRPr>
          </a:p>
        </p:txBody>
      </p:sp>
      <p:sp>
        <p:nvSpPr>
          <p:cNvPr id="159" name="Google Shape;118;p18"/>
          <p:cNvSpPr/>
          <p:nvPr/>
        </p:nvSpPr>
        <p:spPr>
          <a:xfrm>
            <a:off x="256320" y="1493640"/>
            <a:ext cx="1621440" cy="68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Governance convenes working group to update Profile.</a:t>
            </a:r>
            <a:endParaRPr lang="sv-SE" sz="1100" b="0" strike="noStrike" spc="-1">
              <a:latin typeface="Arial"/>
            </a:endParaRPr>
          </a:p>
        </p:txBody>
      </p:sp>
      <p:sp>
        <p:nvSpPr>
          <p:cNvPr id="160" name="Google Shape;119;p18"/>
          <p:cNvSpPr/>
          <p:nvPr/>
        </p:nvSpPr>
        <p:spPr>
          <a:xfrm>
            <a:off x="2051280" y="1493640"/>
            <a:ext cx="1621440" cy="852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Working group develops initial draft; undergoes limited reviews; revises draft.</a:t>
            </a:r>
            <a:endParaRPr lang="sv-SE" sz="1100" b="0" strike="noStrike" spc="-1">
              <a:latin typeface="Arial"/>
            </a:endParaRPr>
          </a:p>
        </p:txBody>
      </p:sp>
      <p:sp>
        <p:nvSpPr>
          <p:cNvPr id="161" name="Google Shape;120;p18"/>
          <p:cNvSpPr/>
          <p:nvPr/>
        </p:nvSpPr>
        <p:spPr>
          <a:xfrm>
            <a:off x="3751920" y="1493640"/>
            <a:ext cx="1621440" cy="852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Working group solicits additional (public) feedback and help with material / direction. </a:t>
            </a:r>
            <a:endParaRPr lang="sv-SE" sz="1100" b="0" strike="noStrike" spc="-1">
              <a:latin typeface="Arial"/>
            </a:endParaRPr>
          </a:p>
        </p:txBody>
      </p:sp>
      <p:sp>
        <p:nvSpPr>
          <p:cNvPr id="162" name="Google Shape;121;p18"/>
          <p:cNvSpPr/>
          <p:nvPr/>
        </p:nvSpPr>
        <p:spPr>
          <a:xfrm>
            <a:off x="5553000" y="1493640"/>
            <a:ext cx="1621440" cy="852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Candidate draft is formally submitted for public comment prior to publication.</a:t>
            </a:r>
            <a:endParaRPr lang="sv-SE" sz="1100" b="0" strike="noStrike" spc="-1">
              <a:latin typeface="Arial"/>
            </a:endParaRPr>
          </a:p>
        </p:txBody>
      </p:sp>
      <p:sp>
        <p:nvSpPr>
          <p:cNvPr id="163" name="Google Shape;122;p18"/>
          <p:cNvSpPr/>
          <p:nvPr/>
        </p:nvSpPr>
        <p:spPr>
          <a:xfrm>
            <a:off x="7354080" y="1493640"/>
            <a:ext cx="1514880" cy="68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100" b="0" strike="noStrike" spc="-1">
                <a:solidFill>
                  <a:srgbClr val="000000"/>
                </a:solidFill>
                <a:latin typeface="Arial"/>
                <a:ea typeface="Arial"/>
              </a:rPr>
              <a:t>Profile is published with governance endorsement.</a:t>
            </a:r>
            <a:endParaRPr lang="sv-SE" sz="1100" b="0" strike="noStrike" spc="-1">
              <a:latin typeface="Arial"/>
            </a:endParaRPr>
          </a:p>
        </p:txBody>
      </p:sp>
      <p:sp>
        <p:nvSpPr>
          <p:cNvPr id="164" name="Google Shape;123;p18"/>
          <p:cNvSpPr/>
          <p:nvPr/>
        </p:nvSpPr>
        <p:spPr>
          <a:xfrm rot="10800000">
            <a:off x="6381720" y="2450520"/>
            <a:ext cx="360" cy="445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Google Shape;126;p18"/>
          <p:cNvSpPr/>
          <p:nvPr/>
        </p:nvSpPr>
        <p:spPr>
          <a:xfrm>
            <a:off x="689400" y="3408041"/>
            <a:ext cx="7428240" cy="9814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 marL="114480" indent="-190440">
              <a:lnSpc>
                <a:spcPct val="150000"/>
              </a:lnSpc>
              <a:buClr>
                <a:srgbClr val="000000"/>
              </a:buClr>
              <a:buFont typeface="Arial"/>
              <a:buChar char="●"/>
            </a:pPr>
            <a:r>
              <a:rPr lang="en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Review the profile proposal and provide feedback with issues and shortcomings.</a:t>
            </a:r>
            <a:endParaRPr lang="sv-SE" sz="1200" b="0" strike="noStrike" spc="-1" dirty="0">
              <a:latin typeface="Arial"/>
            </a:endParaRPr>
          </a:p>
          <a:p>
            <a:pPr marL="114480" indent="-190440">
              <a:lnSpc>
                <a:spcPct val="150000"/>
              </a:lnSpc>
              <a:buClr>
                <a:srgbClr val="000000"/>
              </a:buClr>
              <a:buFont typeface="Arial"/>
              <a:buChar char="●"/>
            </a:pPr>
            <a:r>
              <a:rPr lang="en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Comment on whether it is strong enough for the MFA authentication needs of Service Providers.</a:t>
            </a:r>
            <a:endParaRPr lang="sv-SE" sz="1200" b="0" strike="noStrike" spc="-1" dirty="0">
              <a:latin typeface="Arial"/>
            </a:endParaRPr>
          </a:p>
          <a:p>
            <a:pPr marL="114480" indent="-190440">
              <a:lnSpc>
                <a:spcPct val="150000"/>
              </a:lnSpc>
              <a:buClr>
                <a:srgbClr val="000000"/>
              </a:buClr>
              <a:buFont typeface="Arial"/>
              <a:buChar char="●"/>
            </a:pPr>
            <a:r>
              <a:rPr lang="en" sz="1200" spc="-1" dirty="0">
                <a:solidFill>
                  <a:srgbClr val="000000"/>
                </a:solidFill>
                <a:latin typeface="Arial"/>
                <a:ea typeface="Arial"/>
              </a:rPr>
              <a:t>Comment on whether it is too </a:t>
            </a:r>
            <a:r>
              <a:rPr lang="en" sz="1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hard for Organizations/identity Providers to implement.</a:t>
            </a:r>
            <a:endParaRPr lang="sv-SE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 anchorCtr="0">
            <a:norm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b="0" strike="noStrike" spc="-1" dirty="0">
                <a:solidFill>
                  <a:srgbClr val="000000"/>
                </a:solidFill>
                <a:latin typeface="Arial"/>
                <a:ea typeface="Arial"/>
              </a:rPr>
              <a:t>REFEDS MFA Profile v1.1</a:t>
            </a:r>
            <a:br>
              <a:rPr dirty="0"/>
            </a:br>
            <a:r>
              <a:rPr lang="en" b="0" strike="noStrike" spc="-1" dirty="0">
                <a:solidFill>
                  <a:srgbClr val="000000"/>
                </a:solidFill>
                <a:latin typeface="Arial"/>
                <a:ea typeface="Arial"/>
              </a:rPr>
              <a:t>out on consultation</a:t>
            </a:r>
            <a:endParaRPr lang="sv-SE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subTitle"/>
          </p:nvPr>
        </p:nvSpPr>
        <p:spPr>
          <a:xfrm>
            <a:off x="311760" y="2459142"/>
            <a:ext cx="8520120" cy="2205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9000"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14 November 2022 - 15 January 2023</a:t>
            </a:r>
            <a:endParaRPr lang="sv-SE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sv-SE" sz="1600" b="0" strike="noStrike" spc="-1" dirty="0"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rgbClr val="595959"/>
                </a:solidFill>
                <a:latin typeface="Arial"/>
                <a:ea typeface="Arial"/>
                <a:hlinkClick r:id="rId2"/>
              </a:rPr>
              <a:t>https://wiki.refeds.org/display/CON/Consultation:+MFA+Profile+v1.1</a:t>
            </a:r>
            <a:r>
              <a:rPr lang="en" sz="16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</a:t>
            </a:r>
          </a:p>
          <a:p>
            <a:pPr algn="ctr">
              <a:lnSpc>
                <a:spcPct val="115000"/>
              </a:lnSpc>
              <a:buNone/>
              <a:tabLst>
                <a:tab pos="0" algn="l"/>
              </a:tabLst>
            </a:pPr>
            <a:endParaRPr lang="en" sz="1600" spc="-1" dirty="0">
              <a:solidFill>
                <a:srgbClr val="595959"/>
              </a:solidFill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pos="0" algn="l"/>
              </a:tabLst>
            </a:pPr>
            <a:endParaRPr lang="en" sz="1600" b="0" strike="noStrike" spc="-1" dirty="0">
              <a:solidFill>
                <a:srgbClr val="595959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How Strong Authentication impacts trust</a:t>
            </a:r>
            <a:endParaRPr lang="sv-SE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pos="0" algn="l"/>
              </a:tabLst>
            </a:pPr>
            <a:r>
              <a:rPr lang="en" sz="1600" b="0" strike="noStrike" spc="-1" dirty="0">
                <a:solidFill>
                  <a:srgbClr val="595959"/>
                </a:solidFill>
                <a:latin typeface="Arial"/>
                <a:ea typeface="Arial"/>
              </a:rPr>
              <a:t>     Session at 2.00 pm with Albert Wu, Internet2 / InCommon</a:t>
            </a:r>
            <a:endParaRPr lang="sv-SE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pos="0" algn="l"/>
              </a:tabLst>
            </a:pPr>
            <a:endParaRPr lang="sv-SE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5114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552</Words>
  <Application>Microsoft Office PowerPoint</Application>
  <PresentationFormat>On-screen Show (16:9)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REFEDS MFA Profile v1.1 out on consultation</vt:lpstr>
      <vt:lpstr>What is the REFEDS MFA Profile?</vt:lpstr>
      <vt:lpstr>Where did this come from? The journey to v1.1</vt:lpstr>
      <vt:lpstr>Contributors to REFEDS MFA Profile v1.1</vt:lpstr>
      <vt:lpstr>Where are we on the road to publishing v1.1?</vt:lpstr>
      <vt:lpstr>REFEDS MFA Profile v1.1 out on consultation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REFEDS MFA Profile v1.1 out on consultation</dc:title>
  <dc:subject/>
  <dc:creator/>
  <dc:description/>
  <cp:lastModifiedBy>Fredrik Domeij</cp:lastModifiedBy>
  <cp:revision>2</cp:revision>
  <dcterms:modified xsi:type="dcterms:W3CDTF">2022-12-04T22:51:19Z</dcterms:modified>
  <dc:language>sv-SE</dc:language>
</cp:coreProperties>
</file>