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1"/>
  </p:sldMasterIdLst>
  <p:notesMasterIdLst>
    <p:notesMasterId r:id="rId13"/>
  </p:notesMasterIdLst>
  <p:sldIdLst>
    <p:sldId id="256" r:id="rId2"/>
    <p:sldId id="257" r:id="rId3"/>
    <p:sldId id="258" r:id="rId4"/>
    <p:sldId id="259" r:id="rId5"/>
    <p:sldId id="260" r:id="rId6"/>
    <p:sldId id="261" r:id="rId7"/>
    <p:sldId id="262" r:id="rId8"/>
    <p:sldId id="264" r:id="rId9"/>
    <p:sldId id="263" r:id="rId10"/>
    <p:sldId id="265" r:id="rId11"/>
    <p:sldId id="266"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78"/>
    <p:restoredTop sz="94696"/>
  </p:normalViewPr>
  <p:slideViewPr>
    <p:cSldViewPr snapToGrid="0" snapToObjects="1">
      <p:cViewPr varScale="1">
        <p:scale>
          <a:sx n="151" d="100"/>
          <a:sy n="151" d="100"/>
        </p:scale>
        <p:origin x="224" y="43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4CC496B-196C-45C1-B596-69F01941B347}" type="doc">
      <dgm:prSet loTypeId="urn:microsoft.com/office/officeart/2008/layout/LinedList" loCatId="list" qsTypeId="urn:microsoft.com/office/officeart/2005/8/quickstyle/simple1" qsCatId="simple" csTypeId="urn:microsoft.com/office/officeart/2005/8/colors/colorful2" csCatId="colorful" phldr="1"/>
      <dgm:spPr/>
      <dgm:t>
        <a:bodyPr/>
        <a:lstStyle/>
        <a:p>
          <a:endParaRPr lang="en-US"/>
        </a:p>
      </dgm:t>
    </dgm:pt>
    <dgm:pt modelId="{96BF3E1E-5431-4D59-B192-80C0251EF390}">
      <dgm:prSet/>
      <dgm:spPr/>
      <dgm:t>
        <a:bodyPr/>
        <a:lstStyle/>
        <a:p>
          <a:r>
            <a:rPr lang="en-US" dirty="0"/>
            <a:t>AKA:</a:t>
          </a:r>
        </a:p>
      </dgm:t>
    </dgm:pt>
    <dgm:pt modelId="{8C0ADB0E-DD04-4104-A538-C6625462DC3D}" type="parTrans" cxnId="{BF92C0A8-8049-4594-988D-D9BA2DAC580E}">
      <dgm:prSet/>
      <dgm:spPr/>
      <dgm:t>
        <a:bodyPr/>
        <a:lstStyle/>
        <a:p>
          <a:endParaRPr lang="en-US"/>
        </a:p>
      </dgm:t>
    </dgm:pt>
    <dgm:pt modelId="{229DBE61-6129-41C5-A832-6614902EEC8E}" type="sibTrans" cxnId="{BF92C0A8-8049-4594-988D-D9BA2DAC580E}">
      <dgm:prSet/>
      <dgm:spPr/>
      <dgm:t>
        <a:bodyPr/>
        <a:lstStyle/>
        <a:p>
          <a:endParaRPr lang="en-US"/>
        </a:p>
      </dgm:t>
    </dgm:pt>
    <dgm:pt modelId="{F34C2F9A-C1C9-420E-B5AE-885879244739}">
      <dgm:prSet/>
      <dgm:spPr/>
      <dgm:t>
        <a:bodyPr/>
        <a:lstStyle/>
        <a:p>
          <a:r>
            <a:rPr lang="en-US"/>
            <a:t>The Entity Category Formerly Known as R&amp;S</a:t>
          </a:r>
        </a:p>
      </dgm:t>
    </dgm:pt>
    <dgm:pt modelId="{2ACD6508-30F8-4A59-AE81-7A9E85E1E71D}" type="parTrans" cxnId="{252AE464-317E-44FC-8D8E-F1D9AC81CFEC}">
      <dgm:prSet/>
      <dgm:spPr/>
      <dgm:t>
        <a:bodyPr/>
        <a:lstStyle/>
        <a:p>
          <a:endParaRPr lang="en-US"/>
        </a:p>
      </dgm:t>
    </dgm:pt>
    <dgm:pt modelId="{1B4E2CEC-901D-4FC2-A320-D4EA7BF05DE0}" type="sibTrans" cxnId="{252AE464-317E-44FC-8D8E-F1D9AC81CFEC}">
      <dgm:prSet/>
      <dgm:spPr/>
      <dgm:t>
        <a:bodyPr/>
        <a:lstStyle/>
        <a:p>
          <a:endParaRPr lang="en-US"/>
        </a:p>
      </dgm:t>
    </dgm:pt>
    <dgm:pt modelId="{E567F26A-0F11-D348-8B06-9D621EF2AEE5}" type="pres">
      <dgm:prSet presAssocID="{14CC496B-196C-45C1-B596-69F01941B347}" presName="vert0" presStyleCnt="0">
        <dgm:presLayoutVars>
          <dgm:dir/>
          <dgm:animOne val="branch"/>
          <dgm:animLvl val="lvl"/>
        </dgm:presLayoutVars>
      </dgm:prSet>
      <dgm:spPr/>
    </dgm:pt>
    <dgm:pt modelId="{A130B905-2736-AE4C-8117-F342D6D5724E}" type="pres">
      <dgm:prSet presAssocID="{96BF3E1E-5431-4D59-B192-80C0251EF390}" presName="thickLine" presStyleLbl="alignNode1" presStyleIdx="0" presStyleCnt="2"/>
      <dgm:spPr/>
    </dgm:pt>
    <dgm:pt modelId="{F54FD3EE-A7C7-7045-BB67-70A02CCD2DE5}" type="pres">
      <dgm:prSet presAssocID="{96BF3E1E-5431-4D59-B192-80C0251EF390}" presName="horz1" presStyleCnt="0"/>
      <dgm:spPr/>
    </dgm:pt>
    <dgm:pt modelId="{38434EB0-AC0E-FD43-BB50-F50AFFA7A8B7}" type="pres">
      <dgm:prSet presAssocID="{96BF3E1E-5431-4D59-B192-80C0251EF390}" presName="tx1" presStyleLbl="revTx" presStyleIdx="0" presStyleCnt="2" custScaleY="22286"/>
      <dgm:spPr/>
    </dgm:pt>
    <dgm:pt modelId="{CC19C21C-5783-FF4B-A748-C254D069FCFD}" type="pres">
      <dgm:prSet presAssocID="{96BF3E1E-5431-4D59-B192-80C0251EF390}" presName="vert1" presStyleCnt="0"/>
      <dgm:spPr/>
    </dgm:pt>
    <dgm:pt modelId="{37EA2633-787D-E240-BAB5-FB09870A35D6}" type="pres">
      <dgm:prSet presAssocID="{F34C2F9A-C1C9-420E-B5AE-885879244739}" presName="thickLine" presStyleLbl="alignNode1" presStyleIdx="1" presStyleCnt="2"/>
      <dgm:spPr/>
    </dgm:pt>
    <dgm:pt modelId="{B942CD44-1D0C-1649-A7DA-AC10DD668DC1}" type="pres">
      <dgm:prSet presAssocID="{F34C2F9A-C1C9-420E-B5AE-885879244739}" presName="horz1" presStyleCnt="0"/>
      <dgm:spPr/>
    </dgm:pt>
    <dgm:pt modelId="{A8BF2782-FE07-A947-8799-846BABFF3D62}" type="pres">
      <dgm:prSet presAssocID="{F34C2F9A-C1C9-420E-B5AE-885879244739}" presName="tx1" presStyleLbl="revTx" presStyleIdx="1" presStyleCnt="2"/>
      <dgm:spPr/>
    </dgm:pt>
    <dgm:pt modelId="{3647151E-BD49-4848-B2C9-1531F93EB753}" type="pres">
      <dgm:prSet presAssocID="{F34C2F9A-C1C9-420E-B5AE-885879244739}" presName="vert1" presStyleCnt="0"/>
      <dgm:spPr/>
    </dgm:pt>
  </dgm:ptLst>
  <dgm:cxnLst>
    <dgm:cxn modelId="{9453CF01-C7CE-4A4C-9CA6-86B7F04CEF03}" type="presOf" srcId="{14CC496B-196C-45C1-B596-69F01941B347}" destId="{E567F26A-0F11-D348-8B06-9D621EF2AEE5}" srcOrd="0" destOrd="0" presId="urn:microsoft.com/office/officeart/2008/layout/LinedList"/>
    <dgm:cxn modelId="{252AE464-317E-44FC-8D8E-F1D9AC81CFEC}" srcId="{14CC496B-196C-45C1-B596-69F01941B347}" destId="{F34C2F9A-C1C9-420E-B5AE-885879244739}" srcOrd="1" destOrd="0" parTransId="{2ACD6508-30F8-4A59-AE81-7A9E85E1E71D}" sibTransId="{1B4E2CEC-901D-4FC2-A320-D4EA7BF05DE0}"/>
    <dgm:cxn modelId="{BF92C0A8-8049-4594-988D-D9BA2DAC580E}" srcId="{14CC496B-196C-45C1-B596-69F01941B347}" destId="{96BF3E1E-5431-4D59-B192-80C0251EF390}" srcOrd="0" destOrd="0" parTransId="{8C0ADB0E-DD04-4104-A538-C6625462DC3D}" sibTransId="{229DBE61-6129-41C5-A832-6614902EEC8E}"/>
    <dgm:cxn modelId="{A1A5D7A9-11BB-B147-972D-4FCC4E18A32C}" type="presOf" srcId="{96BF3E1E-5431-4D59-B192-80C0251EF390}" destId="{38434EB0-AC0E-FD43-BB50-F50AFFA7A8B7}" srcOrd="0" destOrd="0" presId="urn:microsoft.com/office/officeart/2008/layout/LinedList"/>
    <dgm:cxn modelId="{76F38BCA-8655-F54A-8B8B-5361F243B653}" type="presOf" srcId="{F34C2F9A-C1C9-420E-B5AE-885879244739}" destId="{A8BF2782-FE07-A947-8799-846BABFF3D62}" srcOrd="0" destOrd="0" presId="urn:microsoft.com/office/officeart/2008/layout/LinedList"/>
    <dgm:cxn modelId="{F176DB5F-28F9-1C43-BD3D-5B56F8E421A7}" type="presParOf" srcId="{E567F26A-0F11-D348-8B06-9D621EF2AEE5}" destId="{A130B905-2736-AE4C-8117-F342D6D5724E}" srcOrd="0" destOrd="0" presId="urn:microsoft.com/office/officeart/2008/layout/LinedList"/>
    <dgm:cxn modelId="{FD1510FB-2D19-6044-A9B3-0D8EC97E40C7}" type="presParOf" srcId="{E567F26A-0F11-D348-8B06-9D621EF2AEE5}" destId="{F54FD3EE-A7C7-7045-BB67-70A02CCD2DE5}" srcOrd="1" destOrd="0" presId="urn:microsoft.com/office/officeart/2008/layout/LinedList"/>
    <dgm:cxn modelId="{CBDBB3A8-C50C-7B49-BC28-97301CC49566}" type="presParOf" srcId="{F54FD3EE-A7C7-7045-BB67-70A02CCD2DE5}" destId="{38434EB0-AC0E-FD43-BB50-F50AFFA7A8B7}" srcOrd="0" destOrd="0" presId="urn:microsoft.com/office/officeart/2008/layout/LinedList"/>
    <dgm:cxn modelId="{B364D066-9EDE-694E-A8F9-938D9AD625C7}" type="presParOf" srcId="{F54FD3EE-A7C7-7045-BB67-70A02CCD2DE5}" destId="{CC19C21C-5783-FF4B-A748-C254D069FCFD}" srcOrd="1" destOrd="0" presId="urn:microsoft.com/office/officeart/2008/layout/LinedList"/>
    <dgm:cxn modelId="{DB35DD7D-6956-8847-819B-55A51CA78194}" type="presParOf" srcId="{E567F26A-0F11-D348-8B06-9D621EF2AEE5}" destId="{37EA2633-787D-E240-BAB5-FB09870A35D6}" srcOrd="2" destOrd="0" presId="urn:microsoft.com/office/officeart/2008/layout/LinedList"/>
    <dgm:cxn modelId="{A72F9E98-F7D2-9D47-915F-AC6C157CE8DA}" type="presParOf" srcId="{E567F26A-0F11-D348-8B06-9D621EF2AEE5}" destId="{B942CD44-1D0C-1649-A7DA-AC10DD668DC1}" srcOrd="3" destOrd="0" presId="urn:microsoft.com/office/officeart/2008/layout/LinedList"/>
    <dgm:cxn modelId="{1621830B-E031-1A4C-8FAE-248738866E2E}" type="presParOf" srcId="{B942CD44-1D0C-1649-A7DA-AC10DD668DC1}" destId="{A8BF2782-FE07-A947-8799-846BABFF3D62}" srcOrd="0" destOrd="0" presId="urn:microsoft.com/office/officeart/2008/layout/LinedList"/>
    <dgm:cxn modelId="{4278C696-DC8A-444A-8189-607FF65FD6C8}" type="presParOf" srcId="{B942CD44-1D0C-1649-A7DA-AC10DD668DC1}" destId="{3647151E-BD49-4848-B2C9-1531F93EB753}"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E709AB71-323B-4388-94AE-0C645AE8838F}" type="doc">
      <dgm:prSet loTypeId="urn:microsoft.com/office/officeart/2005/8/layout/hierarchy3" loCatId="hierarchy" qsTypeId="urn:microsoft.com/office/officeart/2005/8/quickstyle/simple2" qsCatId="simple" csTypeId="urn:microsoft.com/office/officeart/2005/8/colors/colorful2" csCatId="colorful"/>
      <dgm:spPr/>
      <dgm:t>
        <a:bodyPr/>
        <a:lstStyle/>
        <a:p>
          <a:endParaRPr lang="en-US"/>
        </a:p>
      </dgm:t>
    </dgm:pt>
    <dgm:pt modelId="{563A1B5C-F654-4558-9A4E-B2505D6FAB74}">
      <dgm:prSet/>
      <dgm:spPr/>
      <dgm:t>
        <a:bodyPr/>
        <a:lstStyle/>
        <a:p>
          <a:r>
            <a:rPr lang="en-US"/>
            <a:t>What problem are we actually trying to solve?</a:t>
          </a:r>
        </a:p>
      </dgm:t>
    </dgm:pt>
    <dgm:pt modelId="{4AAB74FE-AE7E-45F7-83BA-00A9B0622EA6}" type="parTrans" cxnId="{92822D07-A6B6-4DD4-BEF5-C2BB36C63FEF}">
      <dgm:prSet/>
      <dgm:spPr/>
      <dgm:t>
        <a:bodyPr/>
        <a:lstStyle/>
        <a:p>
          <a:endParaRPr lang="en-US"/>
        </a:p>
      </dgm:t>
    </dgm:pt>
    <dgm:pt modelId="{B986231D-043A-4F87-B4DA-D0F4D41D9315}" type="sibTrans" cxnId="{92822D07-A6B6-4DD4-BEF5-C2BB36C63FEF}">
      <dgm:prSet/>
      <dgm:spPr/>
      <dgm:t>
        <a:bodyPr/>
        <a:lstStyle/>
        <a:p>
          <a:endParaRPr lang="en-US"/>
        </a:p>
      </dgm:t>
    </dgm:pt>
    <dgm:pt modelId="{5747DC41-A2FA-4E73-AB7D-89B4A31D3897}">
      <dgm:prSet/>
      <dgm:spPr/>
      <dgm:t>
        <a:bodyPr/>
        <a:lstStyle/>
        <a:p>
          <a:r>
            <a:rPr lang="en-US"/>
            <a:t>Attribute Release!</a:t>
          </a:r>
        </a:p>
      </dgm:t>
    </dgm:pt>
    <dgm:pt modelId="{8D713A4B-85EB-4061-92CF-8AAE6BB5B443}" type="parTrans" cxnId="{080318B7-071E-4393-A2F3-80B2CA038AED}">
      <dgm:prSet/>
      <dgm:spPr/>
      <dgm:t>
        <a:bodyPr/>
        <a:lstStyle/>
        <a:p>
          <a:endParaRPr lang="en-US"/>
        </a:p>
      </dgm:t>
    </dgm:pt>
    <dgm:pt modelId="{13C045F3-333B-4D43-8581-6B19BDCDCD84}" type="sibTrans" cxnId="{080318B7-071E-4393-A2F3-80B2CA038AED}">
      <dgm:prSet/>
      <dgm:spPr/>
      <dgm:t>
        <a:bodyPr/>
        <a:lstStyle/>
        <a:p>
          <a:endParaRPr lang="en-US"/>
        </a:p>
      </dgm:t>
    </dgm:pt>
    <dgm:pt modelId="{4EE0EF7F-8F00-DF46-B0EE-6335A568D0C5}" type="pres">
      <dgm:prSet presAssocID="{E709AB71-323B-4388-94AE-0C645AE8838F}" presName="diagram" presStyleCnt="0">
        <dgm:presLayoutVars>
          <dgm:chPref val="1"/>
          <dgm:dir/>
          <dgm:animOne val="branch"/>
          <dgm:animLvl val="lvl"/>
          <dgm:resizeHandles/>
        </dgm:presLayoutVars>
      </dgm:prSet>
      <dgm:spPr/>
    </dgm:pt>
    <dgm:pt modelId="{A8C4E7EA-5798-A544-9DE6-9464B3F28040}" type="pres">
      <dgm:prSet presAssocID="{563A1B5C-F654-4558-9A4E-B2505D6FAB74}" presName="root" presStyleCnt="0"/>
      <dgm:spPr/>
    </dgm:pt>
    <dgm:pt modelId="{F3C1FD93-A9F1-2C43-890C-38C57F660117}" type="pres">
      <dgm:prSet presAssocID="{563A1B5C-F654-4558-9A4E-B2505D6FAB74}" presName="rootComposite" presStyleCnt="0"/>
      <dgm:spPr/>
    </dgm:pt>
    <dgm:pt modelId="{D9950E7B-8CB8-4245-A536-7D0F7E219689}" type="pres">
      <dgm:prSet presAssocID="{563A1B5C-F654-4558-9A4E-B2505D6FAB74}" presName="rootText" presStyleLbl="node1" presStyleIdx="0" presStyleCnt="2"/>
      <dgm:spPr/>
    </dgm:pt>
    <dgm:pt modelId="{A408D610-2B30-384D-AE20-49B6F1388B5C}" type="pres">
      <dgm:prSet presAssocID="{563A1B5C-F654-4558-9A4E-B2505D6FAB74}" presName="rootConnector" presStyleLbl="node1" presStyleIdx="0" presStyleCnt="2"/>
      <dgm:spPr/>
    </dgm:pt>
    <dgm:pt modelId="{07063763-1140-7443-A53F-42BA746168AF}" type="pres">
      <dgm:prSet presAssocID="{563A1B5C-F654-4558-9A4E-B2505D6FAB74}" presName="childShape" presStyleCnt="0"/>
      <dgm:spPr/>
    </dgm:pt>
    <dgm:pt modelId="{BC75C207-2144-1641-938C-AC1857DC3EF1}" type="pres">
      <dgm:prSet presAssocID="{5747DC41-A2FA-4E73-AB7D-89B4A31D3897}" presName="root" presStyleCnt="0"/>
      <dgm:spPr/>
    </dgm:pt>
    <dgm:pt modelId="{8231D66B-3E17-8C40-A9A0-F881F8E364F3}" type="pres">
      <dgm:prSet presAssocID="{5747DC41-A2FA-4E73-AB7D-89B4A31D3897}" presName="rootComposite" presStyleCnt="0"/>
      <dgm:spPr/>
    </dgm:pt>
    <dgm:pt modelId="{FBA302F5-204D-1C43-A229-1AF191B37A66}" type="pres">
      <dgm:prSet presAssocID="{5747DC41-A2FA-4E73-AB7D-89B4A31D3897}" presName="rootText" presStyleLbl="node1" presStyleIdx="1" presStyleCnt="2"/>
      <dgm:spPr/>
    </dgm:pt>
    <dgm:pt modelId="{39A1BEE9-9CB4-A346-9938-384030A8B5D3}" type="pres">
      <dgm:prSet presAssocID="{5747DC41-A2FA-4E73-AB7D-89B4A31D3897}" presName="rootConnector" presStyleLbl="node1" presStyleIdx="1" presStyleCnt="2"/>
      <dgm:spPr/>
    </dgm:pt>
    <dgm:pt modelId="{AEE8A940-5400-AF4E-8FAB-386E132E8EF1}" type="pres">
      <dgm:prSet presAssocID="{5747DC41-A2FA-4E73-AB7D-89B4A31D3897}" presName="childShape" presStyleCnt="0"/>
      <dgm:spPr/>
    </dgm:pt>
  </dgm:ptLst>
  <dgm:cxnLst>
    <dgm:cxn modelId="{92822D07-A6B6-4DD4-BEF5-C2BB36C63FEF}" srcId="{E709AB71-323B-4388-94AE-0C645AE8838F}" destId="{563A1B5C-F654-4558-9A4E-B2505D6FAB74}" srcOrd="0" destOrd="0" parTransId="{4AAB74FE-AE7E-45F7-83BA-00A9B0622EA6}" sibTransId="{B986231D-043A-4F87-B4DA-D0F4D41D9315}"/>
    <dgm:cxn modelId="{88E8940C-EE8F-B741-811E-04CE1E1EB769}" type="presOf" srcId="{5747DC41-A2FA-4E73-AB7D-89B4A31D3897}" destId="{39A1BEE9-9CB4-A346-9938-384030A8B5D3}" srcOrd="1" destOrd="0" presId="urn:microsoft.com/office/officeart/2005/8/layout/hierarchy3"/>
    <dgm:cxn modelId="{CB03114B-91E5-2C49-AE8F-DA9AC48E81D1}" type="presOf" srcId="{563A1B5C-F654-4558-9A4E-B2505D6FAB74}" destId="{D9950E7B-8CB8-4245-A536-7D0F7E219689}" srcOrd="0" destOrd="0" presId="urn:microsoft.com/office/officeart/2005/8/layout/hierarchy3"/>
    <dgm:cxn modelId="{080318B7-071E-4393-A2F3-80B2CA038AED}" srcId="{E709AB71-323B-4388-94AE-0C645AE8838F}" destId="{5747DC41-A2FA-4E73-AB7D-89B4A31D3897}" srcOrd="1" destOrd="0" parTransId="{8D713A4B-85EB-4061-92CF-8AAE6BB5B443}" sibTransId="{13C045F3-333B-4D43-8581-6B19BDCDCD84}"/>
    <dgm:cxn modelId="{A0BE9EB8-82D2-2C4C-8421-9CD239B4328E}" type="presOf" srcId="{563A1B5C-F654-4558-9A4E-B2505D6FAB74}" destId="{A408D610-2B30-384D-AE20-49B6F1388B5C}" srcOrd="1" destOrd="0" presId="urn:microsoft.com/office/officeart/2005/8/layout/hierarchy3"/>
    <dgm:cxn modelId="{DBBC92BC-86D9-C14C-B35A-83AACE975032}" type="presOf" srcId="{5747DC41-A2FA-4E73-AB7D-89B4A31D3897}" destId="{FBA302F5-204D-1C43-A229-1AF191B37A66}" srcOrd="0" destOrd="0" presId="urn:microsoft.com/office/officeart/2005/8/layout/hierarchy3"/>
    <dgm:cxn modelId="{B06CF6D8-9C14-7344-A7E1-011CA70B8A5A}" type="presOf" srcId="{E709AB71-323B-4388-94AE-0C645AE8838F}" destId="{4EE0EF7F-8F00-DF46-B0EE-6335A568D0C5}" srcOrd="0" destOrd="0" presId="urn:microsoft.com/office/officeart/2005/8/layout/hierarchy3"/>
    <dgm:cxn modelId="{AFE7B3A3-9F30-A24F-957C-582D73DAC919}" type="presParOf" srcId="{4EE0EF7F-8F00-DF46-B0EE-6335A568D0C5}" destId="{A8C4E7EA-5798-A544-9DE6-9464B3F28040}" srcOrd="0" destOrd="0" presId="urn:microsoft.com/office/officeart/2005/8/layout/hierarchy3"/>
    <dgm:cxn modelId="{DBEAA349-1F32-5A45-8E1E-EF1736593B6B}" type="presParOf" srcId="{A8C4E7EA-5798-A544-9DE6-9464B3F28040}" destId="{F3C1FD93-A9F1-2C43-890C-38C57F660117}" srcOrd="0" destOrd="0" presId="urn:microsoft.com/office/officeart/2005/8/layout/hierarchy3"/>
    <dgm:cxn modelId="{60C6AABF-CC05-C04B-8B54-0A807F0C7A90}" type="presParOf" srcId="{F3C1FD93-A9F1-2C43-890C-38C57F660117}" destId="{D9950E7B-8CB8-4245-A536-7D0F7E219689}" srcOrd="0" destOrd="0" presId="urn:microsoft.com/office/officeart/2005/8/layout/hierarchy3"/>
    <dgm:cxn modelId="{CA79D86F-3CB6-8147-8F94-3A801C4D0E8D}" type="presParOf" srcId="{F3C1FD93-A9F1-2C43-890C-38C57F660117}" destId="{A408D610-2B30-384D-AE20-49B6F1388B5C}" srcOrd="1" destOrd="0" presId="urn:microsoft.com/office/officeart/2005/8/layout/hierarchy3"/>
    <dgm:cxn modelId="{AA0636F3-0E25-DB44-90AE-DC1F0FF3DF9A}" type="presParOf" srcId="{A8C4E7EA-5798-A544-9DE6-9464B3F28040}" destId="{07063763-1140-7443-A53F-42BA746168AF}" srcOrd="1" destOrd="0" presId="urn:microsoft.com/office/officeart/2005/8/layout/hierarchy3"/>
    <dgm:cxn modelId="{6539DF6A-2563-DA45-B20A-F31AFC86A901}" type="presParOf" srcId="{4EE0EF7F-8F00-DF46-B0EE-6335A568D0C5}" destId="{BC75C207-2144-1641-938C-AC1857DC3EF1}" srcOrd="1" destOrd="0" presId="urn:microsoft.com/office/officeart/2005/8/layout/hierarchy3"/>
    <dgm:cxn modelId="{939DA4F5-4276-054E-A3FE-9424B4D66949}" type="presParOf" srcId="{BC75C207-2144-1641-938C-AC1857DC3EF1}" destId="{8231D66B-3E17-8C40-A9A0-F881F8E364F3}" srcOrd="0" destOrd="0" presId="urn:microsoft.com/office/officeart/2005/8/layout/hierarchy3"/>
    <dgm:cxn modelId="{0DC5CDFD-9074-6949-9408-858D9B116D04}" type="presParOf" srcId="{8231D66B-3E17-8C40-A9A0-F881F8E364F3}" destId="{FBA302F5-204D-1C43-A229-1AF191B37A66}" srcOrd="0" destOrd="0" presId="urn:microsoft.com/office/officeart/2005/8/layout/hierarchy3"/>
    <dgm:cxn modelId="{D75E0D5B-35C1-9F47-9EE0-B242EAD54C17}" type="presParOf" srcId="{8231D66B-3E17-8C40-A9A0-F881F8E364F3}" destId="{39A1BEE9-9CB4-A346-9938-384030A8B5D3}" srcOrd="1" destOrd="0" presId="urn:microsoft.com/office/officeart/2005/8/layout/hierarchy3"/>
    <dgm:cxn modelId="{5B95A7E4-C533-DF41-94F8-C23564251A9B}" type="presParOf" srcId="{BC75C207-2144-1641-938C-AC1857DC3EF1}" destId="{AEE8A940-5400-AF4E-8FAB-386E132E8EF1}" srcOrd="1" destOrd="0" presId="urn:microsoft.com/office/officeart/2005/8/layout/hierarchy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130B905-2736-AE4C-8117-F342D6D5724E}">
      <dsp:nvSpPr>
        <dsp:cNvPr id="0" name=""/>
        <dsp:cNvSpPr/>
      </dsp:nvSpPr>
      <dsp:spPr>
        <a:xfrm>
          <a:off x="0" y="769"/>
          <a:ext cx="6900512"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8434EB0-AC0E-FD43-BB50-F50AFFA7A8B7}">
      <dsp:nvSpPr>
        <dsp:cNvPr id="0" name=""/>
        <dsp:cNvSpPr/>
      </dsp:nvSpPr>
      <dsp:spPr>
        <a:xfrm>
          <a:off x="0" y="769"/>
          <a:ext cx="6900512" cy="61592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6680" tIns="106680" rIns="106680" bIns="106680" numCol="1" spcCol="1270" anchor="t" anchorCtr="0">
          <a:noAutofit/>
        </a:bodyPr>
        <a:lstStyle/>
        <a:p>
          <a:pPr marL="0" lvl="0" indent="0" algn="l" defTabSz="1244600">
            <a:lnSpc>
              <a:spcPct val="90000"/>
            </a:lnSpc>
            <a:spcBef>
              <a:spcPct val="0"/>
            </a:spcBef>
            <a:spcAft>
              <a:spcPct val="35000"/>
            </a:spcAft>
            <a:buNone/>
          </a:pPr>
          <a:r>
            <a:rPr lang="en-US" sz="2800" kern="1200" dirty="0"/>
            <a:t>AKA:</a:t>
          </a:r>
        </a:p>
      </dsp:txBody>
      <dsp:txXfrm>
        <a:off x="0" y="769"/>
        <a:ext cx="6900512" cy="615927"/>
      </dsp:txXfrm>
    </dsp:sp>
    <dsp:sp modelId="{37EA2633-787D-E240-BAB5-FB09870A35D6}">
      <dsp:nvSpPr>
        <dsp:cNvPr id="0" name=""/>
        <dsp:cNvSpPr/>
      </dsp:nvSpPr>
      <dsp:spPr>
        <a:xfrm>
          <a:off x="0" y="616697"/>
          <a:ext cx="6900512" cy="0"/>
        </a:xfrm>
        <a:prstGeom prst="line">
          <a:avLst/>
        </a:prstGeom>
        <a:solidFill>
          <a:schemeClr val="accent2">
            <a:hueOff val="-1455363"/>
            <a:satOff val="-83928"/>
            <a:lumOff val="8628"/>
            <a:alphaOff val="0"/>
          </a:schemeClr>
        </a:solidFill>
        <a:ln w="12700" cap="flat" cmpd="sng" algn="ctr">
          <a:solidFill>
            <a:schemeClr val="accent2">
              <a:hueOff val="-1455363"/>
              <a:satOff val="-83928"/>
              <a:lumOff val="8628"/>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A8BF2782-FE07-A947-8799-846BABFF3D62}">
      <dsp:nvSpPr>
        <dsp:cNvPr id="0" name=""/>
        <dsp:cNvSpPr/>
      </dsp:nvSpPr>
      <dsp:spPr>
        <a:xfrm>
          <a:off x="0" y="616697"/>
          <a:ext cx="6900512" cy="276374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6680" tIns="106680" rIns="106680" bIns="106680" numCol="1" spcCol="1270" anchor="t" anchorCtr="0">
          <a:noAutofit/>
        </a:bodyPr>
        <a:lstStyle/>
        <a:p>
          <a:pPr marL="0" lvl="0" indent="0" algn="l" defTabSz="1244600">
            <a:lnSpc>
              <a:spcPct val="90000"/>
            </a:lnSpc>
            <a:spcBef>
              <a:spcPct val="0"/>
            </a:spcBef>
            <a:spcAft>
              <a:spcPct val="35000"/>
            </a:spcAft>
            <a:buNone/>
          </a:pPr>
          <a:r>
            <a:rPr lang="en-US" sz="2800" kern="1200"/>
            <a:t>The Entity Category Formerly Known as R&amp;S</a:t>
          </a:r>
        </a:p>
      </dsp:txBody>
      <dsp:txXfrm>
        <a:off x="0" y="616697"/>
        <a:ext cx="6900512" cy="276374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9950E7B-8CB8-4245-A536-7D0F7E219689}">
      <dsp:nvSpPr>
        <dsp:cNvPr id="0" name=""/>
        <dsp:cNvSpPr/>
      </dsp:nvSpPr>
      <dsp:spPr>
        <a:xfrm>
          <a:off x="1283" y="1007554"/>
          <a:ext cx="4672458" cy="2336229"/>
        </a:xfrm>
        <a:prstGeom prst="roundRect">
          <a:avLst>
            <a:gd name="adj" fmla="val 10000"/>
          </a:avLst>
        </a:prstGeom>
        <a:solidFill>
          <a:schemeClr val="accent2">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93345" tIns="62230" rIns="93345" bIns="62230" numCol="1" spcCol="1270" anchor="ctr" anchorCtr="0">
          <a:noAutofit/>
        </a:bodyPr>
        <a:lstStyle/>
        <a:p>
          <a:pPr marL="0" lvl="0" indent="0" algn="ctr" defTabSz="2178050">
            <a:lnSpc>
              <a:spcPct val="90000"/>
            </a:lnSpc>
            <a:spcBef>
              <a:spcPct val="0"/>
            </a:spcBef>
            <a:spcAft>
              <a:spcPct val="35000"/>
            </a:spcAft>
            <a:buNone/>
          </a:pPr>
          <a:r>
            <a:rPr lang="en-US" sz="4900" kern="1200"/>
            <a:t>What problem are we actually trying to solve?</a:t>
          </a:r>
        </a:p>
      </dsp:txBody>
      <dsp:txXfrm>
        <a:off x="69709" y="1075980"/>
        <a:ext cx="4535606" cy="2199377"/>
      </dsp:txXfrm>
    </dsp:sp>
    <dsp:sp modelId="{FBA302F5-204D-1C43-A229-1AF191B37A66}">
      <dsp:nvSpPr>
        <dsp:cNvPr id="0" name=""/>
        <dsp:cNvSpPr/>
      </dsp:nvSpPr>
      <dsp:spPr>
        <a:xfrm>
          <a:off x="5841857" y="1007554"/>
          <a:ext cx="4672458" cy="2336229"/>
        </a:xfrm>
        <a:prstGeom prst="roundRect">
          <a:avLst>
            <a:gd name="adj" fmla="val 10000"/>
          </a:avLst>
        </a:prstGeom>
        <a:solidFill>
          <a:schemeClr val="accent2">
            <a:hueOff val="-1455363"/>
            <a:satOff val="-83928"/>
            <a:lumOff val="8628"/>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93345" tIns="62230" rIns="93345" bIns="62230" numCol="1" spcCol="1270" anchor="ctr" anchorCtr="0">
          <a:noAutofit/>
        </a:bodyPr>
        <a:lstStyle/>
        <a:p>
          <a:pPr marL="0" lvl="0" indent="0" algn="ctr" defTabSz="2178050">
            <a:lnSpc>
              <a:spcPct val="90000"/>
            </a:lnSpc>
            <a:spcBef>
              <a:spcPct val="0"/>
            </a:spcBef>
            <a:spcAft>
              <a:spcPct val="35000"/>
            </a:spcAft>
            <a:buNone/>
          </a:pPr>
          <a:r>
            <a:rPr lang="en-US" sz="4900" kern="1200"/>
            <a:t>Attribute Release!</a:t>
          </a:r>
        </a:p>
      </dsp:txBody>
      <dsp:txXfrm>
        <a:off x="5910283" y="1075980"/>
        <a:ext cx="4535606" cy="2199377"/>
      </dsp:txXfrm>
    </dsp:sp>
  </dsp:spTree>
</dsp:drawing>
</file>

<file path=ppt/diagrams/layout1.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C098A33-F414-9A44-BE41-99678B55D325}" type="datetimeFigureOut">
              <a:rPr lang="en-US" smtClean="0"/>
              <a:t>9/29/21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3218286-8F71-F24A-AA36-A9C7AEEDDDDA}" type="slidenum">
              <a:rPr lang="en-US" smtClean="0"/>
              <a:t>‹#›</a:t>
            </a:fld>
            <a:endParaRPr lang="en-US"/>
          </a:p>
        </p:txBody>
      </p:sp>
    </p:spTree>
    <p:extLst>
      <p:ext uri="{BB962C8B-B14F-4D97-AF65-F5344CB8AC3E}">
        <p14:creationId xmlns:p14="http://schemas.microsoft.com/office/powerpoint/2010/main" val="363515169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CD088C-2118-5E46-B49F-D3C73CCCCC1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4C8BAEED-7B33-DB4C-843D-7C59739EB6E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54E01517-19F6-9D4D-9219-9DD4B84ECFFD}"/>
              </a:ext>
            </a:extLst>
          </p:cNvPr>
          <p:cNvSpPr>
            <a:spLocks noGrp="1"/>
          </p:cNvSpPr>
          <p:nvPr>
            <p:ph type="dt" sz="half" idx="10"/>
          </p:nvPr>
        </p:nvSpPr>
        <p:spPr/>
        <p:txBody>
          <a:bodyPr/>
          <a:lstStyle/>
          <a:p>
            <a:r>
              <a:rPr lang="en-US"/>
              <a:t>9/29/21</a:t>
            </a:r>
          </a:p>
        </p:txBody>
      </p:sp>
      <p:sp>
        <p:nvSpPr>
          <p:cNvPr id="5" name="Footer Placeholder 4">
            <a:extLst>
              <a:ext uri="{FF2B5EF4-FFF2-40B4-BE49-F238E27FC236}">
                <a16:creationId xmlns:a16="http://schemas.microsoft.com/office/drawing/2014/main" id="{23E3C3A0-5A2E-A94D-A52E-B0B4C184078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EE2F678-9198-0A42-8A74-04DB87FBA75E}"/>
              </a:ext>
            </a:extLst>
          </p:cNvPr>
          <p:cNvSpPr>
            <a:spLocks noGrp="1"/>
          </p:cNvSpPr>
          <p:nvPr>
            <p:ph type="sldNum" sz="quarter" idx="12"/>
          </p:nvPr>
        </p:nvSpPr>
        <p:spPr>
          <a:xfrm>
            <a:off x="8610600" y="6356350"/>
            <a:ext cx="2743200" cy="365125"/>
          </a:xfrm>
          <a:prstGeom prst="rect">
            <a:avLst/>
          </a:prstGeom>
        </p:spPr>
        <p:txBody>
          <a:bodyPr/>
          <a:lstStyle/>
          <a:p>
            <a:fld id="{491F8020-730A-B34B-BF0E-6D2641D4BD88}" type="slidenum">
              <a:rPr lang="en-US" smtClean="0"/>
              <a:t>‹#›</a:t>
            </a:fld>
            <a:endParaRPr lang="en-US"/>
          </a:p>
        </p:txBody>
      </p:sp>
    </p:spTree>
    <p:extLst>
      <p:ext uri="{BB962C8B-B14F-4D97-AF65-F5344CB8AC3E}">
        <p14:creationId xmlns:p14="http://schemas.microsoft.com/office/powerpoint/2010/main" val="24253464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0689C0-84D1-B04B-85A6-1988E39CC6A8}"/>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0BD5ED5D-B95B-6345-B3A8-2F00CB5E6A0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6DFDC7E-6C05-824C-BB6A-B077C3ADFF05}"/>
              </a:ext>
            </a:extLst>
          </p:cNvPr>
          <p:cNvSpPr>
            <a:spLocks noGrp="1"/>
          </p:cNvSpPr>
          <p:nvPr>
            <p:ph type="dt" sz="half" idx="10"/>
          </p:nvPr>
        </p:nvSpPr>
        <p:spPr/>
        <p:txBody>
          <a:bodyPr/>
          <a:lstStyle/>
          <a:p>
            <a:r>
              <a:rPr lang="en-US"/>
              <a:t>9/29/21</a:t>
            </a:r>
          </a:p>
        </p:txBody>
      </p:sp>
      <p:sp>
        <p:nvSpPr>
          <p:cNvPr id="5" name="Footer Placeholder 4">
            <a:extLst>
              <a:ext uri="{FF2B5EF4-FFF2-40B4-BE49-F238E27FC236}">
                <a16:creationId xmlns:a16="http://schemas.microsoft.com/office/drawing/2014/main" id="{B130A490-E83D-7143-A0CB-EEE73997B1E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7B6AE60-7D56-E34B-9EE5-A441DBCB8DFF}"/>
              </a:ext>
            </a:extLst>
          </p:cNvPr>
          <p:cNvSpPr>
            <a:spLocks noGrp="1"/>
          </p:cNvSpPr>
          <p:nvPr>
            <p:ph type="sldNum" sz="quarter" idx="12"/>
          </p:nvPr>
        </p:nvSpPr>
        <p:spPr>
          <a:xfrm>
            <a:off x="8610600" y="6356350"/>
            <a:ext cx="2743200" cy="365125"/>
          </a:xfrm>
          <a:prstGeom prst="rect">
            <a:avLst/>
          </a:prstGeom>
        </p:spPr>
        <p:txBody>
          <a:bodyPr/>
          <a:lstStyle/>
          <a:p>
            <a:fld id="{491F8020-730A-B34B-BF0E-6D2641D4BD88}" type="slidenum">
              <a:rPr lang="en-US" smtClean="0"/>
              <a:t>‹#›</a:t>
            </a:fld>
            <a:endParaRPr lang="en-US"/>
          </a:p>
        </p:txBody>
      </p:sp>
    </p:spTree>
    <p:extLst>
      <p:ext uri="{BB962C8B-B14F-4D97-AF65-F5344CB8AC3E}">
        <p14:creationId xmlns:p14="http://schemas.microsoft.com/office/powerpoint/2010/main" val="27639964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AFB07F5-953C-3842-B335-DFB28D54DB4D}"/>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BB178373-CDCD-B640-9AB9-C170159619E6}"/>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A361766-10A7-3D40-9BBF-145C3A86FE97}"/>
              </a:ext>
            </a:extLst>
          </p:cNvPr>
          <p:cNvSpPr>
            <a:spLocks noGrp="1"/>
          </p:cNvSpPr>
          <p:nvPr>
            <p:ph type="dt" sz="half" idx="10"/>
          </p:nvPr>
        </p:nvSpPr>
        <p:spPr/>
        <p:txBody>
          <a:bodyPr/>
          <a:lstStyle/>
          <a:p>
            <a:r>
              <a:rPr lang="en-US"/>
              <a:t>9/29/21</a:t>
            </a:r>
          </a:p>
        </p:txBody>
      </p:sp>
      <p:sp>
        <p:nvSpPr>
          <p:cNvPr id="5" name="Footer Placeholder 4">
            <a:extLst>
              <a:ext uri="{FF2B5EF4-FFF2-40B4-BE49-F238E27FC236}">
                <a16:creationId xmlns:a16="http://schemas.microsoft.com/office/drawing/2014/main" id="{3D73B898-D339-A24B-AEAE-D1A060F8D60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FF92CF9-9009-1849-A1FD-4EC8AD9D82FF}"/>
              </a:ext>
            </a:extLst>
          </p:cNvPr>
          <p:cNvSpPr>
            <a:spLocks noGrp="1"/>
          </p:cNvSpPr>
          <p:nvPr>
            <p:ph type="sldNum" sz="quarter" idx="12"/>
          </p:nvPr>
        </p:nvSpPr>
        <p:spPr>
          <a:xfrm>
            <a:off x="8610600" y="6356350"/>
            <a:ext cx="2743200" cy="365125"/>
          </a:xfrm>
          <a:prstGeom prst="rect">
            <a:avLst/>
          </a:prstGeom>
        </p:spPr>
        <p:txBody>
          <a:bodyPr/>
          <a:lstStyle/>
          <a:p>
            <a:fld id="{491F8020-730A-B34B-BF0E-6D2641D4BD88}" type="slidenum">
              <a:rPr lang="en-US" smtClean="0"/>
              <a:t>‹#›</a:t>
            </a:fld>
            <a:endParaRPr lang="en-US"/>
          </a:p>
        </p:txBody>
      </p:sp>
    </p:spTree>
    <p:extLst>
      <p:ext uri="{BB962C8B-B14F-4D97-AF65-F5344CB8AC3E}">
        <p14:creationId xmlns:p14="http://schemas.microsoft.com/office/powerpoint/2010/main" val="21742384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E4FB37-2A43-1544-ADBD-7856931FA33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4DB0C68-CA09-E74B-A2BE-8737EF71111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B542B05-4D38-EA48-9E98-E1DE72B681F7}"/>
              </a:ext>
            </a:extLst>
          </p:cNvPr>
          <p:cNvSpPr>
            <a:spLocks noGrp="1"/>
          </p:cNvSpPr>
          <p:nvPr>
            <p:ph type="dt" sz="half" idx="10"/>
          </p:nvPr>
        </p:nvSpPr>
        <p:spPr/>
        <p:txBody>
          <a:bodyPr/>
          <a:lstStyle/>
          <a:p>
            <a:r>
              <a:rPr lang="en-US"/>
              <a:t>9/29/21</a:t>
            </a:r>
          </a:p>
        </p:txBody>
      </p:sp>
      <p:sp>
        <p:nvSpPr>
          <p:cNvPr id="5" name="Footer Placeholder 4">
            <a:extLst>
              <a:ext uri="{FF2B5EF4-FFF2-40B4-BE49-F238E27FC236}">
                <a16:creationId xmlns:a16="http://schemas.microsoft.com/office/drawing/2014/main" id="{A1AC794A-A3E1-BC49-B39A-DE75D406DB37}"/>
              </a:ext>
            </a:extLst>
          </p:cNvPr>
          <p:cNvSpPr>
            <a:spLocks noGrp="1"/>
          </p:cNvSpPr>
          <p:nvPr>
            <p:ph type="ftr" sz="quarter" idx="11"/>
          </p:nvPr>
        </p:nvSpPr>
        <p:spPr/>
        <p:txBody>
          <a:bodyPr/>
          <a:lstStyle/>
          <a:p>
            <a:endParaRPr lang="en-US" dirty="0"/>
          </a:p>
        </p:txBody>
      </p:sp>
      <p:pic>
        <p:nvPicPr>
          <p:cNvPr id="7" name="Picture 7" descr="Macintosh HD:Users:florio:Desktop:REFEDS-lines-small.eps">
            <a:extLst>
              <a:ext uri="{FF2B5EF4-FFF2-40B4-BE49-F238E27FC236}">
                <a16:creationId xmlns:a16="http://schemas.microsoft.com/office/drawing/2014/main" id="{A4F70024-F34A-E14F-AF95-5B3E54854163}"/>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9948863" y="5213350"/>
            <a:ext cx="2243137" cy="1644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4411372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70AAAC-2EC9-1C43-AA73-CC78886846F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1D8240D0-4A3F-2E4D-BCF5-2DB5334D166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8040A20-3192-6F42-9ABE-261822F54AF3}"/>
              </a:ext>
            </a:extLst>
          </p:cNvPr>
          <p:cNvSpPr>
            <a:spLocks noGrp="1"/>
          </p:cNvSpPr>
          <p:nvPr>
            <p:ph type="dt" sz="half" idx="10"/>
          </p:nvPr>
        </p:nvSpPr>
        <p:spPr/>
        <p:txBody>
          <a:bodyPr/>
          <a:lstStyle/>
          <a:p>
            <a:r>
              <a:rPr lang="en-US"/>
              <a:t>9/29/21</a:t>
            </a:r>
          </a:p>
        </p:txBody>
      </p:sp>
      <p:sp>
        <p:nvSpPr>
          <p:cNvPr id="5" name="Footer Placeholder 4">
            <a:extLst>
              <a:ext uri="{FF2B5EF4-FFF2-40B4-BE49-F238E27FC236}">
                <a16:creationId xmlns:a16="http://schemas.microsoft.com/office/drawing/2014/main" id="{20C83137-26E2-0441-BF78-3FD1A973E65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9F77889-775D-C241-A02E-28D32392C913}"/>
              </a:ext>
            </a:extLst>
          </p:cNvPr>
          <p:cNvSpPr>
            <a:spLocks noGrp="1"/>
          </p:cNvSpPr>
          <p:nvPr>
            <p:ph type="sldNum" sz="quarter" idx="12"/>
          </p:nvPr>
        </p:nvSpPr>
        <p:spPr>
          <a:xfrm>
            <a:off x="8610600" y="6356350"/>
            <a:ext cx="2743200" cy="365125"/>
          </a:xfrm>
          <a:prstGeom prst="rect">
            <a:avLst/>
          </a:prstGeom>
        </p:spPr>
        <p:txBody>
          <a:bodyPr/>
          <a:lstStyle/>
          <a:p>
            <a:fld id="{491F8020-730A-B34B-BF0E-6D2641D4BD88}" type="slidenum">
              <a:rPr lang="en-US" smtClean="0"/>
              <a:t>‹#›</a:t>
            </a:fld>
            <a:endParaRPr lang="en-US"/>
          </a:p>
        </p:txBody>
      </p:sp>
    </p:spTree>
    <p:extLst>
      <p:ext uri="{BB962C8B-B14F-4D97-AF65-F5344CB8AC3E}">
        <p14:creationId xmlns:p14="http://schemas.microsoft.com/office/powerpoint/2010/main" val="35474184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F9EE26-54D5-C742-9C80-CDEEEEE961A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C72B41D-ACDC-7447-A88C-F76C45F29389}"/>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22F683E7-69D8-974F-ADBB-D3FCBADCBAE5}"/>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B719BFA8-27A2-EA4A-BB06-BAE4D4460735}"/>
              </a:ext>
            </a:extLst>
          </p:cNvPr>
          <p:cNvSpPr>
            <a:spLocks noGrp="1"/>
          </p:cNvSpPr>
          <p:nvPr>
            <p:ph type="dt" sz="half" idx="10"/>
          </p:nvPr>
        </p:nvSpPr>
        <p:spPr/>
        <p:txBody>
          <a:bodyPr/>
          <a:lstStyle/>
          <a:p>
            <a:r>
              <a:rPr lang="en-US"/>
              <a:t>9/29/21</a:t>
            </a:r>
          </a:p>
        </p:txBody>
      </p:sp>
      <p:sp>
        <p:nvSpPr>
          <p:cNvPr id="6" name="Footer Placeholder 5">
            <a:extLst>
              <a:ext uri="{FF2B5EF4-FFF2-40B4-BE49-F238E27FC236}">
                <a16:creationId xmlns:a16="http://schemas.microsoft.com/office/drawing/2014/main" id="{174B4986-29ED-3B46-850E-37ED686BAFA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D995F3A-DACC-FE45-A94A-4483E74A8131}"/>
              </a:ext>
            </a:extLst>
          </p:cNvPr>
          <p:cNvSpPr>
            <a:spLocks noGrp="1"/>
          </p:cNvSpPr>
          <p:nvPr>
            <p:ph type="sldNum" sz="quarter" idx="12"/>
          </p:nvPr>
        </p:nvSpPr>
        <p:spPr>
          <a:xfrm>
            <a:off x="8610600" y="6356350"/>
            <a:ext cx="2743200" cy="365125"/>
          </a:xfrm>
          <a:prstGeom prst="rect">
            <a:avLst/>
          </a:prstGeom>
        </p:spPr>
        <p:txBody>
          <a:bodyPr/>
          <a:lstStyle/>
          <a:p>
            <a:fld id="{491F8020-730A-B34B-BF0E-6D2641D4BD88}" type="slidenum">
              <a:rPr lang="en-US" smtClean="0"/>
              <a:t>‹#›</a:t>
            </a:fld>
            <a:endParaRPr lang="en-US"/>
          </a:p>
        </p:txBody>
      </p:sp>
    </p:spTree>
    <p:extLst>
      <p:ext uri="{BB962C8B-B14F-4D97-AF65-F5344CB8AC3E}">
        <p14:creationId xmlns:p14="http://schemas.microsoft.com/office/powerpoint/2010/main" val="25676241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50E975-E85F-A443-8E70-4E258CED3B23}"/>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57C53742-8326-F44B-A163-1D28F054F86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4CBC0F2-E976-0145-B96E-8614C891ACF2}"/>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B37B6DC1-6824-4C4F-9D19-3588328057E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3F79EB8D-467C-EA4C-B68A-80F1DC6675CD}"/>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B8E1814D-4DDE-094F-A17A-E485D19CA805}"/>
              </a:ext>
            </a:extLst>
          </p:cNvPr>
          <p:cNvSpPr>
            <a:spLocks noGrp="1"/>
          </p:cNvSpPr>
          <p:nvPr>
            <p:ph type="dt" sz="half" idx="10"/>
          </p:nvPr>
        </p:nvSpPr>
        <p:spPr/>
        <p:txBody>
          <a:bodyPr/>
          <a:lstStyle/>
          <a:p>
            <a:r>
              <a:rPr lang="en-US"/>
              <a:t>9/29/21</a:t>
            </a:r>
          </a:p>
        </p:txBody>
      </p:sp>
      <p:sp>
        <p:nvSpPr>
          <p:cNvPr id="8" name="Footer Placeholder 7">
            <a:extLst>
              <a:ext uri="{FF2B5EF4-FFF2-40B4-BE49-F238E27FC236}">
                <a16:creationId xmlns:a16="http://schemas.microsoft.com/office/drawing/2014/main" id="{FAE0F076-4A36-D541-B3FC-234F51C54B25}"/>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04BB0DFB-08F8-5348-B925-CA86A0AAB17A}"/>
              </a:ext>
            </a:extLst>
          </p:cNvPr>
          <p:cNvSpPr>
            <a:spLocks noGrp="1"/>
          </p:cNvSpPr>
          <p:nvPr>
            <p:ph type="sldNum" sz="quarter" idx="12"/>
          </p:nvPr>
        </p:nvSpPr>
        <p:spPr>
          <a:xfrm>
            <a:off x="8610600" y="6356350"/>
            <a:ext cx="2743200" cy="365125"/>
          </a:xfrm>
          <a:prstGeom prst="rect">
            <a:avLst/>
          </a:prstGeom>
        </p:spPr>
        <p:txBody>
          <a:bodyPr/>
          <a:lstStyle/>
          <a:p>
            <a:fld id="{491F8020-730A-B34B-BF0E-6D2641D4BD88}" type="slidenum">
              <a:rPr lang="en-US" smtClean="0"/>
              <a:t>‹#›</a:t>
            </a:fld>
            <a:endParaRPr lang="en-US"/>
          </a:p>
        </p:txBody>
      </p:sp>
    </p:spTree>
    <p:extLst>
      <p:ext uri="{BB962C8B-B14F-4D97-AF65-F5344CB8AC3E}">
        <p14:creationId xmlns:p14="http://schemas.microsoft.com/office/powerpoint/2010/main" val="27710480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51BA6D-CF77-6344-B7F5-F84CA72EF7CA}"/>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75A637AB-3F30-8E4C-B2FC-C8DB933E3F16}"/>
              </a:ext>
            </a:extLst>
          </p:cNvPr>
          <p:cNvSpPr>
            <a:spLocks noGrp="1"/>
          </p:cNvSpPr>
          <p:nvPr>
            <p:ph type="dt" sz="half" idx="10"/>
          </p:nvPr>
        </p:nvSpPr>
        <p:spPr/>
        <p:txBody>
          <a:bodyPr/>
          <a:lstStyle/>
          <a:p>
            <a:r>
              <a:rPr lang="en-US"/>
              <a:t>9/29/21</a:t>
            </a:r>
          </a:p>
        </p:txBody>
      </p:sp>
      <p:sp>
        <p:nvSpPr>
          <p:cNvPr id="4" name="Footer Placeholder 3">
            <a:extLst>
              <a:ext uri="{FF2B5EF4-FFF2-40B4-BE49-F238E27FC236}">
                <a16:creationId xmlns:a16="http://schemas.microsoft.com/office/drawing/2014/main" id="{39C730DF-25D2-CD4B-A8AB-847D1DB6966A}"/>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96A4F42D-9A2F-8A4F-B596-EA08B4FC40A3}"/>
              </a:ext>
            </a:extLst>
          </p:cNvPr>
          <p:cNvSpPr>
            <a:spLocks noGrp="1"/>
          </p:cNvSpPr>
          <p:nvPr>
            <p:ph type="sldNum" sz="quarter" idx="12"/>
          </p:nvPr>
        </p:nvSpPr>
        <p:spPr>
          <a:xfrm>
            <a:off x="8610600" y="6356350"/>
            <a:ext cx="2743200" cy="365125"/>
          </a:xfrm>
          <a:prstGeom prst="rect">
            <a:avLst/>
          </a:prstGeom>
        </p:spPr>
        <p:txBody>
          <a:bodyPr/>
          <a:lstStyle/>
          <a:p>
            <a:fld id="{491F8020-730A-B34B-BF0E-6D2641D4BD88}" type="slidenum">
              <a:rPr lang="en-US" smtClean="0"/>
              <a:t>‹#›</a:t>
            </a:fld>
            <a:endParaRPr lang="en-US"/>
          </a:p>
        </p:txBody>
      </p:sp>
    </p:spTree>
    <p:extLst>
      <p:ext uri="{BB962C8B-B14F-4D97-AF65-F5344CB8AC3E}">
        <p14:creationId xmlns:p14="http://schemas.microsoft.com/office/powerpoint/2010/main" val="11927449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1CB69B4-3DAD-CB42-BAC6-42D7620FCB99}"/>
              </a:ext>
            </a:extLst>
          </p:cNvPr>
          <p:cNvSpPr>
            <a:spLocks noGrp="1"/>
          </p:cNvSpPr>
          <p:nvPr>
            <p:ph type="dt" sz="half" idx="10"/>
          </p:nvPr>
        </p:nvSpPr>
        <p:spPr/>
        <p:txBody>
          <a:bodyPr/>
          <a:lstStyle/>
          <a:p>
            <a:r>
              <a:rPr lang="en-US"/>
              <a:t>9/29/21</a:t>
            </a:r>
          </a:p>
        </p:txBody>
      </p:sp>
      <p:sp>
        <p:nvSpPr>
          <p:cNvPr id="3" name="Footer Placeholder 2">
            <a:extLst>
              <a:ext uri="{FF2B5EF4-FFF2-40B4-BE49-F238E27FC236}">
                <a16:creationId xmlns:a16="http://schemas.microsoft.com/office/drawing/2014/main" id="{28C58C27-C084-EB4C-A60D-0F650747F2C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707DA78E-E258-7D4C-ACFC-DBEE5830742D}"/>
              </a:ext>
            </a:extLst>
          </p:cNvPr>
          <p:cNvSpPr>
            <a:spLocks noGrp="1"/>
          </p:cNvSpPr>
          <p:nvPr>
            <p:ph type="sldNum" sz="quarter" idx="12"/>
          </p:nvPr>
        </p:nvSpPr>
        <p:spPr>
          <a:xfrm>
            <a:off x="8610600" y="6356350"/>
            <a:ext cx="2743200" cy="365125"/>
          </a:xfrm>
          <a:prstGeom prst="rect">
            <a:avLst/>
          </a:prstGeom>
        </p:spPr>
        <p:txBody>
          <a:bodyPr/>
          <a:lstStyle/>
          <a:p>
            <a:fld id="{491F8020-730A-B34B-BF0E-6D2641D4BD88}" type="slidenum">
              <a:rPr lang="en-US" smtClean="0"/>
              <a:t>‹#›</a:t>
            </a:fld>
            <a:endParaRPr lang="en-US"/>
          </a:p>
        </p:txBody>
      </p:sp>
    </p:spTree>
    <p:extLst>
      <p:ext uri="{BB962C8B-B14F-4D97-AF65-F5344CB8AC3E}">
        <p14:creationId xmlns:p14="http://schemas.microsoft.com/office/powerpoint/2010/main" val="39944167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2297A5-232B-6B49-844F-8702B222AB4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4BFDE44B-2E95-B546-86D3-E6248190284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6A7E88F5-4A2A-5C4C-B5AD-237AD7512EA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A8DEB49-33BF-3F4F-86EB-EA5D0EFD3D40}"/>
              </a:ext>
            </a:extLst>
          </p:cNvPr>
          <p:cNvSpPr>
            <a:spLocks noGrp="1"/>
          </p:cNvSpPr>
          <p:nvPr>
            <p:ph type="dt" sz="half" idx="10"/>
          </p:nvPr>
        </p:nvSpPr>
        <p:spPr/>
        <p:txBody>
          <a:bodyPr/>
          <a:lstStyle/>
          <a:p>
            <a:r>
              <a:rPr lang="en-US"/>
              <a:t>9/29/21</a:t>
            </a:r>
          </a:p>
        </p:txBody>
      </p:sp>
      <p:sp>
        <p:nvSpPr>
          <p:cNvPr id="6" name="Footer Placeholder 5">
            <a:extLst>
              <a:ext uri="{FF2B5EF4-FFF2-40B4-BE49-F238E27FC236}">
                <a16:creationId xmlns:a16="http://schemas.microsoft.com/office/drawing/2014/main" id="{624D93C4-A789-4F48-A8B1-D875543D838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100E764-3A97-3A41-ADE8-6A8D676833B5}"/>
              </a:ext>
            </a:extLst>
          </p:cNvPr>
          <p:cNvSpPr>
            <a:spLocks noGrp="1"/>
          </p:cNvSpPr>
          <p:nvPr>
            <p:ph type="sldNum" sz="quarter" idx="12"/>
          </p:nvPr>
        </p:nvSpPr>
        <p:spPr>
          <a:xfrm>
            <a:off x="8610600" y="6356350"/>
            <a:ext cx="2743200" cy="365125"/>
          </a:xfrm>
          <a:prstGeom prst="rect">
            <a:avLst/>
          </a:prstGeom>
        </p:spPr>
        <p:txBody>
          <a:bodyPr/>
          <a:lstStyle/>
          <a:p>
            <a:fld id="{491F8020-730A-B34B-BF0E-6D2641D4BD88}" type="slidenum">
              <a:rPr lang="en-US" smtClean="0"/>
              <a:t>‹#›</a:t>
            </a:fld>
            <a:endParaRPr lang="en-US"/>
          </a:p>
        </p:txBody>
      </p:sp>
    </p:spTree>
    <p:extLst>
      <p:ext uri="{BB962C8B-B14F-4D97-AF65-F5344CB8AC3E}">
        <p14:creationId xmlns:p14="http://schemas.microsoft.com/office/powerpoint/2010/main" val="35658815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9B27F9-9AC3-5244-804C-B945B97069C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0F773157-73CD-5A46-8F73-6A5F84C4904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D91F9CD9-E643-9C45-BB46-3FF89871493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B8D6E25-727D-284E-BD53-2B0643EE7300}"/>
              </a:ext>
            </a:extLst>
          </p:cNvPr>
          <p:cNvSpPr>
            <a:spLocks noGrp="1"/>
          </p:cNvSpPr>
          <p:nvPr>
            <p:ph type="dt" sz="half" idx="10"/>
          </p:nvPr>
        </p:nvSpPr>
        <p:spPr/>
        <p:txBody>
          <a:bodyPr/>
          <a:lstStyle/>
          <a:p>
            <a:r>
              <a:rPr lang="en-US"/>
              <a:t>9/29/21</a:t>
            </a:r>
          </a:p>
        </p:txBody>
      </p:sp>
      <p:sp>
        <p:nvSpPr>
          <p:cNvPr id="6" name="Footer Placeholder 5">
            <a:extLst>
              <a:ext uri="{FF2B5EF4-FFF2-40B4-BE49-F238E27FC236}">
                <a16:creationId xmlns:a16="http://schemas.microsoft.com/office/drawing/2014/main" id="{35D20245-66C2-DB41-807F-FF7C0645B20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BAAC1CB-74CB-E841-BD80-013342506448}"/>
              </a:ext>
            </a:extLst>
          </p:cNvPr>
          <p:cNvSpPr>
            <a:spLocks noGrp="1"/>
          </p:cNvSpPr>
          <p:nvPr>
            <p:ph type="sldNum" sz="quarter" idx="12"/>
          </p:nvPr>
        </p:nvSpPr>
        <p:spPr>
          <a:xfrm>
            <a:off x="8610600" y="6356350"/>
            <a:ext cx="2743200" cy="365125"/>
          </a:xfrm>
          <a:prstGeom prst="rect">
            <a:avLst/>
          </a:prstGeom>
        </p:spPr>
        <p:txBody>
          <a:bodyPr/>
          <a:lstStyle/>
          <a:p>
            <a:fld id="{491F8020-730A-B34B-BF0E-6D2641D4BD88}" type="slidenum">
              <a:rPr lang="en-US" smtClean="0"/>
              <a:t>‹#›</a:t>
            </a:fld>
            <a:endParaRPr lang="en-US"/>
          </a:p>
        </p:txBody>
      </p:sp>
    </p:spTree>
    <p:extLst>
      <p:ext uri="{BB962C8B-B14F-4D97-AF65-F5344CB8AC3E}">
        <p14:creationId xmlns:p14="http://schemas.microsoft.com/office/powerpoint/2010/main" val="39433825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em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0E7716C-FE40-7340-ADC2-12A11D7EE57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1799BE60-E4A8-C543-9233-208B2FB4A36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00CF940-89B7-504C-9061-0C33932E10D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t>9/29/21</a:t>
            </a:r>
          </a:p>
        </p:txBody>
      </p:sp>
      <p:sp>
        <p:nvSpPr>
          <p:cNvPr id="5" name="Footer Placeholder 4">
            <a:extLst>
              <a:ext uri="{FF2B5EF4-FFF2-40B4-BE49-F238E27FC236}">
                <a16:creationId xmlns:a16="http://schemas.microsoft.com/office/drawing/2014/main" id="{533E61E0-BD14-5B4D-B127-EC81F465BCE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pic>
        <p:nvPicPr>
          <p:cNvPr id="7" name="Picture 7" descr="Macintosh HD:Users:florio:Desktop:REFEDS-lines-small.eps">
            <a:extLst>
              <a:ext uri="{FF2B5EF4-FFF2-40B4-BE49-F238E27FC236}">
                <a16:creationId xmlns:a16="http://schemas.microsoft.com/office/drawing/2014/main" id="{FD73429D-CC48-AD4F-AD84-C838838C61D2}"/>
              </a:ext>
            </a:extLst>
          </p:cNvPr>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9948863" y="5213350"/>
            <a:ext cx="2243137" cy="1644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18283095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image" Target="../media/image3.jpeg"/><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C3884C-8E7B-2E47-9BCA-30F72F8C5F94}"/>
              </a:ext>
            </a:extLst>
          </p:cNvPr>
          <p:cNvSpPr>
            <a:spLocks noGrp="1"/>
          </p:cNvSpPr>
          <p:nvPr>
            <p:ph type="ctrTitle"/>
          </p:nvPr>
        </p:nvSpPr>
        <p:spPr/>
        <p:txBody>
          <a:bodyPr/>
          <a:lstStyle/>
          <a:p>
            <a:r>
              <a:rPr lang="en-US"/>
              <a:t>REFEDS 43</a:t>
            </a:r>
            <a:endParaRPr lang="en-US" dirty="0"/>
          </a:p>
        </p:txBody>
      </p:sp>
      <p:sp>
        <p:nvSpPr>
          <p:cNvPr id="3" name="Subtitle 2">
            <a:extLst>
              <a:ext uri="{FF2B5EF4-FFF2-40B4-BE49-F238E27FC236}">
                <a16:creationId xmlns:a16="http://schemas.microsoft.com/office/drawing/2014/main" id="{B05B69A4-5AA2-704E-AA2F-83E089E6F1BC}"/>
              </a:ext>
            </a:extLst>
          </p:cNvPr>
          <p:cNvSpPr>
            <a:spLocks noGrp="1"/>
          </p:cNvSpPr>
          <p:nvPr>
            <p:ph type="subTitle" idx="1"/>
          </p:nvPr>
        </p:nvSpPr>
        <p:spPr/>
        <p:txBody>
          <a:bodyPr/>
          <a:lstStyle/>
          <a:p>
            <a:endParaRPr lang="en-US"/>
          </a:p>
        </p:txBody>
      </p:sp>
      <p:pic>
        <p:nvPicPr>
          <p:cNvPr id="7" name="Picture 3" descr="Macintosh HD:Users:florio:Desktop:refedsfinal.eps">
            <a:extLst>
              <a:ext uri="{FF2B5EF4-FFF2-40B4-BE49-F238E27FC236}">
                <a16:creationId xmlns:a16="http://schemas.microsoft.com/office/drawing/2014/main" id="{3DD80B0A-67A9-C14B-9C8E-820D0DD7F50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9413" y="493713"/>
            <a:ext cx="1533525" cy="498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3025981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AC17DE74-01C9-4859-B65A-85CF999E858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Freeform: Shape 12">
            <a:extLst>
              <a:ext uri="{FF2B5EF4-FFF2-40B4-BE49-F238E27FC236}">
                <a16:creationId xmlns:a16="http://schemas.microsoft.com/office/drawing/2014/main" id="{068C0432-0E90-4CC1-8CD3-D44A90DF07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2347414"/>
          </a:xfrm>
          <a:custGeom>
            <a:avLst/>
            <a:gdLst>
              <a:gd name="connsiteX0" fmla="*/ 0 w 12192000"/>
              <a:gd name="connsiteY0" fmla="*/ 0 h 2347414"/>
              <a:gd name="connsiteX1" fmla="*/ 12192000 w 12192000"/>
              <a:gd name="connsiteY1" fmla="*/ 0 h 2347414"/>
              <a:gd name="connsiteX2" fmla="*/ 12192000 w 12192000"/>
              <a:gd name="connsiteY2" fmla="*/ 1736458 h 2347414"/>
              <a:gd name="connsiteX3" fmla="*/ 11967601 w 12192000"/>
              <a:gd name="connsiteY3" fmla="*/ 1784034 h 2347414"/>
              <a:gd name="connsiteX4" fmla="*/ 10829000 w 12192000"/>
              <a:gd name="connsiteY4" fmla="*/ 1983294 h 2347414"/>
              <a:gd name="connsiteX5" fmla="*/ 10743779 w 12192000"/>
              <a:gd name="connsiteY5" fmla="*/ 1996027 h 2347414"/>
              <a:gd name="connsiteX6" fmla="*/ 10829254 w 12192000"/>
              <a:gd name="connsiteY6" fmla="*/ 1987751 h 2347414"/>
              <a:gd name="connsiteX7" fmla="*/ 10847162 w 12192000"/>
              <a:gd name="connsiteY7" fmla="*/ 1988388 h 2347414"/>
              <a:gd name="connsiteX8" fmla="*/ 11575155 w 12192000"/>
              <a:gd name="connsiteY8" fmla="*/ 1921415 h 2347414"/>
              <a:gd name="connsiteX9" fmla="*/ 12192000 w 12192000"/>
              <a:gd name="connsiteY9" fmla="*/ 1851213 h 2347414"/>
              <a:gd name="connsiteX10" fmla="*/ 12192000 w 12192000"/>
              <a:gd name="connsiteY10" fmla="*/ 1907356 h 2347414"/>
              <a:gd name="connsiteX11" fmla="*/ 12035532 w 12192000"/>
              <a:gd name="connsiteY11" fmla="*/ 1927033 h 2347414"/>
              <a:gd name="connsiteX12" fmla="*/ 11576932 w 12192000"/>
              <a:gd name="connsiteY12" fmla="*/ 1976291 h 2347414"/>
              <a:gd name="connsiteX13" fmla="*/ 10627316 w 12192000"/>
              <a:gd name="connsiteY13" fmla="*/ 2061470 h 2347414"/>
              <a:gd name="connsiteX14" fmla="*/ 9804196 w 12192000"/>
              <a:gd name="connsiteY14" fmla="*/ 2123478 h 2347414"/>
              <a:gd name="connsiteX15" fmla="*/ 9243851 w 12192000"/>
              <a:gd name="connsiteY15" fmla="*/ 2180008 h 2347414"/>
              <a:gd name="connsiteX16" fmla="*/ 8731259 w 12192000"/>
              <a:gd name="connsiteY16" fmla="*/ 2225081 h 2347414"/>
              <a:gd name="connsiteX17" fmla="*/ 8065752 w 12192000"/>
              <a:gd name="connsiteY17" fmla="*/ 2271681 h 2347414"/>
              <a:gd name="connsiteX18" fmla="*/ 7658065 w 12192000"/>
              <a:gd name="connsiteY18" fmla="*/ 2292562 h 2347414"/>
              <a:gd name="connsiteX19" fmla="*/ 6531024 w 12192000"/>
              <a:gd name="connsiteY19" fmla="*/ 2324138 h 2347414"/>
              <a:gd name="connsiteX20" fmla="*/ 6178331 w 12192000"/>
              <a:gd name="connsiteY20" fmla="*/ 2345655 h 2347414"/>
              <a:gd name="connsiteX21" fmla="*/ 5977282 w 12192000"/>
              <a:gd name="connsiteY21" fmla="*/ 2344127 h 2347414"/>
              <a:gd name="connsiteX22" fmla="*/ 5367658 w 12192000"/>
              <a:gd name="connsiteY22" fmla="*/ 2329230 h 2347414"/>
              <a:gd name="connsiteX23" fmla="*/ 4387306 w 12192000"/>
              <a:gd name="connsiteY23" fmla="*/ 2288614 h 2347414"/>
              <a:gd name="connsiteX24" fmla="*/ 4180287 w 12192000"/>
              <a:gd name="connsiteY24" fmla="*/ 2280211 h 2347414"/>
              <a:gd name="connsiteX25" fmla="*/ 3842199 w 12192000"/>
              <a:gd name="connsiteY25" fmla="*/ 2257039 h 2347414"/>
              <a:gd name="connsiteX26" fmla="*/ 3730309 w 12192000"/>
              <a:gd name="connsiteY26" fmla="*/ 2251182 h 2347414"/>
              <a:gd name="connsiteX27" fmla="*/ 3425496 w 12192000"/>
              <a:gd name="connsiteY27" fmla="*/ 2231320 h 2347414"/>
              <a:gd name="connsiteX28" fmla="*/ 3076106 w 12192000"/>
              <a:gd name="connsiteY28" fmla="*/ 2201781 h 2347414"/>
              <a:gd name="connsiteX29" fmla="*/ 2819682 w 12192000"/>
              <a:gd name="connsiteY29" fmla="*/ 2182427 h 2347414"/>
              <a:gd name="connsiteX30" fmla="*/ 2525539 w 12192000"/>
              <a:gd name="connsiteY30" fmla="*/ 2152888 h 2347414"/>
              <a:gd name="connsiteX31" fmla="*/ 2311915 w 12192000"/>
              <a:gd name="connsiteY31" fmla="*/ 2133536 h 2347414"/>
              <a:gd name="connsiteX32" fmla="*/ 2054223 w 12192000"/>
              <a:gd name="connsiteY32" fmla="*/ 2104760 h 2347414"/>
              <a:gd name="connsiteX33" fmla="*/ 1865367 w 12192000"/>
              <a:gd name="connsiteY33" fmla="*/ 2084770 h 2347414"/>
              <a:gd name="connsiteX34" fmla="*/ 1629263 w 12192000"/>
              <a:gd name="connsiteY34" fmla="*/ 2055996 h 2347414"/>
              <a:gd name="connsiteX35" fmla="*/ 1458823 w 12192000"/>
              <a:gd name="connsiteY35" fmla="*/ 2035751 h 2347414"/>
              <a:gd name="connsiteX36" fmla="*/ 1241390 w 12192000"/>
              <a:gd name="connsiteY36" fmla="*/ 2007103 h 2347414"/>
              <a:gd name="connsiteX37" fmla="*/ 1047453 w 12192000"/>
              <a:gd name="connsiteY37" fmla="*/ 1980748 h 2347414"/>
              <a:gd name="connsiteX38" fmla="*/ 814907 w 12192000"/>
              <a:gd name="connsiteY38" fmla="*/ 1949045 h 2347414"/>
              <a:gd name="connsiteX39" fmla="*/ 592649 w 12192000"/>
              <a:gd name="connsiteY39" fmla="*/ 1913776 h 2347414"/>
              <a:gd name="connsiteX40" fmla="*/ 343591 w 12192000"/>
              <a:gd name="connsiteY40" fmla="*/ 1872650 h 2347414"/>
              <a:gd name="connsiteX41" fmla="*/ 35731 w 12192000"/>
              <a:gd name="connsiteY41" fmla="*/ 1821722 h 2347414"/>
              <a:gd name="connsiteX42" fmla="*/ 0 w 12192000"/>
              <a:gd name="connsiteY42" fmla="*/ 1814848 h 2347414"/>
              <a:gd name="connsiteX43" fmla="*/ 0 w 12192000"/>
              <a:gd name="connsiteY43" fmla="*/ 1758489 h 2347414"/>
              <a:gd name="connsiteX44" fmla="*/ 274248 w 12192000"/>
              <a:gd name="connsiteY44" fmla="*/ 1808735 h 2347414"/>
              <a:gd name="connsiteX45" fmla="*/ 498157 w 12192000"/>
              <a:gd name="connsiteY45" fmla="*/ 1846167 h 2347414"/>
              <a:gd name="connsiteX46" fmla="*/ 722828 w 12192000"/>
              <a:gd name="connsiteY46" fmla="*/ 1878635 h 2347414"/>
              <a:gd name="connsiteX47" fmla="*/ 949913 w 12192000"/>
              <a:gd name="connsiteY47" fmla="*/ 1912375 h 2347414"/>
              <a:gd name="connsiteX48" fmla="*/ 1195414 w 12192000"/>
              <a:gd name="connsiteY48" fmla="*/ 1947516 h 2347414"/>
              <a:gd name="connsiteX49" fmla="*/ 1342867 w 12192000"/>
              <a:gd name="connsiteY49" fmla="*/ 1968397 h 2347414"/>
              <a:gd name="connsiteX50" fmla="*/ 1518007 w 12192000"/>
              <a:gd name="connsiteY50" fmla="*/ 1988006 h 2347414"/>
              <a:gd name="connsiteX51" fmla="*/ 1701403 w 12192000"/>
              <a:gd name="connsiteY51" fmla="*/ 2010669 h 2347414"/>
              <a:gd name="connsiteX52" fmla="*/ 1879210 w 12192000"/>
              <a:gd name="connsiteY52" fmla="*/ 2031167 h 2347414"/>
              <a:gd name="connsiteX53" fmla="*/ 2068702 w 12192000"/>
              <a:gd name="connsiteY53" fmla="*/ 2052940 h 2347414"/>
              <a:gd name="connsiteX54" fmla="*/ 2212090 w 12192000"/>
              <a:gd name="connsiteY54" fmla="*/ 2067583 h 2347414"/>
              <a:gd name="connsiteX55" fmla="*/ 2416949 w 12192000"/>
              <a:gd name="connsiteY55" fmla="*/ 2089609 h 2347414"/>
              <a:gd name="connsiteX56" fmla="*/ 2582055 w 12192000"/>
              <a:gd name="connsiteY56" fmla="*/ 2105397 h 2347414"/>
              <a:gd name="connsiteX57" fmla="*/ 2802282 w 12192000"/>
              <a:gd name="connsiteY57" fmla="*/ 2126405 h 2347414"/>
              <a:gd name="connsiteX58" fmla="*/ 2984916 w 12192000"/>
              <a:gd name="connsiteY58" fmla="*/ 2141684 h 2347414"/>
              <a:gd name="connsiteX59" fmla="*/ 3241847 w 12192000"/>
              <a:gd name="connsiteY59" fmla="*/ 2164094 h 2347414"/>
              <a:gd name="connsiteX60" fmla="*/ 3439848 w 12192000"/>
              <a:gd name="connsiteY60" fmla="*/ 2176826 h 2347414"/>
              <a:gd name="connsiteX61" fmla="*/ 3658678 w 12192000"/>
              <a:gd name="connsiteY61" fmla="*/ 2194523 h 2347414"/>
              <a:gd name="connsiteX62" fmla="*/ 3881317 w 12192000"/>
              <a:gd name="connsiteY62" fmla="*/ 2206491 h 2347414"/>
              <a:gd name="connsiteX63" fmla="*/ 4148916 w 12192000"/>
              <a:gd name="connsiteY63" fmla="*/ 2225081 h 2347414"/>
              <a:gd name="connsiteX64" fmla="*/ 4468337 w 12192000"/>
              <a:gd name="connsiteY64" fmla="*/ 2237813 h 2347414"/>
              <a:gd name="connsiteX65" fmla="*/ 4605375 w 12192000"/>
              <a:gd name="connsiteY65" fmla="*/ 2240232 h 2347414"/>
              <a:gd name="connsiteX66" fmla="*/ 4527647 w 12192000"/>
              <a:gd name="connsiteY66" fmla="*/ 2236412 h 2347414"/>
              <a:gd name="connsiteX67" fmla="*/ 4175589 w 12192000"/>
              <a:gd name="connsiteY67" fmla="*/ 2212985 h 2347414"/>
              <a:gd name="connsiteX68" fmla="*/ 3988255 w 12192000"/>
              <a:gd name="connsiteY68" fmla="*/ 2200253 h 2347414"/>
              <a:gd name="connsiteX69" fmla="*/ 3686492 w 12192000"/>
              <a:gd name="connsiteY69" fmla="*/ 2176062 h 2347414"/>
              <a:gd name="connsiteX70" fmla="*/ 3517320 w 12192000"/>
              <a:gd name="connsiteY70" fmla="*/ 2163330 h 2347414"/>
              <a:gd name="connsiteX71" fmla="*/ 3258357 w 12192000"/>
              <a:gd name="connsiteY71" fmla="*/ 2139519 h 2347414"/>
              <a:gd name="connsiteX72" fmla="*/ 3101506 w 12192000"/>
              <a:gd name="connsiteY72" fmla="*/ 2126787 h 2347414"/>
              <a:gd name="connsiteX73" fmla="*/ 2809395 w 12192000"/>
              <a:gd name="connsiteY73" fmla="*/ 2097502 h 2347414"/>
              <a:gd name="connsiteX74" fmla="*/ 2598566 w 12192000"/>
              <a:gd name="connsiteY74" fmla="*/ 2078532 h 2347414"/>
              <a:gd name="connsiteX75" fmla="*/ 2337444 w 12192000"/>
              <a:gd name="connsiteY75" fmla="*/ 2048611 h 2347414"/>
              <a:gd name="connsiteX76" fmla="*/ 2091054 w 12192000"/>
              <a:gd name="connsiteY76" fmla="*/ 2023146 h 2347414"/>
              <a:gd name="connsiteX77" fmla="*/ 1755761 w 12192000"/>
              <a:gd name="connsiteY77" fmla="*/ 1981384 h 2347414"/>
              <a:gd name="connsiteX78" fmla="*/ 1441169 w 12192000"/>
              <a:gd name="connsiteY78" fmla="*/ 1943824 h 2347414"/>
              <a:gd name="connsiteX79" fmla="*/ 1017607 w 12192000"/>
              <a:gd name="connsiteY79" fmla="*/ 1883345 h 2347414"/>
              <a:gd name="connsiteX80" fmla="*/ 594427 w 12192000"/>
              <a:gd name="connsiteY80" fmla="*/ 1821849 h 2347414"/>
              <a:gd name="connsiteX81" fmla="*/ 200711 w 12192000"/>
              <a:gd name="connsiteY81" fmla="*/ 1755132 h 2347414"/>
              <a:gd name="connsiteX82" fmla="*/ 0 w 12192000"/>
              <a:gd name="connsiteY82" fmla="*/ 1718743 h 23474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Lst>
            <a:rect l="l" t="t" r="r" b="b"/>
            <a:pathLst>
              <a:path w="12192000" h="2347414">
                <a:moveTo>
                  <a:pt x="0" y="0"/>
                </a:moveTo>
                <a:lnTo>
                  <a:pt x="12192000" y="0"/>
                </a:lnTo>
                <a:lnTo>
                  <a:pt x="12192000" y="1736458"/>
                </a:lnTo>
                <a:lnTo>
                  <a:pt x="11967601" y="1784034"/>
                </a:lnTo>
                <a:cubicBezTo>
                  <a:pt x="11589888" y="1859409"/>
                  <a:pt x="11209762" y="1923961"/>
                  <a:pt x="10829000" y="1983294"/>
                </a:cubicBezTo>
                <a:lnTo>
                  <a:pt x="10743779" y="1996027"/>
                </a:lnTo>
                <a:cubicBezTo>
                  <a:pt x="10772495" y="1996778"/>
                  <a:pt x="10801211" y="1993989"/>
                  <a:pt x="10829254" y="1987751"/>
                </a:cubicBezTo>
                <a:cubicBezTo>
                  <a:pt x="10835198" y="1988337"/>
                  <a:pt x="10841180" y="1988553"/>
                  <a:pt x="10847162" y="1988388"/>
                </a:cubicBezTo>
                <a:cubicBezTo>
                  <a:pt x="11090123" y="1968907"/>
                  <a:pt x="11332703" y="1945734"/>
                  <a:pt x="11575155" y="1921415"/>
                </a:cubicBezTo>
                <a:lnTo>
                  <a:pt x="12192000" y="1851213"/>
                </a:lnTo>
                <a:lnTo>
                  <a:pt x="12192000" y="1907356"/>
                </a:lnTo>
                <a:lnTo>
                  <a:pt x="12035532" y="1927033"/>
                </a:lnTo>
                <a:cubicBezTo>
                  <a:pt x="11882793" y="1944747"/>
                  <a:pt x="11729910" y="1961077"/>
                  <a:pt x="11576932" y="1976291"/>
                </a:cubicBezTo>
                <a:cubicBezTo>
                  <a:pt x="11260690" y="2008122"/>
                  <a:pt x="10944193" y="2037279"/>
                  <a:pt x="10627316" y="2061470"/>
                </a:cubicBezTo>
                <a:cubicBezTo>
                  <a:pt x="10352985" y="2082351"/>
                  <a:pt x="10078401" y="2100431"/>
                  <a:pt x="9804196" y="2123478"/>
                </a:cubicBezTo>
                <a:cubicBezTo>
                  <a:pt x="9617118" y="2139137"/>
                  <a:pt x="9430675" y="2161674"/>
                  <a:pt x="9243851" y="2180008"/>
                </a:cubicBezTo>
                <a:cubicBezTo>
                  <a:pt x="9073157" y="2196433"/>
                  <a:pt x="8902207" y="2211966"/>
                  <a:pt x="8731259" y="2225081"/>
                </a:cubicBezTo>
                <a:cubicBezTo>
                  <a:pt x="8509507" y="2242054"/>
                  <a:pt x="8287667" y="2257586"/>
                  <a:pt x="8065752" y="2271681"/>
                </a:cubicBezTo>
                <a:cubicBezTo>
                  <a:pt x="7929984" y="2280466"/>
                  <a:pt x="7793961" y="2285814"/>
                  <a:pt x="7658065" y="2292562"/>
                </a:cubicBezTo>
                <a:cubicBezTo>
                  <a:pt x="7282640" y="2311661"/>
                  <a:pt x="6906704" y="2314208"/>
                  <a:pt x="6531024" y="2324138"/>
                </a:cubicBezTo>
                <a:cubicBezTo>
                  <a:pt x="6413417" y="2327322"/>
                  <a:pt x="6295937" y="2338399"/>
                  <a:pt x="6178331" y="2345655"/>
                </a:cubicBezTo>
                <a:cubicBezTo>
                  <a:pt x="6111271" y="2349730"/>
                  <a:pt x="6044342" y="2345655"/>
                  <a:pt x="5977282" y="2344127"/>
                </a:cubicBezTo>
                <a:cubicBezTo>
                  <a:pt x="5774073" y="2338908"/>
                  <a:pt x="5570866" y="2334960"/>
                  <a:pt x="5367658" y="2329230"/>
                </a:cubicBezTo>
                <a:cubicBezTo>
                  <a:pt x="5040746" y="2319809"/>
                  <a:pt x="4713963" y="2306274"/>
                  <a:pt x="4387306" y="2288614"/>
                </a:cubicBezTo>
                <a:cubicBezTo>
                  <a:pt x="4318342" y="2284796"/>
                  <a:pt x="4249253" y="2284286"/>
                  <a:pt x="4180287" y="2280211"/>
                </a:cubicBezTo>
                <a:cubicBezTo>
                  <a:pt x="4067634" y="2273463"/>
                  <a:pt x="3954980" y="2265060"/>
                  <a:pt x="3842199" y="2257039"/>
                </a:cubicBezTo>
                <a:cubicBezTo>
                  <a:pt x="3804988" y="2254492"/>
                  <a:pt x="3767648" y="2254620"/>
                  <a:pt x="3730309" y="2251182"/>
                </a:cubicBezTo>
                <a:cubicBezTo>
                  <a:pt x="3628704" y="2242142"/>
                  <a:pt x="3527101" y="2238449"/>
                  <a:pt x="3425496" y="2231320"/>
                </a:cubicBezTo>
                <a:cubicBezTo>
                  <a:pt x="3308906" y="2222534"/>
                  <a:pt x="3192569" y="2211330"/>
                  <a:pt x="3076106" y="2201781"/>
                </a:cubicBezTo>
                <a:cubicBezTo>
                  <a:pt x="2990757" y="2194905"/>
                  <a:pt x="2905157" y="2190067"/>
                  <a:pt x="2819682" y="2182427"/>
                </a:cubicBezTo>
                <a:cubicBezTo>
                  <a:pt x="2721507" y="2173515"/>
                  <a:pt x="2623586" y="2162311"/>
                  <a:pt x="2525539" y="2152888"/>
                </a:cubicBezTo>
                <a:cubicBezTo>
                  <a:pt x="2454289" y="2145886"/>
                  <a:pt x="2383038" y="2140920"/>
                  <a:pt x="2311915" y="2133536"/>
                </a:cubicBezTo>
                <a:cubicBezTo>
                  <a:pt x="2225933" y="2124749"/>
                  <a:pt x="2140204" y="2114182"/>
                  <a:pt x="2054223" y="2104760"/>
                </a:cubicBezTo>
                <a:cubicBezTo>
                  <a:pt x="1990719" y="2097758"/>
                  <a:pt x="1928233" y="2092028"/>
                  <a:pt x="1865367" y="2084770"/>
                </a:cubicBezTo>
                <a:cubicBezTo>
                  <a:pt x="1786622" y="2075603"/>
                  <a:pt x="1708006" y="2065545"/>
                  <a:pt x="1629263" y="2055996"/>
                </a:cubicBezTo>
                <a:cubicBezTo>
                  <a:pt x="1572492" y="2049120"/>
                  <a:pt x="1515595" y="2043264"/>
                  <a:pt x="1458823" y="2035751"/>
                </a:cubicBezTo>
                <a:cubicBezTo>
                  <a:pt x="1386303" y="2026585"/>
                  <a:pt x="1313784" y="2016780"/>
                  <a:pt x="1241390" y="2007103"/>
                </a:cubicBezTo>
                <a:lnTo>
                  <a:pt x="1047453" y="1980748"/>
                </a:lnTo>
                <a:cubicBezTo>
                  <a:pt x="969980" y="1970180"/>
                  <a:pt x="892254" y="1960377"/>
                  <a:pt x="814907" y="1949045"/>
                </a:cubicBezTo>
                <a:cubicBezTo>
                  <a:pt x="740609" y="1938094"/>
                  <a:pt x="666692" y="1925744"/>
                  <a:pt x="592649" y="1913776"/>
                </a:cubicBezTo>
                <a:cubicBezTo>
                  <a:pt x="509587" y="1900280"/>
                  <a:pt x="426653" y="1886274"/>
                  <a:pt x="343591" y="1872650"/>
                </a:cubicBezTo>
                <a:cubicBezTo>
                  <a:pt x="240972" y="1855716"/>
                  <a:pt x="138225" y="1839673"/>
                  <a:pt x="35731" y="1821722"/>
                </a:cubicBezTo>
                <a:lnTo>
                  <a:pt x="0" y="1814848"/>
                </a:lnTo>
                <a:lnTo>
                  <a:pt x="0" y="1758489"/>
                </a:lnTo>
                <a:lnTo>
                  <a:pt x="274248" y="1808735"/>
                </a:lnTo>
                <a:cubicBezTo>
                  <a:pt x="348926" y="1821467"/>
                  <a:pt x="423604" y="1832798"/>
                  <a:pt x="498157" y="1846167"/>
                </a:cubicBezTo>
                <a:cubicBezTo>
                  <a:pt x="572708" y="1859536"/>
                  <a:pt x="647896" y="1867813"/>
                  <a:pt x="722828" y="1878635"/>
                </a:cubicBezTo>
                <a:cubicBezTo>
                  <a:pt x="797762" y="1889457"/>
                  <a:pt x="874219" y="1901426"/>
                  <a:pt x="949913" y="1912375"/>
                </a:cubicBezTo>
                <a:cubicBezTo>
                  <a:pt x="1031704" y="1924343"/>
                  <a:pt x="1113496" y="1935802"/>
                  <a:pt x="1195414" y="1947516"/>
                </a:cubicBezTo>
                <a:cubicBezTo>
                  <a:pt x="1244566" y="1954519"/>
                  <a:pt x="1293589" y="1962285"/>
                  <a:pt x="1342867" y="1968397"/>
                </a:cubicBezTo>
                <a:cubicBezTo>
                  <a:pt x="1401162" y="1975656"/>
                  <a:pt x="1459712" y="1981130"/>
                  <a:pt x="1518007" y="1988006"/>
                </a:cubicBezTo>
                <a:cubicBezTo>
                  <a:pt x="1579224" y="1995263"/>
                  <a:pt x="1640186" y="2003411"/>
                  <a:pt x="1701403" y="2010669"/>
                </a:cubicBezTo>
                <a:cubicBezTo>
                  <a:pt x="1762618" y="2017926"/>
                  <a:pt x="1820279" y="2024292"/>
                  <a:pt x="1879210" y="2031167"/>
                </a:cubicBezTo>
                <a:cubicBezTo>
                  <a:pt x="1942712" y="2038425"/>
                  <a:pt x="2006214" y="2046064"/>
                  <a:pt x="2068702" y="2052940"/>
                </a:cubicBezTo>
                <a:cubicBezTo>
                  <a:pt x="2116455" y="2058160"/>
                  <a:pt x="2164335" y="2062362"/>
                  <a:pt x="2212090" y="2067583"/>
                </a:cubicBezTo>
                <a:cubicBezTo>
                  <a:pt x="2280419" y="2074967"/>
                  <a:pt x="2348493" y="2085152"/>
                  <a:pt x="2416949" y="2089609"/>
                </a:cubicBezTo>
                <a:cubicBezTo>
                  <a:pt x="2472070" y="2093302"/>
                  <a:pt x="2526936" y="2099540"/>
                  <a:pt x="2582055" y="2105397"/>
                </a:cubicBezTo>
                <a:cubicBezTo>
                  <a:pt x="2655337" y="2113291"/>
                  <a:pt x="2729001" y="2119785"/>
                  <a:pt x="2802282" y="2126405"/>
                </a:cubicBezTo>
                <a:cubicBezTo>
                  <a:pt x="2862991" y="2131753"/>
                  <a:pt x="2924207" y="2136337"/>
                  <a:pt x="2984916" y="2141684"/>
                </a:cubicBezTo>
                <a:cubicBezTo>
                  <a:pt x="3070516" y="2149324"/>
                  <a:pt x="3156373" y="2152888"/>
                  <a:pt x="3241847" y="2164094"/>
                </a:cubicBezTo>
                <a:cubicBezTo>
                  <a:pt x="3307255" y="2172624"/>
                  <a:pt x="3374060" y="2169822"/>
                  <a:pt x="3439848" y="2176826"/>
                </a:cubicBezTo>
                <a:cubicBezTo>
                  <a:pt x="3512622" y="2184592"/>
                  <a:pt x="3585777" y="2186247"/>
                  <a:pt x="3658678" y="2194523"/>
                </a:cubicBezTo>
                <a:cubicBezTo>
                  <a:pt x="3731578" y="2202800"/>
                  <a:pt x="3807019" y="2201781"/>
                  <a:pt x="3881317" y="2206491"/>
                </a:cubicBezTo>
                <a:cubicBezTo>
                  <a:pt x="3970222" y="2212094"/>
                  <a:pt x="4059124" y="2223552"/>
                  <a:pt x="4148916" y="2225081"/>
                </a:cubicBezTo>
                <a:cubicBezTo>
                  <a:pt x="4255600" y="2226736"/>
                  <a:pt x="4361779" y="2236539"/>
                  <a:pt x="4468337" y="2237813"/>
                </a:cubicBezTo>
                <a:cubicBezTo>
                  <a:pt x="4511390" y="2238577"/>
                  <a:pt x="4554190" y="2246852"/>
                  <a:pt x="4605375" y="2240232"/>
                </a:cubicBezTo>
                <a:cubicBezTo>
                  <a:pt x="4574131" y="2238704"/>
                  <a:pt x="4550762" y="2237940"/>
                  <a:pt x="4527647" y="2236412"/>
                </a:cubicBezTo>
                <a:cubicBezTo>
                  <a:pt x="4410293" y="2228773"/>
                  <a:pt x="4292942" y="2220751"/>
                  <a:pt x="4175589" y="2212985"/>
                </a:cubicBezTo>
                <a:cubicBezTo>
                  <a:pt x="4113101" y="2208783"/>
                  <a:pt x="4050615" y="2205219"/>
                  <a:pt x="3988255" y="2200253"/>
                </a:cubicBezTo>
                <a:cubicBezTo>
                  <a:pt x="3887668" y="2192487"/>
                  <a:pt x="3787079" y="2184082"/>
                  <a:pt x="3686492" y="2176062"/>
                </a:cubicBezTo>
                <a:cubicBezTo>
                  <a:pt x="3630102" y="2171605"/>
                  <a:pt x="3573711" y="2168040"/>
                  <a:pt x="3517320" y="2163330"/>
                </a:cubicBezTo>
                <a:cubicBezTo>
                  <a:pt x="3430958" y="2155689"/>
                  <a:pt x="3344721" y="2147159"/>
                  <a:pt x="3258357" y="2139519"/>
                </a:cubicBezTo>
                <a:cubicBezTo>
                  <a:pt x="3206031" y="2134809"/>
                  <a:pt x="3153705" y="2131371"/>
                  <a:pt x="3101506" y="2126787"/>
                </a:cubicBezTo>
                <a:cubicBezTo>
                  <a:pt x="3004220" y="2117365"/>
                  <a:pt x="2907061" y="2106798"/>
                  <a:pt x="2809395" y="2097502"/>
                </a:cubicBezTo>
                <a:cubicBezTo>
                  <a:pt x="2739161" y="2090628"/>
                  <a:pt x="2668673" y="2085916"/>
                  <a:pt x="2598566" y="2078532"/>
                </a:cubicBezTo>
                <a:cubicBezTo>
                  <a:pt x="2511441" y="2069365"/>
                  <a:pt x="2424569" y="2058160"/>
                  <a:pt x="2337444" y="2048611"/>
                </a:cubicBezTo>
                <a:cubicBezTo>
                  <a:pt x="2255399" y="2039699"/>
                  <a:pt x="2173099" y="2032950"/>
                  <a:pt x="2091054" y="2023146"/>
                </a:cubicBezTo>
                <a:cubicBezTo>
                  <a:pt x="1979162" y="2010414"/>
                  <a:pt x="1867524" y="1995008"/>
                  <a:pt x="1755761" y="1981384"/>
                </a:cubicBezTo>
                <a:cubicBezTo>
                  <a:pt x="1650982" y="1968652"/>
                  <a:pt x="1545821" y="1957830"/>
                  <a:pt x="1441169" y="1943824"/>
                </a:cubicBezTo>
                <a:cubicBezTo>
                  <a:pt x="1299813" y="1924980"/>
                  <a:pt x="1158837" y="1903718"/>
                  <a:pt x="1017607" y="1883345"/>
                </a:cubicBezTo>
                <a:cubicBezTo>
                  <a:pt x="876378" y="1862974"/>
                  <a:pt x="735402" y="1844003"/>
                  <a:pt x="594427" y="1821849"/>
                </a:cubicBezTo>
                <a:cubicBezTo>
                  <a:pt x="462850" y="1801222"/>
                  <a:pt x="331526" y="1778304"/>
                  <a:pt x="200711" y="1755132"/>
                </a:cubicBezTo>
                <a:lnTo>
                  <a:pt x="0" y="1718743"/>
                </a:lnTo>
                <a:close/>
              </a:path>
            </a:pathLst>
          </a:custGeom>
          <a:solidFill>
            <a:schemeClr val="accent2"/>
          </a:solidFill>
          <a:ln w="8199" cap="flat">
            <a:noFill/>
            <a:prstDash val="solid"/>
            <a:miter/>
          </a:ln>
        </p:spPr>
        <p:txBody>
          <a:bodyPr rtlCol="0" anchor="ctr"/>
          <a:lstStyle/>
          <a:p>
            <a:endParaRPr lang="en-US"/>
          </a:p>
        </p:txBody>
      </p:sp>
      <p:sp>
        <p:nvSpPr>
          <p:cNvPr id="2" name="Title 1">
            <a:extLst>
              <a:ext uri="{FF2B5EF4-FFF2-40B4-BE49-F238E27FC236}">
                <a16:creationId xmlns:a16="http://schemas.microsoft.com/office/drawing/2014/main" id="{9CAEDE63-05E0-4E4D-AC64-D08362ACDD67}"/>
              </a:ext>
            </a:extLst>
          </p:cNvPr>
          <p:cNvSpPr>
            <a:spLocks noGrp="1"/>
          </p:cNvSpPr>
          <p:nvPr>
            <p:ph type="title"/>
          </p:nvPr>
        </p:nvSpPr>
        <p:spPr>
          <a:xfrm>
            <a:off x="838200" y="401221"/>
            <a:ext cx="10515600" cy="1348065"/>
          </a:xfrm>
        </p:spPr>
        <p:txBody>
          <a:bodyPr>
            <a:normAutofit/>
          </a:bodyPr>
          <a:lstStyle/>
          <a:p>
            <a:r>
              <a:rPr lang="en-US" sz="5400">
                <a:solidFill>
                  <a:srgbClr val="FFFFFF"/>
                </a:solidFill>
              </a:rPr>
              <a:t>Consultation is Open</a:t>
            </a:r>
          </a:p>
        </p:txBody>
      </p:sp>
      <p:sp>
        <p:nvSpPr>
          <p:cNvPr id="3" name="Content Placeholder 2">
            <a:extLst>
              <a:ext uri="{FF2B5EF4-FFF2-40B4-BE49-F238E27FC236}">
                <a16:creationId xmlns:a16="http://schemas.microsoft.com/office/drawing/2014/main" id="{5600387C-D859-9742-964B-DC53142AD060}"/>
              </a:ext>
            </a:extLst>
          </p:cNvPr>
          <p:cNvSpPr>
            <a:spLocks noGrp="1"/>
          </p:cNvSpPr>
          <p:nvPr>
            <p:ph idx="1"/>
          </p:nvPr>
        </p:nvSpPr>
        <p:spPr>
          <a:xfrm>
            <a:off x="838200" y="2586789"/>
            <a:ext cx="10515600" cy="3590174"/>
          </a:xfrm>
        </p:spPr>
        <p:txBody>
          <a:bodyPr>
            <a:normAutofit/>
          </a:bodyPr>
          <a:lstStyle/>
          <a:p>
            <a:r>
              <a:rPr lang="en-US" sz="2000"/>
              <a:t>Consultation open from Monday 20th September 2021 at 18:00 CEST to Monday 18 October at 17:00 CEST</a:t>
            </a:r>
          </a:p>
          <a:p>
            <a:endParaRPr lang="en-US" sz="2000"/>
          </a:p>
          <a:p>
            <a:r>
              <a:rPr lang="en-US" sz="2000"/>
              <a:t>Participants are invited to:</a:t>
            </a:r>
          </a:p>
          <a:p>
            <a:pPr lvl="1"/>
            <a:r>
              <a:rPr lang="en-US" sz="2000"/>
              <a:t>to consider the proposed entity category</a:t>
            </a:r>
          </a:p>
          <a:p>
            <a:pPr lvl="1"/>
            <a:r>
              <a:rPr lang="en-US" sz="2000"/>
              <a:t>propose appropriate changes / challenges to the proposed text, and</a:t>
            </a:r>
          </a:p>
          <a:p>
            <a:pPr lvl="1"/>
            <a:r>
              <a:rPr lang="en-US" sz="2000"/>
              <a:t>confirm that they are happy that this should be considered as a REFEDS Entity Category.</a:t>
            </a:r>
          </a:p>
          <a:p>
            <a:endParaRPr lang="en-US" sz="2000"/>
          </a:p>
          <a:p>
            <a:r>
              <a:rPr lang="en-US" sz="2000"/>
              <a:t>Special request: feedback on the proposed attributes associated with a person's name</a:t>
            </a:r>
          </a:p>
        </p:txBody>
      </p:sp>
      <p:sp>
        <p:nvSpPr>
          <p:cNvPr id="4" name="Date Placeholder 3">
            <a:extLst>
              <a:ext uri="{FF2B5EF4-FFF2-40B4-BE49-F238E27FC236}">
                <a16:creationId xmlns:a16="http://schemas.microsoft.com/office/drawing/2014/main" id="{D1EB3854-D42E-BE40-A2DA-AC73D9948226}"/>
              </a:ext>
            </a:extLst>
          </p:cNvPr>
          <p:cNvSpPr>
            <a:spLocks noGrp="1"/>
          </p:cNvSpPr>
          <p:nvPr>
            <p:ph type="dt" sz="half" idx="10"/>
          </p:nvPr>
        </p:nvSpPr>
        <p:spPr>
          <a:xfrm>
            <a:off x="838200" y="6356350"/>
            <a:ext cx="2743200" cy="365125"/>
          </a:xfrm>
        </p:spPr>
        <p:txBody>
          <a:bodyPr>
            <a:normAutofit/>
          </a:bodyPr>
          <a:lstStyle/>
          <a:p>
            <a:pPr>
              <a:spcAft>
                <a:spcPts val="600"/>
              </a:spcAft>
            </a:pPr>
            <a:r>
              <a:rPr lang="en-US"/>
              <a:t>9/29/21</a:t>
            </a:r>
          </a:p>
        </p:txBody>
      </p:sp>
      <p:sp>
        <p:nvSpPr>
          <p:cNvPr id="5" name="Footer Placeholder 4">
            <a:extLst>
              <a:ext uri="{FF2B5EF4-FFF2-40B4-BE49-F238E27FC236}">
                <a16:creationId xmlns:a16="http://schemas.microsoft.com/office/drawing/2014/main" id="{CF1DCD04-D7E6-3348-A12C-F52AAAECE37F}"/>
              </a:ext>
            </a:extLst>
          </p:cNvPr>
          <p:cNvSpPr>
            <a:spLocks noGrp="1"/>
          </p:cNvSpPr>
          <p:nvPr>
            <p:ph type="ftr" sz="quarter" idx="11"/>
          </p:nvPr>
        </p:nvSpPr>
        <p:spPr>
          <a:xfrm>
            <a:off x="4038600" y="6356350"/>
            <a:ext cx="4114800" cy="365125"/>
          </a:xfrm>
        </p:spPr>
        <p:txBody>
          <a:bodyPr>
            <a:normAutofit/>
          </a:bodyPr>
          <a:lstStyle/>
          <a:p>
            <a:endParaRPr lang="en-US" dirty="0"/>
          </a:p>
        </p:txBody>
      </p:sp>
      <p:sp>
        <p:nvSpPr>
          <p:cNvPr id="6" name="Slide Number Placeholder 5">
            <a:extLst>
              <a:ext uri="{FF2B5EF4-FFF2-40B4-BE49-F238E27FC236}">
                <a16:creationId xmlns:a16="http://schemas.microsoft.com/office/drawing/2014/main" id="{3398B2B6-686A-E340-B52A-A45770186E3B}"/>
              </a:ext>
            </a:extLst>
          </p:cNvPr>
          <p:cNvSpPr>
            <a:spLocks noGrp="1"/>
          </p:cNvSpPr>
          <p:nvPr>
            <p:ph type="sldNum" sz="quarter" idx="4294967295"/>
          </p:nvPr>
        </p:nvSpPr>
        <p:spPr>
          <a:xfrm>
            <a:off x="8610600" y="6356350"/>
            <a:ext cx="2743200" cy="365125"/>
          </a:xfrm>
          <a:prstGeom prst="rect">
            <a:avLst/>
          </a:prstGeom>
        </p:spPr>
        <p:txBody>
          <a:bodyPr>
            <a:normAutofit/>
          </a:bodyPr>
          <a:lstStyle/>
          <a:p>
            <a:pPr>
              <a:lnSpc>
                <a:spcPct val="90000"/>
              </a:lnSpc>
              <a:spcAft>
                <a:spcPts val="600"/>
              </a:spcAft>
            </a:pPr>
            <a:fld id="{491F8020-730A-B34B-BF0E-6D2641D4BD88}" type="slidenum">
              <a:rPr lang="en-US" smtClean="0"/>
              <a:pPr>
                <a:lnSpc>
                  <a:spcPct val="90000"/>
                </a:lnSpc>
                <a:spcAft>
                  <a:spcPts val="600"/>
                </a:spcAft>
              </a:pPr>
              <a:t>10</a:t>
            </a:fld>
            <a:endParaRPr lang="en-US"/>
          </a:p>
        </p:txBody>
      </p:sp>
    </p:spTree>
    <p:extLst>
      <p:ext uri="{BB962C8B-B14F-4D97-AF65-F5344CB8AC3E}">
        <p14:creationId xmlns:p14="http://schemas.microsoft.com/office/powerpoint/2010/main" val="100596843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BAD76F3E-3A97-486B-B402-44400A8B917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DFF85DE-0896-034D-A4C3-BBA3AABCC13E}"/>
              </a:ext>
            </a:extLst>
          </p:cNvPr>
          <p:cNvSpPr>
            <a:spLocks noGrp="1"/>
          </p:cNvSpPr>
          <p:nvPr>
            <p:ph type="title"/>
          </p:nvPr>
        </p:nvSpPr>
        <p:spPr>
          <a:xfrm>
            <a:off x="838199" y="1093788"/>
            <a:ext cx="10506455" cy="2967208"/>
          </a:xfrm>
        </p:spPr>
        <p:txBody>
          <a:bodyPr vert="horz" lIns="91440" tIns="45720" rIns="91440" bIns="45720" rtlCol="0" anchor="b">
            <a:normAutofit/>
          </a:bodyPr>
          <a:lstStyle/>
          <a:p>
            <a:r>
              <a:rPr lang="en-US" sz="8000" kern="1200">
                <a:solidFill>
                  <a:schemeClr val="tx1"/>
                </a:solidFill>
                <a:latin typeface="+mj-lt"/>
                <a:ea typeface="+mj-ea"/>
                <a:cs typeface="+mj-cs"/>
              </a:rPr>
              <a:t>Polls! Polls! Polls!</a:t>
            </a:r>
          </a:p>
        </p:txBody>
      </p:sp>
      <p:sp>
        <p:nvSpPr>
          <p:cNvPr id="3" name="Text Placeholder 2">
            <a:extLst>
              <a:ext uri="{FF2B5EF4-FFF2-40B4-BE49-F238E27FC236}">
                <a16:creationId xmlns:a16="http://schemas.microsoft.com/office/drawing/2014/main" id="{B4C1ED69-121F-7241-B854-01DA43FCC3E9}"/>
              </a:ext>
            </a:extLst>
          </p:cNvPr>
          <p:cNvSpPr>
            <a:spLocks noGrp="1"/>
          </p:cNvSpPr>
          <p:nvPr>
            <p:ph type="body" idx="1"/>
          </p:nvPr>
        </p:nvSpPr>
        <p:spPr>
          <a:xfrm>
            <a:off x="7400924" y="4619624"/>
            <a:ext cx="3946779" cy="1038225"/>
          </a:xfrm>
        </p:spPr>
        <p:txBody>
          <a:bodyPr vert="horz" lIns="91440" tIns="45720" rIns="91440" bIns="45720" rtlCol="0">
            <a:normAutofit/>
          </a:bodyPr>
          <a:lstStyle/>
          <a:p>
            <a:pPr algn="r"/>
            <a:r>
              <a:rPr lang="en-US" kern="1200" dirty="0">
                <a:solidFill>
                  <a:schemeClr val="tx1"/>
                </a:solidFill>
                <a:latin typeface="+mn-lt"/>
                <a:ea typeface="+mn-ea"/>
                <a:cs typeface="+mn-cs"/>
              </a:rPr>
              <a:t>And discussion</a:t>
            </a:r>
          </a:p>
        </p:txBody>
      </p:sp>
      <p:sp>
        <p:nvSpPr>
          <p:cNvPr id="13" name="Rectangle 12">
            <a:extLst>
              <a:ext uri="{FF2B5EF4-FFF2-40B4-BE49-F238E27FC236}">
                <a16:creationId xmlns:a16="http://schemas.microsoft.com/office/drawing/2014/main" id="{391F6B52-91F4-4AEB-B6DB-29FEBCF28C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41248" y="4331166"/>
            <a:ext cx="10506456" cy="18288"/>
          </a:xfrm>
          <a:prstGeom prst="rect">
            <a:avLst/>
          </a:prstGeom>
          <a:solidFill>
            <a:srgbClr val="D5D5D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15" name="Rectangle 14">
            <a:extLst>
              <a:ext uri="{FF2B5EF4-FFF2-40B4-BE49-F238E27FC236}">
                <a16:creationId xmlns:a16="http://schemas.microsoft.com/office/drawing/2014/main" id="{2CD6F061-7C53-44F4-9794-953DB70A451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9346882" y="2348839"/>
            <a:ext cx="54864" cy="394677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 name="Date Placeholder 3">
            <a:extLst>
              <a:ext uri="{FF2B5EF4-FFF2-40B4-BE49-F238E27FC236}">
                <a16:creationId xmlns:a16="http://schemas.microsoft.com/office/drawing/2014/main" id="{1B8798EC-8C15-364E-BAB3-12F5DE8FA763}"/>
              </a:ext>
            </a:extLst>
          </p:cNvPr>
          <p:cNvSpPr>
            <a:spLocks noGrp="1"/>
          </p:cNvSpPr>
          <p:nvPr>
            <p:ph type="dt" sz="half" idx="10"/>
          </p:nvPr>
        </p:nvSpPr>
        <p:spPr>
          <a:xfrm>
            <a:off x="838200" y="6356350"/>
            <a:ext cx="2743200" cy="365125"/>
          </a:xfrm>
        </p:spPr>
        <p:txBody>
          <a:bodyPr vert="horz" lIns="91440" tIns="45720" rIns="91440" bIns="45720" rtlCol="0" anchor="ctr">
            <a:normAutofit/>
          </a:bodyPr>
          <a:lstStyle/>
          <a:p>
            <a:pPr>
              <a:spcAft>
                <a:spcPts val="600"/>
              </a:spcAft>
            </a:pPr>
            <a:r>
              <a:rPr lang="en-US">
                <a:solidFill>
                  <a:schemeClr val="tx1">
                    <a:lumMod val="50000"/>
                    <a:lumOff val="50000"/>
                  </a:schemeClr>
                </a:solidFill>
              </a:rPr>
              <a:t>9/29/21</a:t>
            </a:r>
          </a:p>
        </p:txBody>
      </p:sp>
      <p:sp>
        <p:nvSpPr>
          <p:cNvPr id="5" name="Footer Placeholder 4">
            <a:extLst>
              <a:ext uri="{FF2B5EF4-FFF2-40B4-BE49-F238E27FC236}">
                <a16:creationId xmlns:a16="http://schemas.microsoft.com/office/drawing/2014/main" id="{01F5A553-93B9-2440-BEFF-8A2713C1FDF6}"/>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endParaRPr lang="en-US" sz="1200" kern="1200">
              <a:solidFill>
                <a:schemeClr val="tx1">
                  <a:lumMod val="50000"/>
                  <a:lumOff val="50000"/>
                </a:schemeClr>
              </a:solidFill>
              <a:latin typeface="+mn-lt"/>
              <a:ea typeface="+mn-ea"/>
              <a:cs typeface="+mn-cs"/>
            </a:endParaRPr>
          </a:p>
        </p:txBody>
      </p:sp>
      <p:sp>
        <p:nvSpPr>
          <p:cNvPr id="6" name="Slide Number Placeholder 5">
            <a:extLst>
              <a:ext uri="{FF2B5EF4-FFF2-40B4-BE49-F238E27FC236}">
                <a16:creationId xmlns:a16="http://schemas.microsoft.com/office/drawing/2014/main" id="{7FBCEE5B-E6DD-1B47-BCB7-7BF4165BE110}"/>
              </a:ext>
            </a:extLst>
          </p:cNvPr>
          <p:cNvSpPr>
            <a:spLocks noGrp="1"/>
          </p:cNvSpPr>
          <p:nvPr>
            <p:ph type="sldNum" sz="quarter" idx="12"/>
          </p:nvPr>
        </p:nvSpPr>
        <p:spPr>
          <a:xfrm>
            <a:off x="8610600" y="6356350"/>
            <a:ext cx="2743200" cy="365125"/>
          </a:xfrm>
        </p:spPr>
        <p:txBody>
          <a:bodyPr vert="horz" lIns="91440" tIns="45720" rIns="91440" bIns="45720" rtlCol="0" anchor="ctr">
            <a:normAutofit/>
          </a:bodyPr>
          <a:lstStyle/>
          <a:p>
            <a:pPr algn="r">
              <a:spcAft>
                <a:spcPts val="600"/>
              </a:spcAft>
            </a:pPr>
            <a:fld id="{491F8020-730A-B34B-BF0E-6D2641D4BD88}" type="slidenum">
              <a:rPr lang="en-US" sz="1200">
                <a:solidFill>
                  <a:schemeClr val="tx1">
                    <a:lumMod val="50000"/>
                    <a:lumOff val="50000"/>
                  </a:schemeClr>
                </a:solidFill>
              </a:rPr>
              <a:pPr algn="r">
                <a:spcAft>
                  <a:spcPts val="600"/>
                </a:spcAft>
              </a:pPr>
              <a:t>11</a:t>
            </a:fld>
            <a:endParaRPr lang="en-US" sz="1200">
              <a:solidFill>
                <a:schemeClr val="tx1">
                  <a:lumMod val="50000"/>
                  <a:lumOff val="50000"/>
                </a:schemeClr>
              </a:solidFill>
            </a:endParaRPr>
          </a:p>
        </p:txBody>
      </p:sp>
    </p:spTree>
    <p:extLst>
      <p:ext uri="{BB962C8B-B14F-4D97-AF65-F5344CB8AC3E}">
        <p14:creationId xmlns:p14="http://schemas.microsoft.com/office/powerpoint/2010/main" val="5522127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2" name="Rectangle 11">
            <a:extLst>
              <a:ext uri="{FF2B5EF4-FFF2-40B4-BE49-F238E27FC236}">
                <a16:creationId xmlns:a16="http://schemas.microsoft.com/office/drawing/2014/main" id="{2E442304-DDBD-4F7B-8017-36BCC863FB4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11DCEDC-78C6-5F42-B3F7-482166F95B89}"/>
              </a:ext>
            </a:extLst>
          </p:cNvPr>
          <p:cNvSpPr>
            <a:spLocks noGrp="1"/>
          </p:cNvSpPr>
          <p:nvPr>
            <p:ph type="title"/>
          </p:nvPr>
        </p:nvSpPr>
        <p:spPr>
          <a:xfrm>
            <a:off x="635000" y="640823"/>
            <a:ext cx="3418659" cy="5583148"/>
          </a:xfrm>
        </p:spPr>
        <p:txBody>
          <a:bodyPr anchor="ctr">
            <a:normAutofit/>
          </a:bodyPr>
          <a:lstStyle/>
          <a:p>
            <a:r>
              <a:rPr lang="en-US" sz="5000"/>
              <a:t>Personalized Entity Category</a:t>
            </a:r>
          </a:p>
        </p:txBody>
      </p:sp>
      <p:sp>
        <p:nvSpPr>
          <p:cNvPr id="14" name="sketch line">
            <a:extLst>
              <a:ext uri="{FF2B5EF4-FFF2-40B4-BE49-F238E27FC236}">
                <a16:creationId xmlns:a16="http://schemas.microsoft.com/office/drawing/2014/main" id="{5E107275-3853-46FD-A241-DE4355A4267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1627450" y="3462719"/>
            <a:ext cx="5410200" cy="18288"/>
          </a:xfrm>
          <a:custGeom>
            <a:avLst/>
            <a:gdLst>
              <a:gd name="connsiteX0" fmla="*/ 0 w 5410200"/>
              <a:gd name="connsiteY0" fmla="*/ 0 h 18288"/>
              <a:gd name="connsiteX1" fmla="*/ 568071 w 5410200"/>
              <a:gd name="connsiteY1" fmla="*/ 0 h 18288"/>
              <a:gd name="connsiteX2" fmla="*/ 1298448 w 5410200"/>
              <a:gd name="connsiteY2" fmla="*/ 0 h 18288"/>
              <a:gd name="connsiteX3" fmla="*/ 1920621 w 5410200"/>
              <a:gd name="connsiteY3" fmla="*/ 0 h 18288"/>
              <a:gd name="connsiteX4" fmla="*/ 2488692 w 5410200"/>
              <a:gd name="connsiteY4" fmla="*/ 0 h 18288"/>
              <a:gd name="connsiteX5" fmla="*/ 3219069 w 5410200"/>
              <a:gd name="connsiteY5" fmla="*/ 0 h 18288"/>
              <a:gd name="connsiteX6" fmla="*/ 3895344 w 5410200"/>
              <a:gd name="connsiteY6" fmla="*/ 0 h 18288"/>
              <a:gd name="connsiteX7" fmla="*/ 4571619 w 5410200"/>
              <a:gd name="connsiteY7" fmla="*/ 0 h 18288"/>
              <a:gd name="connsiteX8" fmla="*/ 5410200 w 5410200"/>
              <a:gd name="connsiteY8" fmla="*/ 0 h 18288"/>
              <a:gd name="connsiteX9" fmla="*/ 5410200 w 5410200"/>
              <a:gd name="connsiteY9" fmla="*/ 18288 h 18288"/>
              <a:gd name="connsiteX10" fmla="*/ 4842129 w 5410200"/>
              <a:gd name="connsiteY10" fmla="*/ 18288 h 18288"/>
              <a:gd name="connsiteX11" fmla="*/ 4328160 w 5410200"/>
              <a:gd name="connsiteY11" fmla="*/ 18288 h 18288"/>
              <a:gd name="connsiteX12" fmla="*/ 3597783 w 5410200"/>
              <a:gd name="connsiteY12" fmla="*/ 18288 h 18288"/>
              <a:gd name="connsiteX13" fmla="*/ 3029712 w 5410200"/>
              <a:gd name="connsiteY13" fmla="*/ 18288 h 18288"/>
              <a:gd name="connsiteX14" fmla="*/ 2299335 w 5410200"/>
              <a:gd name="connsiteY14" fmla="*/ 18288 h 18288"/>
              <a:gd name="connsiteX15" fmla="*/ 1514856 w 5410200"/>
              <a:gd name="connsiteY15" fmla="*/ 18288 h 18288"/>
              <a:gd name="connsiteX16" fmla="*/ 892683 w 5410200"/>
              <a:gd name="connsiteY16" fmla="*/ 18288 h 18288"/>
              <a:gd name="connsiteX17" fmla="*/ 0 w 5410200"/>
              <a:gd name="connsiteY17" fmla="*/ 18288 h 18288"/>
              <a:gd name="connsiteX18" fmla="*/ 0 w 5410200"/>
              <a:gd name="connsiteY18"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5410200" h="18288" fill="none" extrusionOk="0">
                <a:moveTo>
                  <a:pt x="0" y="0"/>
                </a:moveTo>
                <a:cubicBezTo>
                  <a:pt x="163050" y="-18707"/>
                  <a:pt x="319321" y="-16364"/>
                  <a:pt x="568071" y="0"/>
                </a:cubicBezTo>
                <a:cubicBezTo>
                  <a:pt x="816821" y="16364"/>
                  <a:pt x="1013224" y="-7268"/>
                  <a:pt x="1298448" y="0"/>
                </a:cubicBezTo>
                <a:cubicBezTo>
                  <a:pt x="1583672" y="7268"/>
                  <a:pt x="1631711" y="-3367"/>
                  <a:pt x="1920621" y="0"/>
                </a:cubicBezTo>
                <a:cubicBezTo>
                  <a:pt x="2209531" y="3367"/>
                  <a:pt x="2364420" y="-19184"/>
                  <a:pt x="2488692" y="0"/>
                </a:cubicBezTo>
                <a:cubicBezTo>
                  <a:pt x="2612964" y="19184"/>
                  <a:pt x="3023298" y="-34627"/>
                  <a:pt x="3219069" y="0"/>
                </a:cubicBezTo>
                <a:cubicBezTo>
                  <a:pt x="3414840" y="34627"/>
                  <a:pt x="3656810" y="24043"/>
                  <a:pt x="3895344" y="0"/>
                </a:cubicBezTo>
                <a:cubicBezTo>
                  <a:pt x="4133879" y="-24043"/>
                  <a:pt x="4393984" y="-19577"/>
                  <a:pt x="4571619" y="0"/>
                </a:cubicBezTo>
                <a:cubicBezTo>
                  <a:pt x="4749255" y="19577"/>
                  <a:pt x="5179928" y="-6281"/>
                  <a:pt x="5410200" y="0"/>
                </a:cubicBezTo>
                <a:cubicBezTo>
                  <a:pt x="5410730" y="6954"/>
                  <a:pt x="5410934" y="12839"/>
                  <a:pt x="5410200" y="18288"/>
                </a:cubicBezTo>
                <a:cubicBezTo>
                  <a:pt x="5139060" y="6751"/>
                  <a:pt x="5121593" y="31035"/>
                  <a:pt x="4842129" y="18288"/>
                </a:cubicBezTo>
                <a:cubicBezTo>
                  <a:pt x="4562665" y="5541"/>
                  <a:pt x="4448273" y="9487"/>
                  <a:pt x="4328160" y="18288"/>
                </a:cubicBezTo>
                <a:cubicBezTo>
                  <a:pt x="4208047" y="27089"/>
                  <a:pt x="3760936" y="22567"/>
                  <a:pt x="3597783" y="18288"/>
                </a:cubicBezTo>
                <a:cubicBezTo>
                  <a:pt x="3434630" y="14009"/>
                  <a:pt x="3299718" y="33213"/>
                  <a:pt x="3029712" y="18288"/>
                </a:cubicBezTo>
                <a:cubicBezTo>
                  <a:pt x="2759706" y="3363"/>
                  <a:pt x="2640159" y="27394"/>
                  <a:pt x="2299335" y="18288"/>
                </a:cubicBezTo>
                <a:cubicBezTo>
                  <a:pt x="1958511" y="9182"/>
                  <a:pt x="1801186" y="28985"/>
                  <a:pt x="1514856" y="18288"/>
                </a:cubicBezTo>
                <a:cubicBezTo>
                  <a:pt x="1228526" y="7591"/>
                  <a:pt x="1063509" y="-5305"/>
                  <a:pt x="892683" y="18288"/>
                </a:cubicBezTo>
                <a:cubicBezTo>
                  <a:pt x="721857" y="41881"/>
                  <a:pt x="186945" y="-20897"/>
                  <a:pt x="0" y="18288"/>
                </a:cubicBezTo>
                <a:cubicBezTo>
                  <a:pt x="-570" y="9279"/>
                  <a:pt x="132" y="5100"/>
                  <a:pt x="0" y="0"/>
                </a:cubicBezTo>
                <a:close/>
              </a:path>
              <a:path w="5410200" h="18288" stroke="0" extrusionOk="0">
                <a:moveTo>
                  <a:pt x="0" y="0"/>
                </a:moveTo>
                <a:cubicBezTo>
                  <a:pt x="285096" y="-4925"/>
                  <a:pt x="376456" y="22268"/>
                  <a:pt x="622173" y="0"/>
                </a:cubicBezTo>
                <a:cubicBezTo>
                  <a:pt x="867890" y="-22268"/>
                  <a:pt x="1031392" y="7228"/>
                  <a:pt x="1136142" y="0"/>
                </a:cubicBezTo>
                <a:cubicBezTo>
                  <a:pt x="1240892" y="-7228"/>
                  <a:pt x="1561853" y="9877"/>
                  <a:pt x="1920621" y="0"/>
                </a:cubicBezTo>
                <a:cubicBezTo>
                  <a:pt x="2279389" y="-9877"/>
                  <a:pt x="2367255" y="19546"/>
                  <a:pt x="2542794" y="0"/>
                </a:cubicBezTo>
                <a:cubicBezTo>
                  <a:pt x="2718333" y="-19546"/>
                  <a:pt x="2866732" y="-22226"/>
                  <a:pt x="3164967" y="0"/>
                </a:cubicBezTo>
                <a:cubicBezTo>
                  <a:pt x="3463202" y="22226"/>
                  <a:pt x="3568055" y="-2765"/>
                  <a:pt x="3949446" y="0"/>
                </a:cubicBezTo>
                <a:cubicBezTo>
                  <a:pt x="4330837" y="2765"/>
                  <a:pt x="4287895" y="10557"/>
                  <a:pt x="4517517" y="0"/>
                </a:cubicBezTo>
                <a:cubicBezTo>
                  <a:pt x="4747139" y="-10557"/>
                  <a:pt x="5149588" y="8716"/>
                  <a:pt x="5410200" y="0"/>
                </a:cubicBezTo>
                <a:cubicBezTo>
                  <a:pt x="5409517" y="5414"/>
                  <a:pt x="5409480" y="12510"/>
                  <a:pt x="5410200" y="18288"/>
                </a:cubicBezTo>
                <a:cubicBezTo>
                  <a:pt x="5163327" y="41494"/>
                  <a:pt x="5008749" y="10693"/>
                  <a:pt x="4842129" y="18288"/>
                </a:cubicBezTo>
                <a:cubicBezTo>
                  <a:pt x="4675509" y="25883"/>
                  <a:pt x="4433401" y="-615"/>
                  <a:pt x="4165854" y="18288"/>
                </a:cubicBezTo>
                <a:cubicBezTo>
                  <a:pt x="3898308" y="37191"/>
                  <a:pt x="3809032" y="-8710"/>
                  <a:pt x="3543681" y="18288"/>
                </a:cubicBezTo>
                <a:cubicBezTo>
                  <a:pt x="3278330" y="45286"/>
                  <a:pt x="3073876" y="-15917"/>
                  <a:pt x="2759202" y="18288"/>
                </a:cubicBezTo>
                <a:cubicBezTo>
                  <a:pt x="2444528" y="52493"/>
                  <a:pt x="2204144" y="3372"/>
                  <a:pt x="1974723" y="18288"/>
                </a:cubicBezTo>
                <a:cubicBezTo>
                  <a:pt x="1745302" y="33204"/>
                  <a:pt x="1602335" y="31490"/>
                  <a:pt x="1406652" y="18288"/>
                </a:cubicBezTo>
                <a:cubicBezTo>
                  <a:pt x="1210969" y="5086"/>
                  <a:pt x="923948" y="3161"/>
                  <a:pt x="730377" y="18288"/>
                </a:cubicBezTo>
                <a:cubicBezTo>
                  <a:pt x="536806" y="33415"/>
                  <a:pt x="336496" y="-141"/>
                  <a:pt x="0" y="18288"/>
                </a:cubicBezTo>
                <a:cubicBezTo>
                  <a:pt x="-306" y="11061"/>
                  <a:pt x="-655" y="7751"/>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a:extLst>
              <a:ext uri="{FF2B5EF4-FFF2-40B4-BE49-F238E27FC236}">
                <a16:creationId xmlns:a16="http://schemas.microsoft.com/office/drawing/2014/main" id="{77894FE2-1C89-204D-AAF1-DD9162E87ED1}"/>
              </a:ext>
            </a:extLst>
          </p:cNvPr>
          <p:cNvSpPr>
            <a:spLocks noGrp="1"/>
          </p:cNvSpPr>
          <p:nvPr>
            <p:ph type="dt" sz="half" idx="10"/>
          </p:nvPr>
        </p:nvSpPr>
        <p:spPr>
          <a:xfrm>
            <a:off x="838200" y="6356350"/>
            <a:ext cx="2743200" cy="365125"/>
          </a:xfrm>
        </p:spPr>
        <p:txBody>
          <a:bodyPr>
            <a:normAutofit/>
          </a:bodyPr>
          <a:lstStyle/>
          <a:p>
            <a:pPr>
              <a:spcAft>
                <a:spcPts val="600"/>
              </a:spcAft>
            </a:pPr>
            <a:r>
              <a:rPr lang="en-US"/>
              <a:t>9/29/21</a:t>
            </a:r>
          </a:p>
        </p:txBody>
      </p:sp>
      <p:sp>
        <p:nvSpPr>
          <p:cNvPr id="6" name="Slide Number Placeholder 5">
            <a:extLst>
              <a:ext uri="{FF2B5EF4-FFF2-40B4-BE49-F238E27FC236}">
                <a16:creationId xmlns:a16="http://schemas.microsoft.com/office/drawing/2014/main" id="{BFD00DBB-082D-D843-A9AE-CE65F31980C0}"/>
              </a:ext>
            </a:extLst>
          </p:cNvPr>
          <p:cNvSpPr>
            <a:spLocks noGrp="1"/>
          </p:cNvSpPr>
          <p:nvPr>
            <p:ph type="sldNum" sz="quarter" idx="4294967295"/>
          </p:nvPr>
        </p:nvSpPr>
        <p:spPr>
          <a:xfrm>
            <a:off x="8610600" y="6356350"/>
            <a:ext cx="2743200" cy="365125"/>
          </a:xfrm>
          <a:prstGeom prst="rect">
            <a:avLst/>
          </a:prstGeom>
        </p:spPr>
        <p:txBody>
          <a:bodyPr>
            <a:normAutofit/>
          </a:bodyPr>
          <a:lstStyle/>
          <a:p>
            <a:pPr>
              <a:lnSpc>
                <a:spcPct val="90000"/>
              </a:lnSpc>
              <a:spcAft>
                <a:spcPts val="600"/>
              </a:spcAft>
            </a:pPr>
            <a:fld id="{491F8020-730A-B34B-BF0E-6D2641D4BD88}" type="slidenum">
              <a:rPr lang="en-US" smtClean="0"/>
              <a:pPr>
                <a:lnSpc>
                  <a:spcPct val="90000"/>
                </a:lnSpc>
                <a:spcAft>
                  <a:spcPts val="600"/>
                </a:spcAft>
              </a:pPr>
              <a:t>2</a:t>
            </a:fld>
            <a:endParaRPr lang="en-US"/>
          </a:p>
        </p:txBody>
      </p:sp>
      <p:graphicFrame>
        <p:nvGraphicFramePr>
          <p:cNvPr id="8" name="Content Placeholder 2">
            <a:extLst>
              <a:ext uri="{FF2B5EF4-FFF2-40B4-BE49-F238E27FC236}">
                <a16:creationId xmlns:a16="http://schemas.microsoft.com/office/drawing/2014/main" id="{C47543E9-CA1A-4925-B26E-9A5D576FAE97}"/>
              </a:ext>
            </a:extLst>
          </p:cNvPr>
          <p:cNvGraphicFramePr>
            <a:graphicFrameLocks noGrp="1"/>
          </p:cNvGraphicFramePr>
          <p:nvPr>
            <p:ph idx="1"/>
            <p:extLst>
              <p:ext uri="{D42A27DB-BD31-4B8C-83A1-F6EECF244321}">
                <p14:modId xmlns:p14="http://schemas.microsoft.com/office/powerpoint/2010/main" val="3006714372"/>
              </p:ext>
            </p:extLst>
          </p:nvPr>
        </p:nvGraphicFramePr>
        <p:xfrm>
          <a:off x="4648018" y="2795752"/>
          <a:ext cx="6900512" cy="338121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9" name="Footer Placeholder 8">
            <a:extLst>
              <a:ext uri="{FF2B5EF4-FFF2-40B4-BE49-F238E27FC236}">
                <a16:creationId xmlns:a16="http://schemas.microsoft.com/office/drawing/2014/main" id="{6FDB0A36-280D-9243-848D-92C49E48A746}"/>
              </a:ext>
            </a:extLst>
          </p:cNvPr>
          <p:cNvSpPr>
            <a:spLocks noGrp="1"/>
          </p:cNvSpPr>
          <p:nvPr>
            <p:ph type="ftr" sz="quarter" idx="11"/>
          </p:nvPr>
        </p:nvSpPr>
        <p:spPr/>
        <p:txBody>
          <a:bodyPr/>
          <a:lstStyle/>
          <a:p>
            <a:endParaRPr lang="en-US" dirty="0"/>
          </a:p>
        </p:txBody>
      </p:sp>
    </p:spTree>
    <p:extLst>
      <p:ext uri="{BB962C8B-B14F-4D97-AF65-F5344CB8AC3E}">
        <p14:creationId xmlns:p14="http://schemas.microsoft.com/office/powerpoint/2010/main" val="34036148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6" name="Rectangle 25">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9582525-C51A-E14E-B285-37680A5D2F35}"/>
              </a:ext>
            </a:extLst>
          </p:cNvPr>
          <p:cNvSpPr>
            <a:spLocks noGrp="1"/>
          </p:cNvSpPr>
          <p:nvPr>
            <p:ph type="title"/>
          </p:nvPr>
        </p:nvSpPr>
        <p:spPr>
          <a:xfrm>
            <a:off x="838200" y="365125"/>
            <a:ext cx="10515600" cy="1325563"/>
          </a:xfrm>
        </p:spPr>
        <p:txBody>
          <a:bodyPr>
            <a:normAutofit/>
          </a:bodyPr>
          <a:lstStyle/>
          <a:p>
            <a:r>
              <a:rPr lang="en-US" sz="5400"/>
              <a:t>Problem Statement</a:t>
            </a:r>
          </a:p>
        </p:txBody>
      </p:sp>
      <p:sp>
        <p:nvSpPr>
          <p:cNvPr id="28"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4B0E7D08-CD66-E744-8E16-E9A3073F3707}"/>
              </a:ext>
            </a:extLst>
          </p:cNvPr>
          <p:cNvSpPr>
            <a:spLocks noGrp="1"/>
          </p:cNvSpPr>
          <p:nvPr>
            <p:ph idx="1"/>
          </p:nvPr>
        </p:nvSpPr>
        <p:spPr>
          <a:xfrm>
            <a:off x="838200" y="1929384"/>
            <a:ext cx="10515600" cy="4251960"/>
          </a:xfrm>
        </p:spPr>
        <p:txBody>
          <a:bodyPr>
            <a:normAutofit/>
          </a:bodyPr>
          <a:lstStyle/>
          <a:p>
            <a:r>
              <a:rPr lang="en-US" sz="2200" i="1" dirty="0"/>
              <a:t>The current definition of who can be tagged with R&amp;S ("Candidates for the Research and Scholarship (R&amp;S) Category are Service Providers that are operated for the purpose of supporting research and scholarship interaction, collaboration or management, at least in part.") is being interpreted differently by different groups</a:t>
            </a:r>
            <a:r>
              <a:rPr lang="en-US" sz="2200" i="1"/>
              <a:t>.  </a:t>
            </a:r>
          </a:p>
          <a:p>
            <a:endParaRPr lang="en-US" sz="2200" i="1" dirty="0"/>
          </a:p>
          <a:p>
            <a:r>
              <a:rPr lang="en-US" sz="2200" i="1" dirty="0"/>
              <a:t>Requirements that are not specifically in the specification are being applied by federations, creating an uneven use of the specification</a:t>
            </a:r>
            <a:r>
              <a:rPr lang="en-US" sz="2200" dirty="0"/>
              <a:t>.</a:t>
            </a:r>
          </a:p>
        </p:txBody>
      </p:sp>
      <p:sp>
        <p:nvSpPr>
          <p:cNvPr id="4" name="Date Placeholder 3">
            <a:extLst>
              <a:ext uri="{FF2B5EF4-FFF2-40B4-BE49-F238E27FC236}">
                <a16:creationId xmlns:a16="http://schemas.microsoft.com/office/drawing/2014/main" id="{4DE8FC04-D4D5-1842-8B03-FBDAA40727D9}"/>
              </a:ext>
            </a:extLst>
          </p:cNvPr>
          <p:cNvSpPr>
            <a:spLocks noGrp="1"/>
          </p:cNvSpPr>
          <p:nvPr>
            <p:ph type="dt" sz="half" idx="10"/>
          </p:nvPr>
        </p:nvSpPr>
        <p:spPr>
          <a:xfrm>
            <a:off x="838200" y="6356350"/>
            <a:ext cx="2743200" cy="365125"/>
          </a:xfrm>
        </p:spPr>
        <p:txBody>
          <a:bodyPr>
            <a:normAutofit/>
          </a:bodyPr>
          <a:lstStyle/>
          <a:p>
            <a:pPr>
              <a:spcAft>
                <a:spcPts val="600"/>
              </a:spcAft>
            </a:pPr>
            <a:r>
              <a:rPr lang="en-US"/>
              <a:t>9/29/21</a:t>
            </a:r>
          </a:p>
        </p:txBody>
      </p:sp>
      <p:sp>
        <p:nvSpPr>
          <p:cNvPr id="5" name="Footer Placeholder 4">
            <a:extLst>
              <a:ext uri="{FF2B5EF4-FFF2-40B4-BE49-F238E27FC236}">
                <a16:creationId xmlns:a16="http://schemas.microsoft.com/office/drawing/2014/main" id="{9D322C2A-8D89-9643-A542-3527E02373BF}"/>
              </a:ext>
            </a:extLst>
          </p:cNvPr>
          <p:cNvSpPr>
            <a:spLocks noGrp="1"/>
          </p:cNvSpPr>
          <p:nvPr>
            <p:ph type="ftr" sz="quarter" idx="11"/>
          </p:nvPr>
        </p:nvSpPr>
        <p:spPr>
          <a:xfrm>
            <a:off x="4038600" y="6356350"/>
            <a:ext cx="4114800" cy="365125"/>
          </a:xfrm>
        </p:spPr>
        <p:txBody>
          <a:bodyPr>
            <a:normAutofit/>
          </a:bodyPr>
          <a:lstStyle/>
          <a:p>
            <a:endParaRPr lang="en-US"/>
          </a:p>
        </p:txBody>
      </p:sp>
      <p:sp>
        <p:nvSpPr>
          <p:cNvPr id="6" name="Slide Number Placeholder 5">
            <a:extLst>
              <a:ext uri="{FF2B5EF4-FFF2-40B4-BE49-F238E27FC236}">
                <a16:creationId xmlns:a16="http://schemas.microsoft.com/office/drawing/2014/main" id="{25CD10CB-2896-E74C-BD2A-24C953A67697}"/>
              </a:ext>
            </a:extLst>
          </p:cNvPr>
          <p:cNvSpPr>
            <a:spLocks noGrp="1"/>
          </p:cNvSpPr>
          <p:nvPr>
            <p:ph type="sldNum" sz="quarter" idx="4294967295"/>
          </p:nvPr>
        </p:nvSpPr>
        <p:spPr>
          <a:xfrm>
            <a:off x="8610600" y="6356350"/>
            <a:ext cx="2743200" cy="365125"/>
          </a:xfrm>
          <a:prstGeom prst="rect">
            <a:avLst/>
          </a:prstGeom>
        </p:spPr>
        <p:txBody>
          <a:bodyPr>
            <a:normAutofit/>
          </a:bodyPr>
          <a:lstStyle/>
          <a:p>
            <a:pPr>
              <a:lnSpc>
                <a:spcPct val="90000"/>
              </a:lnSpc>
              <a:spcAft>
                <a:spcPts val="600"/>
              </a:spcAft>
            </a:pPr>
            <a:fld id="{491F8020-730A-B34B-BF0E-6D2641D4BD88}" type="slidenum">
              <a:rPr lang="en-US"/>
              <a:pPr>
                <a:lnSpc>
                  <a:spcPct val="90000"/>
                </a:lnSpc>
                <a:spcAft>
                  <a:spcPts val="600"/>
                </a:spcAft>
              </a:pPr>
              <a:t>3</a:t>
            </a:fld>
            <a:endParaRPr lang="en-US"/>
          </a:p>
        </p:txBody>
      </p:sp>
    </p:spTree>
    <p:extLst>
      <p:ext uri="{BB962C8B-B14F-4D97-AF65-F5344CB8AC3E}">
        <p14:creationId xmlns:p14="http://schemas.microsoft.com/office/powerpoint/2010/main" val="26346695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777A147A-9ED8-46B4-8660-1B3C2AA880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1B74047-86F5-624C-9307-CF87EFDBA52D}"/>
              </a:ext>
            </a:extLst>
          </p:cNvPr>
          <p:cNvSpPr>
            <a:spLocks noGrp="1"/>
          </p:cNvSpPr>
          <p:nvPr>
            <p:ph type="title"/>
          </p:nvPr>
        </p:nvSpPr>
        <p:spPr>
          <a:xfrm>
            <a:off x="841248" y="548640"/>
            <a:ext cx="3600860" cy="5431536"/>
          </a:xfrm>
        </p:spPr>
        <p:txBody>
          <a:bodyPr>
            <a:normAutofit/>
          </a:bodyPr>
          <a:lstStyle/>
          <a:p>
            <a:r>
              <a:rPr lang="en-US" sz="5400"/>
              <a:t>Sample of the Challenges</a:t>
            </a:r>
          </a:p>
        </p:txBody>
      </p:sp>
      <p:sp>
        <p:nvSpPr>
          <p:cNvPr id="13" name="sketch line">
            <a:extLst>
              <a:ext uri="{FF2B5EF4-FFF2-40B4-BE49-F238E27FC236}">
                <a16:creationId xmlns:a16="http://schemas.microsoft.com/office/drawing/2014/main" id="{5D6C15A0-C087-4593-8414-2B4EC1CDC3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2543983" y="3258715"/>
            <a:ext cx="4480560" cy="18288"/>
          </a:xfrm>
          <a:custGeom>
            <a:avLst/>
            <a:gdLst>
              <a:gd name="connsiteX0" fmla="*/ 0 w 4480560"/>
              <a:gd name="connsiteY0" fmla="*/ 0 h 18288"/>
              <a:gd name="connsiteX1" fmla="*/ 595274 w 4480560"/>
              <a:gd name="connsiteY1" fmla="*/ 0 h 18288"/>
              <a:gd name="connsiteX2" fmla="*/ 1100938 w 4480560"/>
              <a:gd name="connsiteY2" fmla="*/ 0 h 18288"/>
              <a:gd name="connsiteX3" fmla="*/ 1651406 w 4480560"/>
              <a:gd name="connsiteY3" fmla="*/ 0 h 18288"/>
              <a:gd name="connsiteX4" fmla="*/ 2336292 w 4480560"/>
              <a:gd name="connsiteY4" fmla="*/ 0 h 18288"/>
              <a:gd name="connsiteX5" fmla="*/ 2931566 w 4480560"/>
              <a:gd name="connsiteY5" fmla="*/ 0 h 18288"/>
              <a:gd name="connsiteX6" fmla="*/ 3482035 w 4480560"/>
              <a:gd name="connsiteY6" fmla="*/ 0 h 18288"/>
              <a:gd name="connsiteX7" fmla="*/ 4480560 w 4480560"/>
              <a:gd name="connsiteY7" fmla="*/ 0 h 18288"/>
              <a:gd name="connsiteX8" fmla="*/ 4480560 w 4480560"/>
              <a:gd name="connsiteY8" fmla="*/ 18288 h 18288"/>
              <a:gd name="connsiteX9" fmla="*/ 3840480 w 4480560"/>
              <a:gd name="connsiteY9" fmla="*/ 18288 h 18288"/>
              <a:gd name="connsiteX10" fmla="*/ 3290011 w 4480560"/>
              <a:gd name="connsiteY10" fmla="*/ 18288 h 18288"/>
              <a:gd name="connsiteX11" fmla="*/ 2560320 w 4480560"/>
              <a:gd name="connsiteY11" fmla="*/ 18288 h 18288"/>
              <a:gd name="connsiteX12" fmla="*/ 1965046 w 4480560"/>
              <a:gd name="connsiteY12" fmla="*/ 18288 h 18288"/>
              <a:gd name="connsiteX13" fmla="*/ 1459382 w 4480560"/>
              <a:gd name="connsiteY13" fmla="*/ 18288 h 18288"/>
              <a:gd name="connsiteX14" fmla="*/ 774497 w 4480560"/>
              <a:gd name="connsiteY14" fmla="*/ 18288 h 18288"/>
              <a:gd name="connsiteX15" fmla="*/ 0 w 4480560"/>
              <a:gd name="connsiteY15" fmla="*/ 18288 h 18288"/>
              <a:gd name="connsiteX16" fmla="*/ 0 w 4480560"/>
              <a:gd name="connsiteY16"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480560" h="18288" fill="none" extrusionOk="0">
                <a:moveTo>
                  <a:pt x="0" y="0"/>
                </a:moveTo>
                <a:cubicBezTo>
                  <a:pt x="267821" y="8731"/>
                  <a:pt x="334105" y="2629"/>
                  <a:pt x="595274" y="0"/>
                </a:cubicBezTo>
                <a:cubicBezTo>
                  <a:pt x="856443" y="-2629"/>
                  <a:pt x="863808" y="-13353"/>
                  <a:pt x="1100938" y="0"/>
                </a:cubicBezTo>
                <a:cubicBezTo>
                  <a:pt x="1338068" y="13353"/>
                  <a:pt x="1431663" y="-25862"/>
                  <a:pt x="1651406" y="0"/>
                </a:cubicBezTo>
                <a:cubicBezTo>
                  <a:pt x="1871149" y="25862"/>
                  <a:pt x="2173163" y="23827"/>
                  <a:pt x="2336292" y="0"/>
                </a:cubicBezTo>
                <a:cubicBezTo>
                  <a:pt x="2499421" y="-23827"/>
                  <a:pt x="2720589" y="28148"/>
                  <a:pt x="2931566" y="0"/>
                </a:cubicBezTo>
                <a:cubicBezTo>
                  <a:pt x="3142543" y="-28148"/>
                  <a:pt x="3323630" y="27022"/>
                  <a:pt x="3482035" y="0"/>
                </a:cubicBezTo>
                <a:cubicBezTo>
                  <a:pt x="3640440" y="-27022"/>
                  <a:pt x="4012110" y="-20118"/>
                  <a:pt x="4480560" y="0"/>
                </a:cubicBezTo>
                <a:cubicBezTo>
                  <a:pt x="4480958" y="7429"/>
                  <a:pt x="4480540" y="10822"/>
                  <a:pt x="4480560" y="18288"/>
                </a:cubicBezTo>
                <a:cubicBezTo>
                  <a:pt x="4314132" y="14924"/>
                  <a:pt x="4028383" y="36632"/>
                  <a:pt x="3840480" y="18288"/>
                </a:cubicBezTo>
                <a:cubicBezTo>
                  <a:pt x="3652577" y="-56"/>
                  <a:pt x="3547615" y="2848"/>
                  <a:pt x="3290011" y="18288"/>
                </a:cubicBezTo>
                <a:cubicBezTo>
                  <a:pt x="3032407" y="33728"/>
                  <a:pt x="2830268" y="8719"/>
                  <a:pt x="2560320" y="18288"/>
                </a:cubicBezTo>
                <a:cubicBezTo>
                  <a:pt x="2290372" y="27857"/>
                  <a:pt x="2147422" y="6728"/>
                  <a:pt x="1965046" y="18288"/>
                </a:cubicBezTo>
                <a:cubicBezTo>
                  <a:pt x="1782670" y="29848"/>
                  <a:pt x="1689791" y="40680"/>
                  <a:pt x="1459382" y="18288"/>
                </a:cubicBezTo>
                <a:cubicBezTo>
                  <a:pt x="1228973" y="-4104"/>
                  <a:pt x="915486" y="36501"/>
                  <a:pt x="774497" y="18288"/>
                </a:cubicBezTo>
                <a:cubicBezTo>
                  <a:pt x="633508" y="75"/>
                  <a:pt x="361442" y="-11107"/>
                  <a:pt x="0" y="18288"/>
                </a:cubicBezTo>
                <a:cubicBezTo>
                  <a:pt x="-591" y="13205"/>
                  <a:pt x="-663" y="6329"/>
                  <a:pt x="0" y="0"/>
                </a:cubicBezTo>
                <a:close/>
              </a:path>
              <a:path w="4480560" h="18288" stroke="0" extrusionOk="0">
                <a:moveTo>
                  <a:pt x="0" y="0"/>
                </a:moveTo>
                <a:cubicBezTo>
                  <a:pt x="285465" y="225"/>
                  <a:pt x="322691" y="16223"/>
                  <a:pt x="595274" y="0"/>
                </a:cubicBezTo>
                <a:cubicBezTo>
                  <a:pt x="867857" y="-16223"/>
                  <a:pt x="989129" y="-11242"/>
                  <a:pt x="1100938" y="0"/>
                </a:cubicBezTo>
                <a:cubicBezTo>
                  <a:pt x="1212747" y="11242"/>
                  <a:pt x="1574350" y="-36410"/>
                  <a:pt x="1830629" y="0"/>
                </a:cubicBezTo>
                <a:cubicBezTo>
                  <a:pt x="2086908" y="36410"/>
                  <a:pt x="2180922" y="4645"/>
                  <a:pt x="2425903" y="0"/>
                </a:cubicBezTo>
                <a:cubicBezTo>
                  <a:pt x="2670884" y="-4645"/>
                  <a:pt x="2782024" y="22929"/>
                  <a:pt x="3021178" y="0"/>
                </a:cubicBezTo>
                <a:cubicBezTo>
                  <a:pt x="3260332" y="-22929"/>
                  <a:pt x="3456982" y="-1586"/>
                  <a:pt x="3750869" y="0"/>
                </a:cubicBezTo>
                <a:cubicBezTo>
                  <a:pt x="4044756" y="1586"/>
                  <a:pt x="4302726" y="17043"/>
                  <a:pt x="4480560" y="0"/>
                </a:cubicBezTo>
                <a:cubicBezTo>
                  <a:pt x="4479674" y="5429"/>
                  <a:pt x="4481381" y="14046"/>
                  <a:pt x="4480560" y="18288"/>
                </a:cubicBezTo>
                <a:cubicBezTo>
                  <a:pt x="4279652" y="-6850"/>
                  <a:pt x="4200762" y="41566"/>
                  <a:pt x="3930091" y="18288"/>
                </a:cubicBezTo>
                <a:cubicBezTo>
                  <a:pt x="3659420" y="-4990"/>
                  <a:pt x="3456052" y="22294"/>
                  <a:pt x="3290011" y="18288"/>
                </a:cubicBezTo>
                <a:cubicBezTo>
                  <a:pt x="3123970" y="14282"/>
                  <a:pt x="2882392" y="32818"/>
                  <a:pt x="2649931" y="18288"/>
                </a:cubicBezTo>
                <a:cubicBezTo>
                  <a:pt x="2417470" y="3758"/>
                  <a:pt x="2238426" y="7337"/>
                  <a:pt x="2054657" y="18288"/>
                </a:cubicBezTo>
                <a:cubicBezTo>
                  <a:pt x="1870888" y="29239"/>
                  <a:pt x="1566368" y="45040"/>
                  <a:pt x="1324966" y="18288"/>
                </a:cubicBezTo>
                <a:cubicBezTo>
                  <a:pt x="1083564" y="-8464"/>
                  <a:pt x="787410" y="10946"/>
                  <a:pt x="595274" y="18288"/>
                </a:cubicBezTo>
                <a:cubicBezTo>
                  <a:pt x="403138" y="25630"/>
                  <a:pt x="169622" y="10499"/>
                  <a:pt x="0" y="18288"/>
                </a:cubicBezTo>
                <a:cubicBezTo>
                  <a:pt x="668" y="13665"/>
                  <a:pt x="578" y="5675"/>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5501C7E7-CE04-BD46-B017-6A8CCADE06B2}"/>
              </a:ext>
            </a:extLst>
          </p:cNvPr>
          <p:cNvSpPr>
            <a:spLocks noGrp="1"/>
          </p:cNvSpPr>
          <p:nvPr>
            <p:ph idx="1"/>
          </p:nvPr>
        </p:nvSpPr>
        <p:spPr>
          <a:xfrm>
            <a:off x="5126418" y="552091"/>
            <a:ext cx="6224335" cy="5431536"/>
          </a:xfrm>
        </p:spPr>
        <p:txBody>
          <a:bodyPr anchor="ctr">
            <a:normAutofit/>
          </a:bodyPr>
          <a:lstStyle/>
          <a:p>
            <a:r>
              <a:rPr lang="en-US" sz="1700" dirty="0"/>
              <a:t>Is R&amp;S focused on the requirements of the service or the </a:t>
            </a:r>
            <a:r>
              <a:rPr lang="en-US" sz="1700" dirty="0" err="1"/>
              <a:t>organisational</a:t>
            </a:r>
            <a:r>
              <a:rPr lang="en-US" sz="1700" dirty="0"/>
              <a:t> type?</a:t>
            </a:r>
          </a:p>
          <a:p>
            <a:pPr lvl="1"/>
            <a:r>
              <a:rPr lang="en-US" sz="1700" dirty="0"/>
              <a:t>Issues with not having a definition of an R&amp;S / R&amp;E </a:t>
            </a:r>
            <a:r>
              <a:rPr lang="en-US" sz="1700" dirty="0" err="1"/>
              <a:t>organisation</a:t>
            </a:r>
            <a:r>
              <a:rPr lang="en-US" sz="1700" dirty="0"/>
              <a:t> and the fact that most </a:t>
            </a:r>
            <a:r>
              <a:rPr lang="en-US" sz="1700" dirty="0" err="1"/>
              <a:t>organisations</a:t>
            </a:r>
            <a:r>
              <a:rPr lang="en-US" sz="1700" dirty="0"/>
              <a:t> have business arms to R&amp;E structure</a:t>
            </a:r>
          </a:p>
          <a:p>
            <a:r>
              <a:rPr lang="en-US" sz="1700" dirty="0"/>
              <a:t>Should "commercial" services be allowed?</a:t>
            </a:r>
          </a:p>
          <a:p>
            <a:pPr lvl="1"/>
            <a:r>
              <a:rPr lang="en-US" sz="1700" dirty="0"/>
              <a:t>No way to  distinguish the nuance in commercial vs paid for</a:t>
            </a:r>
          </a:p>
          <a:p>
            <a:r>
              <a:rPr lang="en-US" sz="1700" dirty="0"/>
              <a:t>Should services that are contracted be allowed?</a:t>
            </a:r>
          </a:p>
          <a:p>
            <a:pPr lvl="1"/>
            <a:r>
              <a:rPr lang="en-US" sz="1700" dirty="0"/>
              <a:t>Contracts are paid for things like collaborative wikis, having a contract does nothing to help the IdP administrator formulate an attribute release policy</a:t>
            </a:r>
          </a:p>
          <a:p>
            <a:r>
              <a:rPr lang="en-US" sz="1700" dirty="0"/>
              <a:t>Should services that are "operated for" IdPs be allowed (e.g. cloud infrastructure - </a:t>
            </a:r>
            <a:r>
              <a:rPr lang="en-US" sz="1700" dirty="0" err="1"/>
              <a:t>geant.altassian.com</a:t>
            </a:r>
            <a:r>
              <a:rPr lang="en-US" sz="1700" dirty="0"/>
              <a:t> vs </a:t>
            </a:r>
            <a:r>
              <a:rPr lang="en-US" sz="1700" dirty="0" err="1"/>
              <a:t>wiki.geant.org</a:t>
            </a:r>
            <a:r>
              <a:rPr lang="en-US" sz="1700" dirty="0"/>
              <a:t>)?</a:t>
            </a:r>
          </a:p>
          <a:p>
            <a:pPr lvl="1"/>
            <a:r>
              <a:rPr lang="en-US" sz="1700" dirty="0"/>
              <a:t>Who is registering the entity, which challenges are there with registering cloud entities, how do you determine the difference between a private  / community based approach vs just having an account in a commercial environment</a:t>
            </a:r>
          </a:p>
        </p:txBody>
      </p:sp>
      <p:sp>
        <p:nvSpPr>
          <p:cNvPr id="4" name="Date Placeholder 3">
            <a:extLst>
              <a:ext uri="{FF2B5EF4-FFF2-40B4-BE49-F238E27FC236}">
                <a16:creationId xmlns:a16="http://schemas.microsoft.com/office/drawing/2014/main" id="{35949C95-1607-6C4A-AFE2-66A738DE7016}"/>
              </a:ext>
            </a:extLst>
          </p:cNvPr>
          <p:cNvSpPr>
            <a:spLocks noGrp="1"/>
          </p:cNvSpPr>
          <p:nvPr>
            <p:ph type="dt" sz="half" idx="10"/>
          </p:nvPr>
        </p:nvSpPr>
        <p:spPr>
          <a:xfrm>
            <a:off x="838200" y="6356350"/>
            <a:ext cx="2743200" cy="365125"/>
          </a:xfrm>
        </p:spPr>
        <p:txBody>
          <a:bodyPr>
            <a:normAutofit/>
          </a:bodyPr>
          <a:lstStyle/>
          <a:p>
            <a:pPr>
              <a:spcAft>
                <a:spcPts val="600"/>
              </a:spcAft>
            </a:pPr>
            <a:r>
              <a:rPr lang="en-US"/>
              <a:t>9/29/21</a:t>
            </a:r>
          </a:p>
        </p:txBody>
      </p:sp>
      <p:sp>
        <p:nvSpPr>
          <p:cNvPr id="5" name="Footer Placeholder 4">
            <a:extLst>
              <a:ext uri="{FF2B5EF4-FFF2-40B4-BE49-F238E27FC236}">
                <a16:creationId xmlns:a16="http://schemas.microsoft.com/office/drawing/2014/main" id="{EED50F1C-A1AE-5A4A-B997-DFBDE6B8579E}"/>
              </a:ext>
            </a:extLst>
          </p:cNvPr>
          <p:cNvSpPr>
            <a:spLocks noGrp="1"/>
          </p:cNvSpPr>
          <p:nvPr>
            <p:ph type="ftr" sz="quarter" idx="11"/>
          </p:nvPr>
        </p:nvSpPr>
        <p:spPr>
          <a:xfrm>
            <a:off x="4038600" y="6356350"/>
            <a:ext cx="4114800" cy="365125"/>
          </a:xfrm>
        </p:spPr>
        <p:txBody>
          <a:bodyPr>
            <a:normAutofit/>
          </a:bodyPr>
          <a:lstStyle/>
          <a:p>
            <a:endParaRPr lang="en-US"/>
          </a:p>
        </p:txBody>
      </p:sp>
      <p:sp>
        <p:nvSpPr>
          <p:cNvPr id="6" name="Slide Number Placeholder 5">
            <a:extLst>
              <a:ext uri="{FF2B5EF4-FFF2-40B4-BE49-F238E27FC236}">
                <a16:creationId xmlns:a16="http://schemas.microsoft.com/office/drawing/2014/main" id="{30C1623C-B133-0C49-945E-A36F3D533043}"/>
              </a:ext>
            </a:extLst>
          </p:cNvPr>
          <p:cNvSpPr>
            <a:spLocks noGrp="1"/>
          </p:cNvSpPr>
          <p:nvPr>
            <p:ph type="sldNum" sz="quarter" idx="4294967295"/>
          </p:nvPr>
        </p:nvSpPr>
        <p:spPr>
          <a:xfrm>
            <a:off x="8610600" y="6356350"/>
            <a:ext cx="2743200" cy="365125"/>
          </a:xfrm>
          <a:prstGeom prst="rect">
            <a:avLst/>
          </a:prstGeom>
        </p:spPr>
        <p:txBody>
          <a:bodyPr>
            <a:normAutofit/>
          </a:bodyPr>
          <a:lstStyle/>
          <a:p>
            <a:pPr>
              <a:lnSpc>
                <a:spcPct val="90000"/>
              </a:lnSpc>
              <a:spcAft>
                <a:spcPts val="600"/>
              </a:spcAft>
            </a:pPr>
            <a:fld id="{491F8020-730A-B34B-BF0E-6D2641D4BD88}" type="slidenum">
              <a:rPr lang="en-US" smtClean="0"/>
              <a:pPr>
                <a:lnSpc>
                  <a:spcPct val="90000"/>
                </a:lnSpc>
                <a:spcAft>
                  <a:spcPts val="600"/>
                </a:spcAft>
              </a:pPr>
              <a:t>4</a:t>
            </a:fld>
            <a:endParaRPr lang="en-US"/>
          </a:p>
        </p:txBody>
      </p:sp>
    </p:spTree>
    <p:extLst>
      <p:ext uri="{BB962C8B-B14F-4D97-AF65-F5344CB8AC3E}">
        <p14:creationId xmlns:p14="http://schemas.microsoft.com/office/powerpoint/2010/main" val="3696245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C0316385-9BFD-4733-B726-45029125FD25}"/>
              </a:ext>
            </a:extLst>
          </p:cNvPr>
          <p:cNvPicPr>
            <a:picLocks noChangeAspect="1"/>
          </p:cNvPicPr>
          <p:nvPr/>
        </p:nvPicPr>
        <p:blipFill rotWithShape="1">
          <a:blip r:embed="rId2"/>
          <a:srcRect b="15730"/>
          <a:stretch/>
        </p:blipFill>
        <p:spPr>
          <a:xfrm>
            <a:off x="20" y="10"/>
            <a:ext cx="12191980" cy="6857990"/>
          </a:xfrm>
          <a:prstGeom prst="rect">
            <a:avLst/>
          </a:prstGeom>
        </p:spPr>
      </p:pic>
      <p:sp>
        <p:nvSpPr>
          <p:cNvPr id="15" name="Rectangle 12">
            <a:extLst>
              <a:ext uri="{FF2B5EF4-FFF2-40B4-BE49-F238E27FC236}">
                <a16:creationId xmlns:a16="http://schemas.microsoft.com/office/drawing/2014/main" id="{257363FD-7E77-4145-9483-331A807ADF0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6802" cy="6858000"/>
          </a:xfrm>
          <a:prstGeom prst="rect">
            <a:avLst/>
          </a:prstGeom>
          <a:gradFill flip="none" rotWithShape="1">
            <a:gsLst>
              <a:gs pos="28000">
                <a:schemeClr val="bg2">
                  <a:alpha val="84000"/>
                </a:schemeClr>
              </a:gs>
              <a:gs pos="74000">
                <a:schemeClr val="bg1"/>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B639A144-CD1C-5341-98B5-A737106B3229}"/>
              </a:ext>
            </a:extLst>
          </p:cNvPr>
          <p:cNvSpPr>
            <a:spLocks noGrp="1"/>
          </p:cNvSpPr>
          <p:nvPr>
            <p:ph type="title"/>
          </p:nvPr>
        </p:nvSpPr>
        <p:spPr>
          <a:xfrm>
            <a:off x="838200" y="365125"/>
            <a:ext cx="10515600" cy="1325563"/>
          </a:xfrm>
        </p:spPr>
        <p:txBody>
          <a:bodyPr>
            <a:normAutofit/>
          </a:bodyPr>
          <a:lstStyle/>
          <a:p>
            <a:r>
              <a:rPr lang="en-US"/>
              <a:t>No, Wait, Really…</a:t>
            </a:r>
            <a:endParaRPr lang="en-US" dirty="0"/>
          </a:p>
        </p:txBody>
      </p:sp>
      <p:sp>
        <p:nvSpPr>
          <p:cNvPr id="4" name="Date Placeholder 3">
            <a:extLst>
              <a:ext uri="{FF2B5EF4-FFF2-40B4-BE49-F238E27FC236}">
                <a16:creationId xmlns:a16="http://schemas.microsoft.com/office/drawing/2014/main" id="{D20BCA1A-0C03-864A-A3C4-09162DB6121A}"/>
              </a:ext>
            </a:extLst>
          </p:cNvPr>
          <p:cNvSpPr>
            <a:spLocks noGrp="1"/>
          </p:cNvSpPr>
          <p:nvPr>
            <p:ph type="dt" sz="half" idx="10"/>
          </p:nvPr>
        </p:nvSpPr>
        <p:spPr>
          <a:xfrm>
            <a:off x="838200" y="6356350"/>
            <a:ext cx="2743200" cy="365125"/>
          </a:xfrm>
        </p:spPr>
        <p:txBody>
          <a:bodyPr>
            <a:normAutofit/>
          </a:bodyPr>
          <a:lstStyle/>
          <a:p>
            <a:pPr>
              <a:spcAft>
                <a:spcPts val="600"/>
              </a:spcAft>
            </a:pPr>
            <a:r>
              <a:rPr lang="en-US">
                <a:solidFill>
                  <a:schemeClr val="tx1">
                    <a:lumMod val="50000"/>
                    <a:lumOff val="50000"/>
                  </a:schemeClr>
                </a:solidFill>
              </a:rPr>
              <a:t>9/29/21</a:t>
            </a:r>
          </a:p>
        </p:txBody>
      </p:sp>
      <p:sp>
        <p:nvSpPr>
          <p:cNvPr id="5" name="Footer Placeholder 4">
            <a:extLst>
              <a:ext uri="{FF2B5EF4-FFF2-40B4-BE49-F238E27FC236}">
                <a16:creationId xmlns:a16="http://schemas.microsoft.com/office/drawing/2014/main" id="{0BE491AB-C04C-0D48-A264-D64346A6AA91}"/>
              </a:ext>
            </a:extLst>
          </p:cNvPr>
          <p:cNvSpPr>
            <a:spLocks noGrp="1"/>
          </p:cNvSpPr>
          <p:nvPr>
            <p:ph type="ftr" sz="quarter" idx="11"/>
          </p:nvPr>
        </p:nvSpPr>
        <p:spPr>
          <a:xfrm>
            <a:off x="4038600" y="6356350"/>
            <a:ext cx="4114800" cy="365125"/>
          </a:xfrm>
        </p:spPr>
        <p:txBody>
          <a:bodyPr>
            <a:normAutofit/>
          </a:bodyPr>
          <a:lstStyle/>
          <a:p>
            <a:endParaRPr lang="en-US">
              <a:solidFill>
                <a:schemeClr val="tx1">
                  <a:lumMod val="50000"/>
                  <a:lumOff val="50000"/>
                </a:schemeClr>
              </a:solidFill>
            </a:endParaRPr>
          </a:p>
        </p:txBody>
      </p:sp>
      <p:sp>
        <p:nvSpPr>
          <p:cNvPr id="6" name="Slide Number Placeholder 5">
            <a:extLst>
              <a:ext uri="{FF2B5EF4-FFF2-40B4-BE49-F238E27FC236}">
                <a16:creationId xmlns:a16="http://schemas.microsoft.com/office/drawing/2014/main" id="{D9A5E272-28C6-9F46-8299-7B6E13098D8A}"/>
              </a:ext>
            </a:extLst>
          </p:cNvPr>
          <p:cNvSpPr>
            <a:spLocks noGrp="1"/>
          </p:cNvSpPr>
          <p:nvPr>
            <p:ph type="sldNum" sz="quarter" idx="4294967295"/>
          </p:nvPr>
        </p:nvSpPr>
        <p:spPr>
          <a:xfrm>
            <a:off x="8610600" y="6356350"/>
            <a:ext cx="2743200" cy="365125"/>
          </a:xfrm>
          <a:prstGeom prst="rect">
            <a:avLst/>
          </a:prstGeom>
        </p:spPr>
        <p:txBody>
          <a:bodyPr>
            <a:normAutofit/>
          </a:bodyPr>
          <a:lstStyle/>
          <a:p>
            <a:pPr algn="r">
              <a:spcAft>
                <a:spcPts val="600"/>
              </a:spcAft>
            </a:pPr>
            <a:fld id="{491F8020-730A-B34B-BF0E-6D2641D4BD88}" type="slidenum">
              <a:rPr lang="en-US" sz="1200">
                <a:solidFill>
                  <a:schemeClr val="tx1">
                    <a:lumMod val="50000"/>
                    <a:lumOff val="50000"/>
                  </a:schemeClr>
                </a:solidFill>
              </a:rPr>
              <a:pPr algn="r">
                <a:spcAft>
                  <a:spcPts val="600"/>
                </a:spcAft>
              </a:pPr>
              <a:t>5</a:t>
            </a:fld>
            <a:endParaRPr lang="en-US" sz="1200">
              <a:solidFill>
                <a:schemeClr val="tx1">
                  <a:lumMod val="50000"/>
                  <a:lumOff val="50000"/>
                </a:schemeClr>
              </a:solidFill>
            </a:endParaRPr>
          </a:p>
        </p:txBody>
      </p:sp>
      <p:graphicFrame>
        <p:nvGraphicFramePr>
          <p:cNvPr id="8" name="Content Placeholder 2">
            <a:extLst>
              <a:ext uri="{FF2B5EF4-FFF2-40B4-BE49-F238E27FC236}">
                <a16:creationId xmlns:a16="http://schemas.microsoft.com/office/drawing/2014/main" id="{46198BED-64EA-4A57-B10D-5A7A59091603}"/>
              </a:ext>
            </a:extLst>
          </p:cNvPr>
          <p:cNvGraphicFramePr>
            <a:graphicFrameLocks noGrp="1"/>
          </p:cNvGraphicFramePr>
          <p:nvPr>
            <p:ph idx="1"/>
            <p:extLst>
              <p:ext uri="{D42A27DB-BD31-4B8C-83A1-F6EECF244321}">
                <p14:modId xmlns:p14="http://schemas.microsoft.com/office/powerpoint/2010/main" val="1670131745"/>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0702467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3E8D4C3-EA05-5D47-ABB1-C359E08DF8DA}"/>
              </a:ext>
            </a:extLst>
          </p:cNvPr>
          <p:cNvSpPr>
            <a:spLocks noGrp="1"/>
          </p:cNvSpPr>
          <p:nvPr>
            <p:ph type="title"/>
          </p:nvPr>
        </p:nvSpPr>
        <p:spPr>
          <a:xfrm>
            <a:off x="838200" y="365125"/>
            <a:ext cx="10515600" cy="1325563"/>
          </a:xfrm>
        </p:spPr>
        <p:txBody>
          <a:bodyPr>
            <a:normAutofit/>
          </a:bodyPr>
          <a:lstStyle/>
          <a:p>
            <a:r>
              <a:rPr lang="en-US" sz="5400"/>
              <a:t>So Let’s Make It About The Attributes</a:t>
            </a:r>
          </a:p>
        </p:txBody>
      </p:sp>
      <p:sp>
        <p:nvSpPr>
          <p:cNvPr id="13"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369FD7F5-78B4-D047-8D84-752563E3937B}"/>
              </a:ext>
            </a:extLst>
          </p:cNvPr>
          <p:cNvSpPr>
            <a:spLocks noGrp="1"/>
          </p:cNvSpPr>
          <p:nvPr>
            <p:ph idx="1"/>
          </p:nvPr>
        </p:nvSpPr>
        <p:spPr>
          <a:xfrm>
            <a:off x="838200" y="1929384"/>
            <a:ext cx="10515600" cy="4251960"/>
          </a:xfrm>
        </p:spPr>
        <p:txBody>
          <a:bodyPr>
            <a:normAutofit/>
          </a:bodyPr>
          <a:lstStyle/>
          <a:p>
            <a:pPr marL="0" indent="0">
              <a:buNone/>
            </a:pPr>
            <a:r>
              <a:rPr lang="en-US" dirty="0"/>
              <a:t>“Candidates for the </a:t>
            </a:r>
            <a:r>
              <a:rPr lang="en-US" b="1" dirty="0"/>
              <a:t>Personalized Entity Category </a:t>
            </a:r>
            <a:r>
              <a:rPr lang="en-US" dirty="0"/>
              <a:t>are Service Providers that have a proven need to receive a </a:t>
            </a:r>
            <a:r>
              <a:rPr lang="en-US" b="1" dirty="0"/>
              <a:t>small set of personally identifiable information</a:t>
            </a:r>
            <a:r>
              <a:rPr lang="en-US" dirty="0"/>
              <a:t> about their users in order to effectively provide their service to the user or to enable the user to signal their identity to other users within the service.”</a:t>
            </a:r>
          </a:p>
        </p:txBody>
      </p:sp>
      <p:sp>
        <p:nvSpPr>
          <p:cNvPr id="4" name="Date Placeholder 3">
            <a:extLst>
              <a:ext uri="{FF2B5EF4-FFF2-40B4-BE49-F238E27FC236}">
                <a16:creationId xmlns:a16="http://schemas.microsoft.com/office/drawing/2014/main" id="{0479111F-6A6E-CC40-A532-2D6B86C364CC}"/>
              </a:ext>
            </a:extLst>
          </p:cNvPr>
          <p:cNvSpPr>
            <a:spLocks noGrp="1"/>
          </p:cNvSpPr>
          <p:nvPr>
            <p:ph type="dt" sz="half" idx="10"/>
          </p:nvPr>
        </p:nvSpPr>
        <p:spPr>
          <a:xfrm>
            <a:off x="838200" y="6356350"/>
            <a:ext cx="2743200" cy="365125"/>
          </a:xfrm>
        </p:spPr>
        <p:txBody>
          <a:bodyPr>
            <a:normAutofit/>
          </a:bodyPr>
          <a:lstStyle/>
          <a:p>
            <a:pPr>
              <a:spcAft>
                <a:spcPts val="600"/>
              </a:spcAft>
            </a:pPr>
            <a:r>
              <a:rPr lang="en-US"/>
              <a:t>9/29/21</a:t>
            </a:r>
          </a:p>
        </p:txBody>
      </p:sp>
      <p:sp>
        <p:nvSpPr>
          <p:cNvPr id="5" name="Footer Placeholder 4">
            <a:extLst>
              <a:ext uri="{FF2B5EF4-FFF2-40B4-BE49-F238E27FC236}">
                <a16:creationId xmlns:a16="http://schemas.microsoft.com/office/drawing/2014/main" id="{F30E2C3F-C0C2-1046-BDE2-377B91C09E0C}"/>
              </a:ext>
            </a:extLst>
          </p:cNvPr>
          <p:cNvSpPr>
            <a:spLocks noGrp="1"/>
          </p:cNvSpPr>
          <p:nvPr>
            <p:ph type="ftr" sz="quarter" idx="11"/>
          </p:nvPr>
        </p:nvSpPr>
        <p:spPr>
          <a:xfrm>
            <a:off x="4038600" y="6356350"/>
            <a:ext cx="4114800" cy="365125"/>
          </a:xfrm>
        </p:spPr>
        <p:txBody>
          <a:bodyPr>
            <a:normAutofit/>
          </a:bodyPr>
          <a:lstStyle/>
          <a:p>
            <a:endParaRPr lang="en-US"/>
          </a:p>
        </p:txBody>
      </p:sp>
      <p:sp>
        <p:nvSpPr>
          <p:cNvPr id="6" name="Slide Number Placeholder 5">
            <a:extLst>
              <a:ext uri="{FF2B5EF4-FFF2-40B4-BE49-F238E27FC236}">
                <a16:creationId xmlns:a16="http://schemas.microsoft.com/office/drawing/2014/main" id="{DE7403F7-8EB2-324B-9461-C9A329C9F440}"/>
              </a:ext>
            </a:extLst>
          </p:cNvPr>
          <p:cNvSpPr>
            <a:spLocks noGrp="1"/>
          </p:cNvSpPr>
          <p:nvPr>
            <p:ph type="sldNum" sz="quarter" idx="4294967295"/>
          </p:nvPr>
        </p:nvSpPr>
        <p:spPr>
          <a:xfrm>
            <a:off x="8610600" y="6356350"/>
            <a:ext cx="2743200" cy="365125"/>
          </a:xfrm>
          <a:prstGeom prst="rect">
            <a:avLst/>
          </a:prstGeom>
        </p:spPr>
        <p:txBody>
          <a:bodyPr>
            <a:normAutofit/>
          </a:bodyPr>
          <a:lstStyle/>
          <a:p>
            <a:pPr>
              <a:lnSpc>
                <a:spcPct val="90000"/>
              </a:lnSpc>
              <a:spcAft>
                <a:spcPts val="600"/>
              </a:spcAft>
            </a:pPr>
            <a:fld id="{491F8020-730A-B34B-BF0E-6D2641D4BD88}" type="slidenum">
              <a:rPr lang="en-US" smtClean="0"/>
              <a:pPr>
                <a:lnSpc>
                  <a:spcPct val="90000"/>
                </a:lnSpc>
                <a:spcAft>
                  <a:spcPts val="600"/>
                </a:spcAft>
              </a:pPr>
              <a:t>6</a:t>
            </a:fld>
            <a:endParaRPr lang="en-US"/>
          </a:p>
        </p:txBody>
      </p:sp>
    </p:spTree>
    <p:extLst>
      <p:ext uri="{BB962C8B-B14F-4D97-AF65-F5344CB8AC3E}">
        <p14:creationId xmlns:p14="http://schemas.microsoft.com/office/powerpoint/2010/main" val="26702057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7" name="Rectangle 10">
            <a:extLst>
              <a:ext uri="{FF2B5EF4-FFF2-40B4-BE49-F238E27FC236}">
                <a16:creationId xmlns:a16="http://schemas.microsoft.com/office/drawing/2014/main" id="{777A147A-9ED8-46B4-8660-1B3C2AA880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AF304040-F4DD-D64A-B7F9-9C6F333F5F91}"/>
              </a:ext>
            </a:extLst>
          </p:cNvPr>
          <p:cNvSpPr>
            <a:spLocks noGrp="1"/>
          </p:cNvSpPr>
          <p:nvPr>
            <p:ph type="title"/>
          </p:nvPr>
        </p:nvSpPr>
        <p:spPr>
          <a:xfrm>
            <a:off x="841248" y="548640"/>
            <a:ext cx="3600860" cy="5431536"/>
          </a:xfrm>
        </p:spPr>
        <p:txBody>
          <a:bodyPr>
            <a:normAutofit/>
          </a:bodyPr>
          <a:lstStyle/>
          <a:p>
            <a:r>
              <a:rPr lang="en-US" sz="5000"/>
              <a:t>“</a:t>
            </a:r>
            <a:r>
              <a:rPr lang="en-US" sz="5000" b="1"/>
              <a:t>small set of personally identifiable information”</a:t>
            </a:r>
            <a:endParaRPr lang="en-US" sz="5000"/>
          </a:p>
        </p:txBody>
      </p:sp>
      <p:sp>
        <p:nvSpPr>
          <p:cNvPr id="18" name="sketch line">
            <a:extLst>
              <a:ext uri="{FF2B5EF4-FFF2-40B4-BE49-F238E27FC236}">
                <a16:creationId xmlns:a16="http://schemas.microsoft.com/office/drawing/2014/main" id="{5D6C15A0-C087-4593-8414-2B4EC1CDC3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2543983" y="3258715"/>
            <a:ext cx="4480560" cy="18288"/>
          </a:xfrm>
          <a:custGeom>
            <a:avLst/>
            <a:gdLst>
              <a:gd name="connsiteX0" fmla="*/ 0 w 4480560"/>
              <a:gd name="connsiteY0" fmla="*/ 0 h 18288"/>
              <a:gd name="connsiteX1" fmla="*/ 595274 w 4480560"/>
              <a:gd name="connsiteY1" fmla="*/ 0 h 18288"/>
              <a:gd name="connsiteX2" fmla="*/ 1100938 w 4480560"/>
              <a:gd name="connsiteY2" fmla="*/ 0 h 18288"/>
              <a:gd name="connsiteX3" fmla="*/ 1651406 w 4480560"/>
              <a:gd name="connsiteY3" fmla="*/ 0 h 18288"/>
              <a:gd name="connsiteX4" fmla="*/ 2336292 w 4480560"/>
              <a:gd name="connsiteY4" fmla="*/ 0 h 18288"/>
              <a:gd name="connsiteX5" fmla="*/ 2931566 w 4480560"/>
              <a:gd name="connsiteY5" fmla="*/ 0 h 18288"/>
              <a:gd name="connsiteX6" fmla="*/ 3482035 w 4480560"/>
              <a:gd name="connsiteY6" fmla="*/ 0 h 18288"/>
              <a:gd name="connsiteX7" fmla="*/ 4480560 w 4480560"/>
              <a:gd name="connsiteY7" fmla="*/ 0 h 18288"/>
              <a:gd name="connsiteX8" fmla="*/ 4480560 w 4480560"/>
              <a:gd name="connsiteY8" fmla="*/ 18288 h 18288"/>
              <a:gd name="connsiteX9" fmla="*/ 3840480 w 4480560"/>
              <a:gd name="connsiteY9" fmla="*/ 18288 h 18288"/>
              <a:gd name="connsiteX10" fmla="*/ 3290011 w 4480560"/>
              <a:gd name="connsiteY10" fmla="*/ 18288 h 18288"/>
              <a:gd name="connsiteX11" fmla="*/ 2560320 w 4480560"/>
              <a:gd name="connsiteY11" fmla="*/ 18288 h 18288"/>
              <a:gd name="connsiteX12" fmla="*/ 1965046 w 4480560"/>
              <a:gd name="connsiteY12" fmla="*/ 18288 h 18288"/>
              <a:gd name="connsiteX13" fmla="*/ 1459382 w 4480560"/>
              <a:gd name="connsiteY13" fmla="*/ 18288 h 18288"/>
              <a:gd name="connsiteX14" fmla="*/ 774497 w 4480560"/>
              <a:gd name="connsiteY14" fmla="*/ 18288 h 18288"/>
              <a:gd name="connsiteX15" fmla="*/ 0 w 4480560"/>
              <a:gd name="connsiteY15" fmla="*/ 18288 h 18288"/>
              <a:gd name="connsiteX16" fmla="*/ 0 w 4480560"/>
              <a:gd name="connsiteY16"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480560" h="18288" fill="none" extrusionOk="0">
                <a:moveTo>
                  <a:pt x="0" y="0"/>
                </a:moveTo>
                <a:cubicBezTo>
                  <a:pt x="267821" y="8731"/>
                  <a:pt x="334105" y="2629"/>
                  <a:pt x="595274" y="0"/>
                </a:cubicBezTo>
                <a:cubicBezTo>
                  <a:pt x="856443" y="-2629"/>
                  <a:pt x="863808" y="-13353"/>
                  <a:pt x="1100938" y="0"/>
                </a:cubicBezTo>
                <a:cubicBezTo>
                  <a:pt x="1338068" y="13353"/>
                  <a:pt x="1431663" y="-25862"/>
                  <a:pt x="1651406" y="0"/>
                </a:cubicBezTo>
                <a:cubicBezTo>
                  <a:pt x="1871149" y="25862"/>
                  <a:pt x="2173163" y="23827"/>
                  <a:pt x="2336292" y="0"/>
                </a:cubicBezTo>
                <a:cubicBezTo>
                  <a:pt x="2499421" y="-23827"/>
                  <a:pt x="2720589" y="28148"/>
                  <a:pt x="2931566" y="0"/>
                </a:cubicBezTo>
                <a:cubicBezTo>
                  <a:pt x="3142543" y="-28148"/>
                  <a:pt x="3323630" y="27022"/>
                  <a:pt x="3482035" y="0"/>
                </a:cubicBezTo>
                <a:cubicBezTo>
                  <a:pt x="3640440" y="-27022"/>
                  <a:pt x="4012110" y="-20118"/>
                  <a:pt x="4480560" y="0"/>
                </a:cubicBezTo>
                <a:cubicBezTo>
                  <a:pt x="4480958" y="7429"/>
                  <a:pt x="4480540" y="10822"/>
                  <a:pt x="4480560" y="18288"/>
                </a:cubicBezTo>
                <a:cubicBezTo>
                  <a:pt x="4314132" y="14924"/>
                  <a:pt x="4028383" y="36632"/>
                  <a:pt x="3840480" y="18288"/>
                </a:cubicBezTo>
                <a:cubicBezTo>
                  <a:pt x="3652577" y="-56"/>
                  <a:pt x="3547615" y="2848"/>
                  <a:pt x="3290011" y="18288"/>
                </a:cubicBezTo>
                <a:cubicBezTo>
                  <a:pt x="3032407" y="33728"/>
                  <a:pt x="2830268" y="8719"/>
                  <a:pt x="2560320" y="18288"/>
                </a:cubicBezTo>
                <a:cubicBezTo>
                  <a:pt x="2290372" y="27857"/>
                  <a:pt x="2147422" y="6728"/>
                  <a:pt x="1965046" y="18288"/>
                </a:cubicBezTo>
                <a:cubicBezTo>
                  <a:pt x="1782670" y="29848"/>
                  <a:pt x="1689791" y="40680"/>
                  <a:pt x="1459382" y="18288"/>
                </a:cubicBezTo>
                <a:cubicBezTo>
                  <a:pt x="1228973" y="-4104"/>
                  <a:pt x="915486" y="36501"/>
                  <a:pt x="774497" y="18288"/>
                </a:cubicBezTo>
                <a:cubicBezTo>
                  <a:pt x="633508" y="75"/>
                  <a:pt x="361442" y="-11107"/>
                  <a:pt x="0" y="18288"/>
                </a:cubicBezTo>
                <a:cubicBezTo>
                  <a:pt x="-591" y="13205"/>
                  <a:pt x="-663" y="6329"/>
                  <a:pt x="0" y="0"/>
                </a:cubicBezTo>
                <a:close/>
              </a:path>
              <a:path w="4480560" h="18288" stroke="0" extrusionOk="0">
                <a:moveTo>
                  <a:pt x="0" y="0"/>
                </a:moveTo>
                <a:cubicBezTo>
                  <a:pt x="285465" y="225"/>
                  <a:pt x="322691" y="16223"/>
                  <a:pt x="595274" y="0"/>
                </a:cubicBezTo>
                <a:cubicBezTo>
                  <a:pt x="867857" y="-16223"/>
                  <a:pt x="989129" y="-11242"/>
                  <a:pt x="1100938" y="0"/>
                </a:cubicBezTo>
                <a:cubicBezTo>
                  <a:pt x="1212747" y="11242"/>
                  <a:pt x="1574350" y="-36410"/>
                  <a:pt x="1830629" y="0"/>
                </a:cubicBezTo>
                <a:cubicBezTo>
                  <a:pt x="2086908" y="36410"/>
                  <a:pt x="2180922" y="4645"/>
                  <a:pt x="2425903" y="0"/>
                </a:cubicBezTo>
                <a:cubicBezTo>
                  <a:pt x="2670884" y="-4645"/>
                  <a:pt x="2782024" y="22929"/>
                  <a:pt x="3021178" y="0"/>
                </a:cubicBezTo>
                <a:cubicBezTo>
                  <a:pt x="3260332" y="-22929"/>
                  <a:pt x="3456982" y="-1586"/>
                  <a:pt x="3750869" y="0"/>
                </a:cubicBezTo>
                <a:cubicBezTo>
                  <a:pt x="4044756" y="1586"/>
                  <a:pt x="4302726" y="17043"/>
                  <a:pt x="4480560" y="0"/>
                </a:cubicBezTo>
                <a:cubicBezTo>
                  <a:pt x="4479674" y="5429"/>
                  <a:pt x="4481381" y="14046"/>
                  <a:pt x="4480560" y="18288"/>
                </a:cubicBezTo>
                <a:cubicBezTo>
                  <a:pt x="4279652" y="-6850"/>
                  <a:pt x="4200762" y="41566"/>
                  <a:pt x="3930091" y="18288"/>
                </a:cubicBezTo>
                <a:cubicBezTo>
                  <a:pt x="3659420" y="-4990"/>
                  <a:pt x="3456052" y="22294"/>
                  <a:pt x="3290011" y="18288"/>
                </a:cubicBezTo>
                <a:cubicBezTo>
                  <a:pt x="3123970" y="14282"/>
                  <a:pt x="2882392" y="32818"/>
                  <a:pt x="2649931" y="18288"/>
                </a:cubicBezTo>
                <a:cubicBezTo>
                  <a:pt x="2417470" y="3758"/>
                  <a:pt x="2238426" y="7337"/>
                  <a:pt x="2054657" y="18288"/>
                </a:cubicBezTo>
                <a:cubicBezTo>
                  <a:pt x="1870888" y="29239"/>
                  <a:pt x="1566368" y="45040"/>
                  <a:pt x="1324966" y="18288"/>
                </a:cubicBezTo>
                <a:cubicBezTo>
                  <a:pt x="1083564" y="-8464"/>
                  <a:pt x="787410" y="10946"/>
                  <a:pt x="595274" y="18288"/>
                </a:cubicBezTo>
                <a:cubicBezTo>
                  <a:pt x="403138" y="25630"/>
                  <a:pt x="169622" y="10499"/>
                  <a:pt x="0" y="18288"/>
                </a:cubicBezTo>
                <a:cubicBezTo>
                  <a:pt x="668" y="13665"/>
                  <a:pt x="578" y="5675"/>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AD6BB663-3F3C-6E4E-B545-B87E44353579}"/>
              </a:ext>
            </a:extLst>
          </p:cNvPr>
          <p:cNvSpPr>
            <a:spLocks noGrp="1"/>
          </p:cNvSpPr>
          <p:nvPr>
            <p:ph idx="1"/>
          </p:nvPr>
        </p:nvSpPr>
        <p:spPr>
          <a:xfrm>
            <a:off x="5126418" y="552091"/>
            <a:ext cx="6224335" cy="5431536"/>
          </a:xfrm>
        </p:spPr>
        <p:txBody>
          <a:bodyPr anchor="ctr">
            <a:normAutofit/>
          </a:bodyPr>
          <a:lstStyle/>
          <a:p>
            <a:r>
              <a:rPr lang="en-US" sz="2200"/>
              <a:t>organization is defined to be: </a:t>
            </a:r>
            <a:r>
              <a:rPr lang="en-US" sz="2200" b="1" i="1"/>
              <a:t>schacHomeOrganization</a:t>
            </a:r>
            <a:r>
              <a:rPr lang="en-US" sz="2200"/>
              <a:t> [SCHAC]</a:t>
            </a:r>
          </a:p>
          <a:p>
            <a:r>
              <a:rPr lang="en-US" sz="2200"/>
              <a:t>shared user identifier is defined to be: </a:t>
            </a:r>
            <a:r>
              <a:rPr lang="en-US" sz="2200" b="1" i="1"/>
              <a:t>subject-id</a:t>
            </a:r>
            <a:r>
              <a:rPr lang="en-US" sz="2200"/>
              <a:t> [SAMLSubId]</a:t>
            </a:r>
          </a:p>
          <a:p>
            <a:r>
              <a:rPr lang="en-US" sz="2200"/>
              <a:t>person name is defined to be all of: </a:t>
            </a:r>
            <a:r>
              <a:rPr lang="en-US" sz="2200" b="1" i="1"/>
              <a:t>displayName</a:t>
            </a:r>
            <a:r>
              <a:rPr lang="en-US" sz="2200"/>
              <a:t> [eduPerson], </a:t>
            </a:r>
            <a:r>
              <a:rPr lang="en-US" sz="2200" b="1" i="1"/>
              <a:t>givenName</a:t>
            </a:r>
            <a:r>
              <a:rPr lang="en-US" sz="2200"/>
              <a:t> [eduPerson], </a:t>
            </a:r>
            <a:r>
              <a:rPr lang="en-US" sz="2200" b="1" i="1"/>
              <a:t>sn</a:t>
            </a:r>
            <a:r>
              <a:rPr lang="en-US" sz="2200"/>
              <a:t> [eduPerson]</a:t>
            </a:r>
          </a:p>
          <a:p>
            <a:r>
              <a:rPr lang="en-US" sz="2200"/>
              <a:t>email address is defined to be: </a:t>
            </a:r>
            <a:r>
              <a:rPr lang="en-US" sz="2200" b="1" i="1"/>
              <a:t>mail</a:t>
            </a:r>
            <a:r>
              <a:rPr lang="en-US" sz="2200"/>
              <a:t> [eduPerson]</a:t>
            </a:r>
          </a:p>
          <a:p>
            <a:r>
              <a:rPr lang="en-US" sz="2200"/>
              <a:t>affiliation is defined to be: </a:t>
            </a:r>
            <a:r>
              <a:rPr lang="en-US" sz="2200" b="1" i="1"/>
              <a:t>eduPersonScopedAffiliation</a:t>
            </a:r>
            <a:r>
              <a:rPr lang="en-US" sz="2200"/>
              <a:t> [eduPerson]</a:t>
            </a:r>
          </a:p>
          <a:p>
            <a:r>
              <a:rPr lang="en-US" sz="2200"/>
              <a:t>assurance is defined to be: </a:t>
            </a:r>
            <a:r>
              <a:rPr lang="en-US" sz="2200" b="1" i="1"/>
              <a:t>eduPersonAssurance</a:t>
            </a:r>
            <a:r>
              <a:rPr lang="en-US" sz="2200"/>
              <a:t> [eduPerson]</a:t>
            </a:r>
          </a:p>
        </p:txBody>
      </p:sp>
      <p:sp>
        <p:nvSpPr>
          <p:cNvPr id="4" name="Date Placeholder 3">
            <a:extLst>
              <a:ext uri="{FF2B5EF4-FFF2-40B4-BE49-F238E27FC236}">
                <a16:creationId xmlns:a16="http://schemas.microsoft.com/office/drawing/2014/main" id="{BBAEAEA0-8FED-824E-BA27-217A2D18603B}"/>
              </a:ext>
            </a:extLst>
          </p:cNvPr>
          <p:cNvSpPr>
            <a:spLocks noGrp="1"/>
          </p:cNvSpPr>
          <p:nvPr>
            <p:ph type="dt" sz="half" idx="10"/>
          </p:nvPr>
        </p:nvSpPr>
        <p:spPr>
          <a:xfrm>
            <a:off x="838200" y="6356350"/>
            <a:ext cx="2743200" cy="365125"/>
          </a:xfrm>
        </p:spPr>
        <p:txBody>
          <a:bodyPr>
            <a:normAutofit/>
          </a:bodyPr>
          <a:lstStyle/>
          <a:p>
            <a:pPr>
              <a:spcAft>
                <a:spcPts val="600"/>
              </a:spcAft>
            </a:pPr>
            <a:r>
              <a:rPr lang="en-US"/>
              <a:t>9/29/21</a:t>
            </a:r>
          </a:p>
        </p:txBody>
      </p:sp>
      <p:sp>
        <p:nvSpPr>
          <p:cNvPr id="5" name="Footer Placeholder 4">
            <a:extLst>
              <a:ext uri="{FF2B5EF4-FFF2-40B4-BE49-F238E27FC236}">
                <a16:creationId xmlns:a16="http://schemas.microsoft.com/office/drawing/2014/main" id="{2F24BD6A-7311-D642-BAAB-F74F35BA5414}"/>
              </a:ext>
            </a:extLst>
          </p:cNvPr>
          <p:cNvSpPr>
            <a:spLocks noGrp="1"/>
          </p:cNvSpPr>
          <p:nvPr>
            <p:ph type="ftr" sz="quarter" idx="11"/>
          </p:nvPr>
        </p:nvSpPr>
        <p:spPr>
          <a:xfrm>
            <a:off x="4038600" y="6356350"/>
            <a:ext cx="4114800" cy="365125"/>
          </a:xfrm>
        </p:spPr>
        <p:txBody>
          <a:bodyPr>
            <a:normAutofit/>
          </a:bodyPr>
          <a:lstStyle/>
          <a:p>
            <a:endParaRPr lang="en-US"/>
          </a:p>
        </p:txBody>
      </p:sp>
      <p:sp>
        <p:nvSpPr>
          <p:cNvPr id="6" name="Slide Number Placeholder 5">
            <a:extLst>
              <a:ext uri="{FF2B5EF4-FFF2-40B4-BE49-F238E27FC236}">
                <a16:creationId xmlns:a16="http://schemas.microsoft.com/office/drawing/2014/main" id="{85BEA442-0A18-A340-AB7D-A20A532A45B9}"/>
              </a:ext>
            </a:extLst>
          </p:cNvPr>
          <p:cNvSpPr>
            <a:spLocks noGrp="1"/>
          </p:cNvSpPr>
          <p:nvPr>
            <p:ph type="sldNum" sz="quarter" idx="4294967295"/>
          </p:nvPr>
        </p:nvSpPr>
        <p:spPr>
          <a:xfrm>
            <a:off x="8610600" y="6356350"/>
            <a:ext cx="2743200" cy="365125"/>
          </a:xfrm>
          <a:prstGeom prst="rect">
            <a:avLst/>
          </a:prstGeom>
        </p:spPr>
        <p:txBody>
          <a:bodyPr>
            <a:normAutofit/>
          </a:bodyPr>
          <a:lstStyle/>
          <a:p>
            <a:pPr>
              <a:lnSpc>
                <a:spcPct val="90000"/>
              </a:lnSpc>
              <a:spcAft>
                <a:spcPts val="600"/>
              </a:spcAft>
            </a:pPr>
            <a:fld id="{491F8020-730A-B34B-BF0E-6D2641D4BD88}" type="slidenum">
              <a:rPr lang="en-US" smtClean="0"/>
              <a:pPr>
                <a:lnSpc>
                  <a:spcPct val="90000"/>
                </a:lnSpc>
                <a:spcAft>
                  <a:spcPts val="600"/>
                </a:spcAft>
              </a:pPr>
              <a:t>7</a:t>
            </a:fld>
            <a:endParaRPr lang="en-US"/>
          </a:p>
        </p:txBody>
      </p:sp>
    </p:spTree>
    <p:extLst>
      <p:ext uri="{BB962C8B-B14F-4D97-AF65-F5344CB8AC3E}">
        <p14:creationId xmlns:p14="http://schemas.microsoft.com/office/powerpoint/2010/main" val="7375028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777A147A-9ED8-46B4-8660-1B3C2AA880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5C72404-17A2-7743-8D54-F4F3CD7C955B}"/>
              </a:ext>
            </a:extLst>
          </p:cNvPr>
          <p:cNvSpPr>
            <a:spLocks noGrp="1"/>
          </p:cNvSpPr>
          <p:nvPr>
            <p:ph type="title"/>
          </p:nvPr>
        </p:nvSpPr>
        <p:spPr>
          <a:xfrm>
            <a:off x="841248" y="548640"/>
            <a:ext cx="3600860" cy="5431536"/>
          </a:xfrm>
        </p:spPr>
        <p:txBody>
          <a:bodyPr>
            <a:normAutofit/>
          </a:bodyPr>
          <a:lstStyle/>
          <a:p>
            <a:r>
              <a:rPr lang="en-US" sz="5400"/>
              <a:t>Key Points of WG Consensus	</a:t>
            </a:r>
          </a:p>
        </p:txBody>
      </p:sp>
      <p:sp>
        <p:nvSpPr>
          <p:cNvPr id="13" name="sketch line">
            <a:extLst>
              <a:ext uri="{FF2B5EF4-FFF2-40B4-BE49-F238E27FC236}">
                <a16:creationId xmlns:a16="http://schemas.microsoft.com/office/drawing/2014/main" id="{5D6C15A0-C087-4593-8414-2B4EC1CDC3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2543983" y="3258715"/>
            <a:ext cx="4480560" cy="18288"/>
          </a:xfrm>
          <a:custGeom>
            <a:avLst/>
            <a:gdLst>
              <a:gd name="connsiteX0" fmla="*/ 0 w 4480560"/>
              <a:gd name="connsiteY0" fmla="*/ 0 h 18288"/>
              <a:gd name="connsiteX1" fmla="*/ 595274 w 4480560"/>
              <a:gd name="connsiteY1" fmla="*/ 0 h 18288"/>
              <a:gd name="connsiteX2" fmla="*/ 1100938 w 4480560"/>
              <a:gd name="connsiteY2" fmla="*/ 0 h 18288"/>
              <a:gd name="connsiteX3" fmla="*/ 1651406 w 4480560"/>
              <a:gd name="connsiteY3" fmla="*/ 0 h 18288"/>
              <a:gd name="connsiteX4" fmla="*/ 2336292 w 4480560"/>
              <a:gd name="connsiteY4" fmla="*/ 0 h 18288"/>
              <a:gd name="connsiteX5" fmla="*/ 2931566 w 4480560"/>
              <a:gd name="connsiteY5" fmla="*/ 0 h 18288"/>
              <a:gd name="connsiteX6" fmla="*/ 3482035 w 4480560"/>
              <a:gd name="connsiteY6" fmla="*/ 0 h 18288"/>
              <a:gd name="connsiteX7" fmla="*/ 4480560 w 4480560"/>
              <a:gd name="connsiteY7" fmla="*/ 0 h 18288"/>
              <a:gd name="connsiteX8" fmla="*/ 4480560 w 4480560"/>
              <a:gd name="connsiteY8" fmla="*/ 18288 h 18288"/>
              <a:gd name="connsiteX9" fmla="*/ 3840480 w 4480560"/>
              <a:gd name="connsiteY9" fmla="*/ 18288 h 18288"/>
              <a:gd name="connsiteX10" fmla="*/ 3290011 w 4480560"/>
              <a:gd name="connsiteY10" fmla="*/ 18288 h 18288"/>
              <a:gd name="connsiteX11" fmla="*/ 2560320 w 4480560"/>
              <a:gd name="connsiteY11" fmla="*/ 18288 h 18288"/>
              <a:gd name="connsiteX12" fmla="*/ 1965046 w 4480560"/>
              <a:gd name="connsiteY12" fmla="*/ 18288 h 18288"/>
              <a:gd name="connsiteX13" fmla="*/ 1459382 w 4480560"/>
              <a:gd name="connsiteY13" fmla="*/ 18288 h 18288"/>
              <a:gd name="connsiteX14" fmla="*/ 774497 w 4480560"/>
              <a:gd name="connsiteY14" fmla="*/ 18288 h 18288"/>
              <a:gd name="connsiteX15" fmla="*/ 0 w 4480560"/>
              <a:gd name="connsiteY15" fmla="*/ 18288 h 18288"/>
              <a:gd name="connsiteX16" fmla="*/ 0 w 4480560"/>
              <a:gd name="connsiteY16"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480560" h="18288" fill="none" extrusionOk="0">
                <a:moveTo>
                  <a:pt x="0" y="0"/>
                </a:moveTo>
                <a:cubicBezTo>
                  <a:pt x="267821" y="8731"/>
                  <a:pt x="334105" y="2629"/>
                  <a:pt x="595274" y="0"/>
                </a:cubicBezTo>
                <a:cubicBezTo>
                  <a:pt x="856443" y="-2629"/>
                  <a:pt x="863808" y="-13353"/>
                  <a:pt x="1100938" y="0"/>
                </a:cubicBezTo>
                <a:cubicBezTo>
                  <a:pt x="1338068" y="13353"/>
                  <a:pt x="1431663" y="-25862"/>
                  <a:pt x="1651406" y="0"/>
                </a:cubicBezTo>
                <a:cubicBezTo>
                  <a:pt x="1871149" y="25862"/>
                  <a:pt x="2173163" y="23827"/>
                  <a:pt x="2336292" y="0"/>
                </a:cubicBezTo>
                <a:cubicBezTo>
                  <a:pt x="2499421" y="-23827"/>
                  <a:pt x="2720589" y="28148"/>
                  <a:pt x="2931566" y="0"/>
                </a:cubicBezTo>
                <a:cubicBezTo>
                  <a:pt x="3142543" y="-28148"/>
                  <a:pt x="3323630" y="27022"/>
                  <a:pt x="3482035" y="0"/>
                </a:cubicBezTo>
                <a:cubicBezTo>
                  <a:pt x="3640440" y="-27022"/>
                  <a:pt x="4012110" y="-20118"/>
                  <a:pt x="4480560" y="0"/>
                </a:cubicBezTo>
                <a:cubicBezTo>
                  <a:pt x="4480958" y="7429"/>
                  <a:pt x="4480540" y="10822"/>
                  <a:pt x="4480560" y="18288"/>
                </a:cubicBezTo>
                <a:cubicBezTo>
                  <a:pt x="4314132" y="14924"/>
                  <a:pt x="4028383" y="36632"/>
                  <a:pt x="3840480" y="18288"/>
                </a:cubicBezTo>
                <a:cubicBezTo>
                  <a:pt x="3652577" y="-56"/>
                  <a:pt x="3547615" y="2848"/>
                  <a:pt x="3290011" y="18288"/>
                </a:cubicBezTo>
                <a:cubicBezTo>
                  <a:pt x="3032407" y="33728"/>
                  <a:pt x="2830268" y="8719"/>
                  <a:pt x="2560320" y="18288"/>
                </a:cubicBezTo>
                <a:cubicBezTo>
                  <a:pt x="2290372" y="27857"/>
                  <a:pt x="2147422" y="6728"/>
                  <a:pt x="1965046" y="18288"/>
                </a:cubicBezTo>
                <a:cubicBezTo>
                  <a:pt x="1782670" y="29848"/>
                  <a:pt x="1689791" y="40680"/>
                  <a:pt x="1459382" y="18288"/>
                </a:cubicBezTo>
                <a:cubicBezTo>
                  <a:pt x="1228973" y="-4104"/>
                  <a:pt x="915486" y="36501"/>
                  <a:pt x="774497" y="18288"/>
                </a:cubicBezTo>
                <a:cubicBezTo>
                  <a:pt x="633508" y="75"/>
                  <a:pt x="361442" y="-11107"/>
                  <a:pt x="0" y="18288"/>
                </a:cubicBezTo>
                <a:cubicBezTo>
                  <a:pt x="-591" y="13205"/>
                  <a:pt x="-663" y="6329"/>
                  <a:pt x="0" y="0"/>
                </a:cubicBezTo>
                <a:close/>
              </a:path>
              <a:path w="4480560" h="18288" stroke="0" extrusionOk="0">
                <a:moveTo>
                  <a:pt x="0" y="0"/>
                </a:moveTo>
                <a:cubicBezTo>
                  <a:pt x="285465" y="225"/>
                  <a:pt x="322691" y="16223"/>
                  <a:pt x="595274" y="0"/>
                </a:cubicBezTo>
                <a:cubicBezTo>
                  <a:pt x="867857" y="-16223"/>
                  <a:pt x="989129" y="-11242"/>
                  <a:pt x="1100938" y="0"/>
                </a:cubicBezTo>
                <a:cubicBezTo>
                  <a:pt x="1212747" y="11242"/>
                  <a:pt x="1574350" y="-36410"/>
                  <a:pt x="1830629" y="0"/>
                </a:cubicBezTo>
                <a:cubicBezTo>
                  <a:pt x="2086908" y="36410"/>
                  <a:pt x="2180922" y="4645"/>
                  <a:pt x="2425903" y="0"/>
                </a:cubicBezTo>
                <a:cubicBezTo>
                  <a:pt x="2670884" y="-4645"/>
                  <a:pt x="2782024" y="22929"/>
                  <a:pt x="3021178" y="0"/>
                </a:cubicBezTo>
                <a:cubicBezTo>
                  <a:pt x="3260332" y="-22929"/>
                  <a:pt x="3456982" y="-1586"/>
                  <a:pt x="3750869" y="0"/>
                </a:cubicBezTo>
                <a:cubicBezTo>
                  <a:pt x="4044756" y="1586"/>
                  <a:pt x="4302726" y="17043"/>
                  <a:pt x="4480560" y="0"/>
                </a:cubicBezTo>
                <a:cubicBezTo>
                  <a:pt x="4479674" y="5429"/>
                  <a:pt x="4481381" y="14046"/>
                  <a:pt x="4480560" y="18288"/>
                </a:cubicBezTo>
                <a:cubicBezTo>
                  <a:pt x="4279652" y="-6850"/>
                  <a:pt x="4200762" y="41566"/>
                  <a:pt x="3930091" y="18288"/>
                </a:cubicBezTo>
                <a:cubicBezTo>
                  <a:pt x="3659420" y="-4990"/>
                  <a:pt x="3456052" y="22294"/>
                  <a:pt x="3290011" y="18288"/>
                </a:cubicBezTo>
                <a:cubicBezTo>
                  <a:pt x="3123970" y="14282"/>
                  <a:pt x="2882392" y="32818"/>
                  <a:pt x="2649931" y="18288"/>
                </a:cubicBezTo>
                <a:cubicBezTo>
                  <a:pt x="2417470" y="3758"/>
                  <a:pt x="2238426" y="7337"/>
                  <a:pt x="2054657" y="18288"/>
                </a:cubicBezTo>
                <a:cubicBezTo>
                  <a:pt x="1870888" y="29239"/>
                  <a:pt x="1566368" y="45040"/>
                  <a:pt x="1324966" y="18288"/>
                </a:cubicBezTo>
                <a:cubicBezTo>
                  <a:pt x="1083564" y="-8464"/>
                  <a:pt x="787410" y="10946"/>
                  <a:pt x="595274" y="18288"/>
                </a:cubicBezTo>
                <a:cubicBezTo>
                  <a:pt x="403138" y="25630"/>
                  <a:pt x="169622" y="10499"/>
                  <a:pt x="0" y="18288"/>
                </a:cubicBezTo>
                <a:cubicBezTo>
                  <a:pt x="668" y="13665"/>
                  <a:pt x="578" y="5675"/>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C0B78495-4328-0442-A433-572D588E0F85}"/>
              </a:ext>
            </a:extLst>
          </p:cNvPr>
          <p:cNvSpPr>
            <a:spLocks noGrp="1"/>
          </p:cNvSpPr>
          <p:nvPr>
            <p:ph idx="1"/>
          </p:nvPr>
        </p:nvSpPr>
        <p:spPr>
          <a:xfrm>
            <a:off x="5126418" y="552091"/>
            <a:ext cx="6224335" cy="5431536"/>
          </a:xfrm>
        </p:spPr>
        <p:txBody>
          <a:bodyPr anchor="ctr">
            <a:normAutofit/>
          </a:bodyPr>
          <a:lstStyle/>
          <a:p>
            <a:r>
              <a:rPr lang="en-US" sz="1900"/>
              <a:t>If schacHomeOrg is present, then it's the value to be used; if not present, eduPersonScopedAffiliation should be used. (See 2021-07-01 R&amp;S 2.0 Notes)</a:t>
            </a:r>
          </a:p>
          <a:p>
            <a:pPr lvl="1"/>
            <a:r>
              <a:rPr lang="en-US" sz="1900"/>
              <a:t>this is more appropriate for the other entity categories; for Personalized, we're requiring schacHomeOrg and so this statement does not apply</a:t>
            </a:r>
          </a:p>
          <a:p>
            <a:r>
              <a:rPr lang="en-US" sz="1900"/>
              <a:t>We will adopt the following from R&amp;S 1.3: "Service Providers SHOULD limit their data requirements to the bundle of attributes defined in Section 5, but MAY negotiate for additional data as required via mechanisms that are outside the scope of this specification." (See 2021-07-01 R&amp;S 2.0 Notes)</a:t>
            </a:r>
          </a:p>
          <a:p>
            <a:r>
              <a:rPr lang="en-US" sz="1900"/>
              <a:t>The entity categories (Anonymous Authorization, Pseudonymous, and Personalized) are mutually exclusive (See 2021-07-01 R&amp;S 2.0 Notes)</a:t>
            </a:r>
          </a:p>
          <a:p>
            <a:r>
              <a:rPr lang="en-US" sz="1900"/>
              <a:t>We will use subject-id for this specification. (See 2021-08-10 R&amp;S 2.0 Notes)</a:t>
            </a:r>
          </a:p>
        </p:txBody>
      </p:sp>
      <p:sp>
        <p:nvSpPr>
          <p:cNvPr id="4" name="Date Placeholder 3">
            <a:extLst>
              <a:ext uri="{FF2B5EF4-FFF2-40B4-BE49-F238E27FC236}">
                <a16:creationId xmlns:a16="http://schemas.microsoft.com/office/drawing/2014/main" id="{701154B1-047D-C04A-BDBD-744A3A12A908}"/>
              </a:ext>
            </a:extLst>
          </p:cNvPr>
          <p:cNvSpPr>
            <a:spLocks noGrp="1"/>
          </p:cNvSpPr>
          <p:nvPr>
            <p:ph type="dt" sz="half" idx="10"/>
          </p:nvPr>
        </p:nvSpPr>
        <p:spPr>
          <a:xfrm>
            <a:off x="838200" y="6356350"/>
            <a:ext cx="2743200" cy="365125"/>
          </a:xfrm>
        </p:spPr>
        <p:txBody>
          <a:bodyPr>
            <a:normAutofit/>
          </a:bodyPr>
          <a:lstStyle/>
          <a:p>
            <a:pPr>
              <a:spcAft>
                <a:spcPts val="600"/>
              </a:spcAft>
            </a:pPr>
            <a:r>
              <a:rPr lang="en-US"/>
              <a:t>9/29/21</a:t>
            </a:r>
          </a:p>
        </p:txBody>
      </p:sp>
      <p:sp>
        <p:nvSpPr>
          <p:cNvPr id="5" name="Footer Placeholder 4">
            <a:extLst>
              <a:ext uri="{FF2B5EF4-FFF2-40B4-BE49-F238E27FC236}">
                <a16:creationId xmlns:a16="http://schemas.microsoft.com/office/drawing/2014/main" id="{ACEB039B-DB5E-8E4E-9F7E-EB2DF5AB9751}"/>
              </a:ext>
            </a:extLst>
          </p:cNvPr>
          <p:cNvSpPr>
            <a:spLocks noGrp="1"/>
          </p:cNvSpPr>
          <p:nvPr>
            <p:ph type="ftr" sz="quarter" idx="11"/>
          </p:nvPr>
        </p:nvSpPr>
        <p:spPr>
          <a:xfrm>
            <a:off x="4038600" y="6356350"/>
            <a:ext cx="4114800" cy="365125"/>
          </a:xfrm>
        </p:spPr>
        <p:txBody>
          <a:bodyPr>
            <a:normAutofit/>
          </a:bodyPr>
          <a:lstStyle/>
          <a:p>
            <a:endParaRPr lang="en-US"/>
          </a:p>
        </p:txBody>
      </p:sp>
      <p:sp>
        <p:nvSpPr>
          <p:cNvPr id="6" name="Slide Number Placeholder 5">
            <a:extLst>
              <a:ext uri="{FF2B5EF4-FFF2-40B4-BE49-F238E27FC236}">
                <a16:creationId xmlns:a16="http://schemas.microsoft.com/office/drawing/2014/main" id="{84A9693D-6BBE-6846-9C62-0B305C585037}"/>
              </a:ext>
            </a:extLst>
          </p:cNvPr>
          <p:cNvSpPr>
            <a:spLocks noGrp="1"/>
          </p:cNvSpPr>
          <p:nvPr>
            <p:ph type="sldNum" sz="quarter" idx="4294967295"/>
          </p:nvPr>
        </p:nvSpPr>
        <p:spPr>
          <a:xfrm>
            <a:off x="8610600" y="6356350"/>
            <a:ext cx="2743200" cy="365125"/>
          </a:xfrm>
          <a:prstGeom prst="rect">
            <a:avLst/>
          </a:prstGeom>
        </p:spPr>
        <p:txBody>
          <a:bodyPr>
            <a:normAutofit/>
          </a:bodyPr>
          <a:lstStyle/>
          <a:p>
            <a:pPr>
              <a:lnSpc>
                <a:spcPct val="90000"/>
              </a:lnSpc>
              <a:spcAft>
                <a:spcPts val="600"/>
              </a:spcAft>
            </a:pPr>
            <a:fld id="{491F8020-730A-B34B-BF0E-6D2641D4BD88}" type="slidenum">
              <a:rPr lang="en-US" smtClean="0"/>
              <a:pPr>
                <a:lnSpc>
                  <a:spcPct val="90000"/>
                </a:lnSpc>
                <a:spcAft>
                  <a:spcPts val="600"/>
                </a:spcAft>
              </a:pPr>
              <a:t>8</a:t>
            </a:fld>
            <a:endParaRPr lang="en-US"/>
          </a:p>
        </p:txBody>
      </p:sp>
    </p:spTree>
    <p:extLst>
      <p:ext uri="{BB962C8B-B14F-4D97-AF65-F5344CB8AC3E}">
        <p14:creationId xmlns:p14="http://schemas.microsoft.com/office/powerpoint/2010/main" val="34786690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6A8AAC95-3719-4BCD-B710-4160043D923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Shape 12">
            <a:extLst>
              <a:ext uri="{FF2B5EF4-FFF2-40B4-BE49-F238E27FC236}">
                <a16:creationId xmlns:a16="http://schemas.microsoft.com/office/drawing/2014/main" id="{73A6D7BA-50E4-42FE-A0E3-FC42B7EC437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2767722"/>
            <a:ext cx="3021543" cy="1532055"/>
          </a:xfrm>
          <a:custGeom>
            <a:avLst/>
            <a:gdLst>
              <a:gd name="connsiteX0" fmla="*/ 3021543 w 3021543"/>
              <a:gd name="connsiteY0" fmla="*/ 0 h 1532055"/>
              <a:gd name="connsiteX1" fmla="*/ 2963800 w 3021543"/>
              <a:gd name="connsiteY1" fmla="*/ 7730 h 1532055"/>
              <a:gd name="connsiteX2" fmla="*/ 2793803 w 3021543"/>
              <a:gd name="connsiteY2" fmla="*/ 25704 h 1532055"/>
              <a:gd name="connsiteX3" fmla="*/ 2414348 w 3021543"/>
              <a:gd name="connsiteY3" fmla="*/ 31695 h 1532055"/>
              <a:gd name="connsiteX4" fmla="*/ 2091558 w 3021543"/>
              <a:gd name="connsiteY4" fmla="*/ 29298 h 1532055"/>
              <a:gd name="connsiteX5" fmla="*/ 1645319 w 3021543"/>
              <a:gd name="connsiteY5" fmla="*/ 30497 h 1532055"/>
              <a:gd name="connsiteX6" fmla="*/ 1243602 w 3021543"/>
              <a:gd name="connsiteY6" fmla="*/ 64048 h 1532055"/>
              <a:gd name="connsiteX7" fmla="*/ 753851 w 3021543"/>
              <a:gd name="connsiteY7" fmla="*/ 61651 h 1532055"/>
              <a:gd name="connsiteX8" fmla="*/ 465465 w 3021543"/>
              <a:gd name="connsiteY8" fmla="*/ 123960 h 1532055"/>
              <a:gd name="connsiteX9" fmla="*/ 546416 w 3021543"/>
              <a:gd name="connsiteY9" fmla="*/ 145529 h 1532055"/>
              <a:gd name="connsiteX10" fmla="*/ 689091 w 3021543"/>
              <a:gd name="connsiteY10" fmla="*/ 192260 h 1532055"/>
              <a:gd name="connsiteX11" fmla="*/ 704269 w 3021543"/>
              <a:gd name="connsiteY11" fmla="*/ 222217 h 1532055"/>
              <a:gd name="connsiteX12" fmla="*/ 683020 w 3021543"/>
              <a:gd name="connsiteY12" fmla="*/ 236595 h 1532055"/>
              <a:gd name="connsiteX13" fmla="*/ 621295 w 3021543"/>
              <a:gd name="connsiteY13" fmla="*/ 264155 h 1532055"/>
              <a:gd name="connsiteX14" fmla="*/ 848968 w 3021543"/>
              <a:gd name="connsiteY14" fmla="*/ 304896 h 1532055"/>
              <a:gd name="connsiteX15" fmla="*/ 768018 w 3021543"/>
              <a:gd name="connsiteY15" fmla="*/ 330059 h 1532055"/>
              <a:gd name="connsiteX16" fmla="*/ 684032 w 3021543"/>
              <a:gd name="connsiteY16" fmla="*/ 348032 h 1532055"/>
              <a:gd name="connsiteX17" fmla="*/ 592962 w 3021543"/>
              <a:gd name="connsiteY17" fmla="*/ 361213 h 1532055"/>
              <a:gd name="connsiteX18" fmla="*/ 509988 w 3021543"/>
              <a:gd name="connsiteY18" fmla="*/ 387575 h 1532055"/>
              <a:gd name="connsiteX19" fmla="*/ 726531 w 3021543"/>
              <a:gd name="connsiteY19" fmla="*/ 398359 h 1532055"/>
              <a:gd name="connsiteX20" fmla="*/ 614212 w 3021543"/>
              <a:gd name="connsiteY20" fmla="*/ 422324 h 1532055"/>
              <a:gd name="connsiteX21" fmla="*/ 522131 w 3021543"/>
              <a:gd name="connsiteY21" fmla="*/ 453478 h 1532055"/>
              <a:gd name="connsiteX22" fmla="*/ 457370 w 3021543"/>
              <a:gd name="connsiteY22" fmla="*/ 467857 h 1532055"/>
              <a:gd name="connsiteX23" fmla="*/ 388562 w 3021543"/>
              <a:gd name="connsiteY23" fmla="*/ 471452 h 1532055"/>
              <a:gd name="connsiteX24" fmla="*/ 372372 w 3021543"/>
              <a:gd name="connsiteY24" fmla="*/ 494218 h 1532055"/>
              <a:gd name="connsiteX25" fmla="*/ 393622 w 3021543"/>
              <a:gd name="connsiteY25" fmla="*/ 518184 h 1532055"/>
              <a:gd name="connsiteX26" fmla="*/ 426002 w 3021543"/>
              <a:gd name="connsiteY26" fmla="*/ 520580 h 1532055"/>
              <a:gd name="connsiteX27" fmla="*/ 619271 w 3021543"/>
              <a:gd name="connsiteY27" fmla="*/ 526571 h 1532055"/>
              <a:gd name="connsiteX28" fmla="*/ 0 w 3021543"/>
              <a:gd name="connsiteY28" fmla="*/ 579294 h 1532055"/>
              <a:gd name="connsiteX29" fmla="*/ 83986 w 3021543"/>
              <a:gd name="connsiteY29" fmla="*/ 611647 h 1532055"/>
              <a:gd name="connsiteX30" fmla="*/ 112319 w 3021543"/>
              <a:gd name="connsiteY30" fmla="*/ 700317 h 1532055"/>
              <a:gd name="connsiteX31" fmla="*/ 215531 w 3021543"/>
              <a:gd name="connsiteY31" fmla="*/ 750643 h 1532055"/>
              <a:gd name="connsiteX32" fmla="*/ 282315 w 3021543"/>
              <a:gd name="connsiteY32" fmla="*/ 768617 h 1532055"/>
              <a:gd name="connsiteX33" fmla="*/ 435109 w 3021543"/>
              <a:gd name="connsiteY33" fmla="*/ 794979 h 1532055"/>
              <a:gd name="connsiteX34" fmla="*/ 457370 w 3021543"/>
              <a:gd name="connsiteY34" fmla="*/ 838116 h 1532055"/>
              <a:gd name="connsiteX35" fmla="*/ 476596 w 3021543"/>
              <a:gd name="connsiteY35" fmla="*/ 886046 h 1532055"/>
              <a:gd name="connsiteX36" fmla="*/ 517071 w 3021543"/>
              <a:gd name="connsiteY36" fmla="*/ 917200 h 1532055"/>
              <a:gd name="connsiteX37" fmla="*/ 202377 w 3021543"/>
              <a:gd name="connsiteY37" fmla="*/ 912407 h 1532055"/>
              <a:gd name="connsiteX38" fmla="*/ 557546 w 3021543"/>
              <a:gd name="connsiteY38" fmla="*/ 1013060 h 1532055"/>
              <a:gd name="connsiteX39" fmla="*/ 526178 w 3021543"/>
              <a:gd name="connsiteY39" fmla="*/ 1052602 h 1532055"/>
              <a:gd name="connsiteX40" fmla="*/ 720459 w 3021543"/>
              <a:gd name="connsiteY40" fmla="*/ 1106523 h 1532055"/>
              <a:gd name="connsiteX41" fmla="*/ 616236 w 3021543"/>
              <a:gd name="connsiteY41" fmla="*/ 1112514 h 1532055"/>
              <a:gd name="connsiteX42" fmla="*/ 1222353 w 3021543"/>
              <a:gd name="connsiteY42" fmla="*/ 1337785 h 1532055"/>
              <a:gd name="connsiteX43" fmla="*/ 2087511 w 3021543"/>
              <a:gd name="connsiteY43" fmla="*/ 1500747 h 1532055"/>
              <a:gd name="connsiteX44" fmla="*/ 2425479 w 3021543"/>
              <a:gd name="connsiteY44" fmla="*/ 1531901 h 1532055"/>
              <a:gd name="connsiteX45" fmla="*/ 2809994 w 3021543"/>
              <a:gd name="connsiteY45" fmla="*/ 1522315 h 1532055"/>
              <a:gd name="connsiteX46" fmla="*/ 2953618 w 3021543"/>
              <a:gd name="connsiteY46" fmla="*/ 1512448 h 1532055"/>
              <a:gd name="connsiteX47" fmla="*/ 3021543 w 3021543"/>
              <a:gd name="connsiteY47" fmla="*/ 1502657 h 15320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3021543" h="1532055">
                <a:moveTo>
                  <a:pt x="3021543" y="0"/>
                </a:moveTo>
                <a:lnTo>
                  <a:pt x="2963800" y="7730"/>
                </a:lnTo>
                <a:cubicBezTo>
                  <a:pt x="2907134" y="14919"/>
                  <a:pt x="2850469" y="24506"/>
                  <a:pt x="2793803" y="25704"/>
                </a:cubicBezTo>
                <a:cubicBezTo>
                  <a:pt x="2667318" y="29298"/>
                  <a:pt x="2539821" y="20911"/>
                  <a:pt x="2414348" y="31695"/>
                </a:cubicBezTo>
                <a:cubicBezTo>
                  <a:pt x="2307089" y="41281"/>
                  <a:pt x="2198818" y="30497"/>
                  <a:pt x="2091558" y="29298"/>
                </a:cubicBezTo>
                <a:cubicBezTo>
                  <a:pt x="1942812" y="28100"/>
                  <a:pt x="1793053" y="19713"/>
                  <a:pt x="1645319" y="30497"/>
                </a:cubicBezTo>
                <a:cubicBezTo>
                  <a:pt x="1510738" y="38885"/>
                  <a:pt x="1376158" y="41281"/>
                  <a:pt x="1243602" y="64048"/>
                </a:cubicBezTo>
                <a:cubicBezTo>
                  <a:pt x="1079677" y="76030"/>
                  <a:pt x="916765" y="68841"/>
                  <a:pt x="753851" y="61651"/>
                </a:cubicBezTo>
                <a:cubicBezTo>
                  <a:pt x="653675" y="56858"/>
                  <a:pt x="554511" y="41281"/>
                  <a:pt x="465465" y="123960"/>
                </a:cubicBezTo>
                <a:cubicBezTo>
                  <a:pt x="489751" y="143132"/>
                  <a:pt x="519095" y="139537"/>
                  <a:pt x="546416" y="145529"/>
                </a:cubicBezTo>
                <a:cubicBezTo>
                  <a:pt x="594986" y="157511"/>
                  <a:pt x="643557" y="169493"/>
                  <a:pt x="689091" y="192260"/>
                </a:cubicBezTo>
                <a:cubicBezTo>
                  <a:pt x="699210" y="197053"/>
                  <a:pt x="708317" y="206639"/>
                  <a:pt x="704269" y="222217"/>
                </a:cubicBezTo>
                <a:cubicBezTo>
                  <a:pt x="701234" y="234199"/>
                  <a:pt x="691115" y="234199"/>
                  <a:pt x="683020" y="236595"/>
                </a:cubicBezTo>
                <a:cubicBezTo>
                  <a:pt x="664806" y="243785"/>
                  <a:pt x="642545" y="238992"/>
                  <a:pt x="621295" y="264155"/>
                </a:cubicBezTo>
                <a:cubicBezTo>
                  <a:pt x="702245" y="277336"/>
                  <a:pt x="780160" y="252172"/>
                  <a:pt x="848968" y="304896"/>
                </a:cubicBezTo>
                <a:cubicBezTo>
                  <a:pt x="823671" y="331257"/>
                  <a:pt x="795339" y="325266"/>
                  <a:pt x="768018" y="330059"/>
                </a:cubicBezTo>
                <a:cubicBezTo>
                  <a:pt x="739685" y="334852"/>
                  <a:pt x="712365" y="343240"/>
                  <a:pt x="684032" y="348032"/>
                </a:cubicBezTo>
                <a:cubicBezTo>
                  <a:pt x="653675" y="354023"/>
                  <a:pt x="623319" y="355222"/>
                  <a:pt x="592962" y="361213"/>
                </a:cubicBezTo>
                <a:cubicBezTo>
                  <a:pt x="567666" y="366006"/>
                  <a:pt x="540345" y="357618"/>
                  <a:pt x="509988" y="387575"/>
                </a:cubicBezTo>
                <a:cubicBezTo>
                  <a:pt x="584867" y="409143"/>
                  <a:pt x="652663" y="376790"/>
                  <a:pt x="726531" y="398359"/>
                </a:cubicBezTo>
                <a:cubicBezTo>
                  <a:pt x="683020" y="417531"/>
                  <a:pt x="647604" y="411539"/>
                  <a:pt x="614212" y="422324"/>
                </a:cubicBezTo>
                <a:cubicBezTo>
                  <a:pt x="583855" y="433108"/>
                  <a:pt x="547428" y="421126"/>
                  <a:pt x="522131" y="453478"/>
                </a:cubicBezTo>
                <a:cubicBezTo>
                  <a:pt x="502905" y="478641"/>
                  <a:pt x="482668" y="482236"/>
                  <a:pt x="457370" y="467857"/>
                </a:cubicBezTo>
                <a:cubicBezTo>
                  <a:pt x="435109" y="454676"/>
                  <a:pt x="410824" y="458271"/>
                  <a:pt x="388562" y="471452"/>
                </a:cubicBezTo>
                <a:cubicBezTo>
                  <a:pt x="380468" y="476245"/>
                  <a:pt x="372372" y="482236"/>
                  <a:pt x="372372" y="494218"/>
                </a:cubicBezTo>
                <a:cubicBezTo>
                  <a:pt x="372372" y="510994"/>
                  <a:pt x="382491" y="515787"/>
                  <a:pt x="393622" y="518184"/>
                </a:cubicBezTo>
                <a:cubicBezTo>
                  <a:pt x="403741" y="520580"/>
                  <a:pt x="415883" y="522977"/>
                  <a:pt x="426002" y="520580"/>
                </a:cubicBezTo>
                <a:cubicBezTo>
                  <a:pt x="490762" y="507399"/>
                  <a:pt x="554511" y="528968"/>
                  <a:pt x="619271" y="526571"/>
                </a:cubicBezTo>
                <a:cubicBezTo>
                  <a:pt x="415883" y="578096"/>
                  <a:pt x="210471" y="561321"/>
                  <a:pt x="0" y="579294"/>
                </a:cubicBezTo>
                <a:cubicBezTo>
                  <a:pt x="27321" y="615241"/>
                  <a:pt x="62737" y="585286"/>
                  <a:pt x="83986" y="611647"/>
                </a:cubicBezTo>
                <a:cubicBezTo>
                  <a:pt x="63748" y="666766"/>
                  <a:pt x="71844" y="696722"/>
                  <a:pt x="112319" y="700317"/>
                </a:cubicBezTo>
                <a:cubicBezTo>
                  <a:pt x="151782" y="703912"/>
                  <a:pt x="194281" y="684740"/>
                  <a:pt x="215531" y="750643"/>
                </a:cubicBezTo>
                <a:cubicBezTo>
                  <a:pt x="221602" y="771014"/>
                  <a:pt x="259042" y="765023"/>
                  <a:pt x="282315" y="768617"/>
                </a:cubicBezTo>
                <a:cubicBezTo>
                  <a:pt x="332909" y="777005"/>
                  <a:pt x="386539" y="768617"/>
                  <a:pt x="435109" y="794979"/>
                </a:cubicBezTo>
                <a:cubicBezTo>
                  <a:pt x="454335" y="804565"/>
                  <a:pt x="467489" y="811754"/>
                  <a:pt x="457370" y="838116"/>
                </a:cubicBezTo>
                <a:cubicBezTo>
                  <a:pt x="447252" y="865675"/>
                  <a:pt x="460406" y="875261"/>
                  <a:pt x="476596" y="886046"/>
                </a:cubicBezTo>
                <a:cubicBezTo>
                  <a:pt x="488739" y="894433"/>
                  <a:pt x="506953" y="892037"/>
                  <a:pt x="517071" y="917200"/>
                </a:cubicBezTo>
                <a:cubicBezTo>
                  <a:pt x="410824" y="913605"/>
                  <a:pt x="307612" y="893235"/>
                  <a:pt x="202377" y="912407"/>
                </a:cubicBezTo>
                <a:cubicBezTo>
                  <a:pt x="317731" y="960337"/>
                  <a:pt x="444216" y="957940"/>
                  <a:pt x="557546" y="1013060"/>
                </a:cubicBezTo>
                <a:cubicBezTo>
                  <a:pt x="553499" y="1032232"/>
                  <a:pt x="527190" y="1023844"/>
                  <a:pt x="526178" y="1052602"/>
                </a:cubicBezTo>
                <a:cubicBezTo>
                  <a:pt x="585879" y="1082558"/>
                  <a:pt x="657723" y="1062188"/>
                  <a:pt x="720459" y="1106523"/>
                </a:cubicBezTo>
                <a:cubicBezTo>
                  <a:pt x="684032" y="1126893"/>
                  <a:pt x="650640" y="1093342"/>
                  <a:pt x="616236" y="1112514"/>
                </a:cubicBezTo>
                <a:cubicBezTo>
                  <a:pt x="627367" y="1141273"/>
                  <a:pt x="1131283" y="1318613"/>
                  <a:pt x="1222353" y="1337785"/>
                </a:cubicBezTo>
                <a:cubicBezTo>
                  <a:pt x="1407527" y="1377327"/>
                  <a:pt x="1940788" y="1477980"/>
                  <a:pt x="2087511" y="1500747"/>
                </a:cubicBezTo>
                <a:cubicBezTo>
                  <a:pt x="2200841" y="1517522"/>
                  <a:pt x="2313160" y="1530703"/>
                  <a:pt x="2425479" y="1531901"/>
                </a:cubicBezTo>
                <a:cubicBezTo>
                  <a:pt x="2553988" y="1533099"/>
                  <a:pt x="2681485" y="1527108"/>
                  <a:pt x="2809994" y="1522315"/>
                </a:cubicBezTo>
                <a:cubicBezTo>
                  <a:pt x="2858058" y="1520518"/>
                  <a:pt x="2905933" y="1517372"/>
                  <a:pt x="2953618" y="1512448"/>
                </a:cubicBezTo>
                <a:lnTo>
                  <a:pt x="3021543" y="1502657"/>
                </a:lnTo>
                <a:close/>
              </a:path>
            </a:pathLst>
          </a:custGeom>
          <a:solidFill>
            <a:schemeClr val="bg2">
              <a:alpha val="50000"/>
            </a:schemeClr>
          </a:solidFill>
          <a:ln w="32707" cap="flat">
            <a:noFill/>
            <a:prstDash val="solid"/>
            <a:miter/>
          </a:ln>
        </p:spPr>
        <p:txBody>
          <a:bodyPr rtlCol="0" anchor="ctr"/>
          <a:lstStyle/>
          <a:p>
            <a:endParaRPr lang="en-US" dirty="0"/>
          </a:p>
        </p:txBody>
      </p:sp>
      <p:sp>
        <p:nvSpPr>
          <p:cNvPr id="2" name="Title 1">
            <a:extLst>
              <a:ext uri="{FF2B5EF4-FFF2-40B4-BE49-F238E27FC236}">
                <a16:creationId xmlns:a16="http://schemas.microsoft.com/office/drawing/2014/main" id="{1B4E8352-7510-234C-9EE2-7E511A0D9CA7}"/>
              </a:ext>
            </a:extLst>
          </p:cNvPr>
          <p:cNvSpPr>
            <a:spLocks noGrp="1"/>
          </p:cNvSpPr>
          <p:nvPr>
            <p:ph type="title"/>
          </p:nvPr>
        </p:nvSpPr>
        <p:spPr>
          <a:xfrm>
            <a:off x="838200" y="838199"/>
            <a:ext cx="4191000" cy="5338763"/>
          </a:xfrm>
        </p:spPr>
        <p:txBody>
          <a:bodyPr>
            <a:normAutofit/>
          </a:bodyPr>
          <a:lstStyle/>
          <a:p>
            <a:r>
              <a:rPr lang="en-US" dirty="0"/>
              <a:t>A Family of Entity Categories	</a:t>
            </a:r>
          </a:p>
        </p:txBody>
      </p:sp>
      <p:sp>
        <p:nvSpPr>
          <p:cNvPr id="3" name="Content Placeholder 2">
            <a:extLst>
              <a:ext uri="{FF2B5EF4-FFF2-40B4-BE49-F238E27FC236}">
                <a16:creationId xmlns:a16="http://schemas.microsoft.com/office/drawing/2014/main" id="{B4FEF13D-269F-344F-8304-0F625996A65D}"/>
              </a:ext>
            </a:extLst>
          </p:cNvPr>
          <p:cNvSpPr>
            <a:spLocks noGrp="1"/>
          </p:cNvSpPr>
          <p:nvPr>
            <p:ph idx="1"/>
          </p:nvPr>
        </p:nvSpPr>
        <p:spPr>
          <a:xfrm>
            <a:off x="5302332" y="838199"/>
            <a:ext cx="6051468" cy="5338763"/>
          </a:xfrm>
        </p:spPr>
        <p:txBody>
          <a:bodyPr anchor="ctr">
            <a:normAutofit/>
          </a:bodyPr>
          <a:lstStyle/>
          <a:p>
            <a:r>
              <a:rPr lang="en-US" sz="2000"/>
              <a:t>Anonymous Authorization Entity Category</a:t>
            </a:r>
          </a:p>
          <a:p>
            <a:r>
              <a:rPr lang="en-US" sz="2000"/>
              <a:t>Pseudonymous Authorization Entity Category</a:t>
            </a:r>
          </a:p>
          <a:p>
            <a:r>
              <a:rPr lang="en-US" sz="2000"/>
              <a:t>Personalized Entity Category (</a:t>
            </a:r>
            <a:r>
              <a:rPr lang="en-US" sz="2000" i="1"/>
              <a:t>subject to REFEDS consultation results</a:t>
            </a:r>
            <a:r>
              <a:rPr lang="en-US" sz="2000"/>
              <a:t>)</a:t>
            </a:r>
          </a:p>
          <a:p>
            <a:endParaRPr lang="en-US" sz="2000"/>
          </a:p>
          <a:p>
            <a:endParaRPr lang="en-US" sz="2000"/>
          </a:p>
          <a:p>
            <a:endParaRPr lang="en-US" sz="2000"/>
          </a:p>
          <a:p>
            <a:pPr marL="0" indent="0">
              <a:buNone/>
            </a:pPr>
            <a:r>
              <a:rPr lang="en-US" sz="2000" i="1" dirty="0"/>
              <a:t>Anonymous Authorization and Pseudonymous Authorization will be updated to reflect what we’ve learned in crafting the Personalized Entity Category.</a:t>
            </a:r>
            <a:endParaRPr lang="en-US" sz="2000" i="1"/>
          </a:p>
        </p:txBody>
      </p:sp>
      <p:sp>
        <p:nvSpPr>
          <p:cNvPr id="4" name="Date Placeholder 3">
            <a:extLst>
              <a:ext uri="{FF2B5EF4-FFF2-40B4-BE49-F238E27FC236}">
                <a16:creationId xmlns:a16="http://schemas.microsoft.com/office/drawing/2014/main" id="{4E75BC07-B650-D641-9BE3-1DC0FE338CCB}"/>
              </a:ext>
            </a:extLst>
          </p:cNvPr>
          <p:cNvSpPr>
            <a:spLocks noGrp="1"/>
          </p:cNvSpPr>
          <p:nvPr>
            <p:ph type="dt" sz="half" idx="10"/>
          </p:nvPr>
        </p:nvSpPr>
        <p:spPr>
          <a:xfrm>
            <a:off x="838200" y="6356350"/>
            <a:ext cx="2743200" cy="365125"/>
          </a:xfrm>
        </p:spPr>
        <p:txBody>
          <a:bodyPr>
            <a:normAutofit/>
          </a:bodyPr>
          <a:lstStyle/>
          <a:p>
            <a:pPr>
              <a:spcAft>
                <a:spcPts val="600"/>
              </a:spcAft>
            </a:pPr>
            <a:r>
              <a:rPr lang="en-US"/>
              <a:t>9/29/21</a:t>
            </a:r>
          </a:p>
        </p:txBody>
      </p:sp>
      <p:sp>
        <p:nvSpPr>
          <p:cNvPr id="5" name="Footer Placeholder 4">
            <a:extLst>
              <a:ext uri="{FF2B5EF4-FFF2-40B4-BE49-F238E27FC236}">
                <a16:creationId xmlns:a16="http://schemas.microsoft.com/office/drawing/2014/main" id="{368A1053-86DA-A24E-896B-AF5F8FCF2B4D}"/>
              </a:ext>
            </a:extLst>
          </p:cNvPr>
          <p:cNvSpPr>
            <a:spLocks noGrp="1"/>
          </p:cNvSpPr>
          <p:nvPr>
            <p:ph type="ftr" sz="quarter" idx="11"/>
          </p:nvPr>
        </p:nvSpPr>
        <p:spPr>
          <a:xfrm>
            <a:off x="4038600" y="6356350"/>
            <a:ext cx="4114800" cy="365125"/>
          </a:xfrm>
        </p:spPr>
        <p:txBody>
          <a:bodyPr>
            <a:normAutofit/>
          </a:bodyPr>
          <a:lstStyle/>
          <a:p>
            <a:endParaRPr lang="en-US"/>
          </a:p>
        </p:txBody>
      </p:sp>
      <p:sp>
        <p:nvSpPr>
          <p:cNvPr id="6" name="Slide Number Placeholder 5">
            <a:extLst>
              <a:ext uri="{FF2B5EF4-FFF2-40B4-BE49-F238E27FC236}">
                <a16:creationId xmlns:a16="http://schemas.microsoft.com/office/drawing/2014/main" id="{1114B9AF-EF8A-1740-9DD5-4467899065A3}"/>
              </a:ext>
            </a:extLst>
          </p:cNvPr>
          <p:cNvSpPr>
            <a:spLocks noGrp="1"/>
          </p:cNvSpPr>
          <p:nvPr>
            <p:ph type="sldNum" sz="quarter" idx="4294967295"/>
          </p:nvPr>
        </p:nvSpPr>
        <p:spPr>
          <a:xfrm>
            <a:off x="8610600" y="6356350"/>
            <a:ext cx="2743200" cy="365125"/>
          </a:xfrm>
          <a:prstGeom prst="rect">
            <a:avLst/>
          </a:prstGeom>
        </p:spPr>
        <p:txBody>
          <a:bodyPr>
            <a:normAutofit/>
          </a:bodyPr>
          <a:lstStyle/>
          <a:p>
            <a:pPr>
              <a:lnSpc>
                <a:spcPct val="90000"/>
              </a:lnSpc>
              <a:spcAft>
                <a:spcPts val="600"/>
              </a:spcAft>
            </a:pPr>
            <a:fld id="{491F8020-730A-B34B-BF0E-6D2641D4BD88}" type="slidenum">
              <a:rPr lang="en-US" smtClean="0"/>
              <a:pPr>
                <a:lnSpc>
                  <a:spcPct val="90000"/>
                </a:lnSpc>
                <a:spcAft>
                  <a:spcPts val="600"/>
                </a:spcAft>
              </a:pPr>
              <a:t>9</a:t>
            </a:fld>
            <a:endParaRPr lang="en-US"/>
          </a:p>
        </p:txBody>
      </p:sp>
    </p:spTree>
    <p:extLst>
      <p:ext uri="{BB962C8B-B14F-4D97-AF65-F5344CB8AC3E}">
        <p14:creationId xmlns:p14="http://schemas.microsoft.com/office/powerpoint/2010/main" val="44566217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{1E6F1553-2432-3D4C-85CC-D71E0CCC0DB9}tf16401369</Template>
  <TotalTime>2750</TotalTime>
  <Words>728</Words>
  <Application>Microsoft Macintosh PowerPoint</Application>
  <PresentationFormat>Widescreen</PresentationFormat>
  <Paragraphs>74</Paragraphs>
  <Slides>11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Arial</vt:lpstr>
      <vt:lpstr>Calibri</vt:lpstr>
      <vt:lpstr>Calibri Light</vt:lpstr>
      <vt:lpstr>Office Theme</vt:lpstr>
      <vt:lpstr>REFEDS 43</vt:lpstr>
      <vt:lpstr>Personalized Entity Category</vt:lpstr>
      <vt:lpstr>Problem Statement</vt:lpstr>
      <vt:lpstr>Sample of the Challenges</vt:lpstr>
      <vt:lpstr>No, Wait, Really…</vt:lpstr>
      <vt:lpstr>So Let’s Make It About The Attributes</vt:lpstr>
      <vt:lpstr>“small set of personally identifiable information”</vt:lpstr>
      <vt:lpstr>Key Points of WG Consensus </vt:lpstr>
      <vt:lpstr>A Family of Entity Categories </vt:lpstr>
      <vt:lpstr>Consultation is Open</vt:lpstr>
      <vt:lpstr>Polls! Polls! Polls!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REFEDS 43</dc:title>
  <dc:creator>Heather Flanagan</dc:creator>
  <cp:lastModifiedBy>Heather Flanagan</cp:lastModifiedBy>
  <cp:revision>5</cp:revision>
  <dcterms:created xsi:type="dcterms:W3CDTF">2021-09-27T20:36:32Z</dcterms:created>
  <dcterms:modified xsi:type="dcterms:W3CDTF">2021-09-29T18:26:36Z</dcterms:modified>
</cp:coreProperties>
</file>