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handoutMasterIdLst>
    <p:handoutMasterId r:id="rId31"/>
  </p:handoutMasterIdLst>
  <p:sldIdLst>
    <p:sldId id="256" r:id="rId2"/>
    <p:sldId id="257" r:id="rId3"/>
    <p:sldId id="264" r:id="rId4"/>
    <p:sldId id="270" r:id="rId5"/>
    <p:sldId id="271" r:id="rId6"/>
    <p:sldId id="272" r:id="rId7"/>
    <p:sldId id="258" r:id="rId8"/>
    <p:sldId id="265" r:id="rId9"/>
    <p:sldId id="259" r:id="rId10"/>
    <p:sldId id="274" r:id="rId11"/>
    <p:sldId id="275" r:id="rId12"/>
    <p:sldId id="276" r:id="rId13"/>
    <p:sldId id="277" r:id="rId14"/>
    <p:sldId id="278" r:id="rId15"/>
    <p:sldId id="279" r:id="rId16"/>
    <p:sldId id="260" r:id="rId17"/>
    <p:sldId id="261" r:id="rId18"/>
    <p:sldId id="266" r:id="rId19"/>
    <p:sldId id="267" r:id="rId20"/>
    <p:sldId id="268" r:id="rId21"/>
    <p:sldId id="269" r:id="rId22"/>
    <p:sldId id="262" r:id="rId23"/>
    <p:sldId id="273" r:id="rId24"/>
    <p:sldId id="263" r:id="rId25"/>
    <p:sldId id="280" r:id="rId26"/>
    <p:sldId id="281" r:id="rId27"/>
    <p:sldId id="282" r:id="rId28"/>
    <p:sldId id="283" r:id="rId2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586"/>
  </p:normalViewPr>
  <p:slideViewPr>
    <p:cSldViewPr snapToGrid="0" snapToObjects="1">
      <p:cViewPr>
        <p:scale>
          <a:sx n="110" d="100"/>
          <a:sy n="110" d="100"/>
        </p:scale>
        <p:origin x="2224" y="5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E75E56-CD9B-3C44-B1AF-DFE9E7B48C07}" type="doc">
      <dgm:prSet loTypeId="urn:microsoft.com/office/officeart/2009/3/layout/StepUpProcess" loCatId="" qsTypeId="urn:microsoft.com/office/officeart/2005/8/quickstyle/simple1" qsCatId="simple" csTypeId="urn:microsoft.com/office/officeart/2005/8/colors/accent1_2" csCatId="accent1" phldr="1"/>
      <dgm:spPr/>
      <dgm:t>
        <a:bodyPr/>
        <a:lstStyle/>
        <a:p>
          <a:endParaRPr lang="en-US"/>
        </a:p>
      </dgm:t>
    </dgm:pt>
    <dgm:pt modelId="{4D89360B-CE38-3F4A-BB7A-522B0527AB53}">
      <dgm:prSet phldrT="[Text]"/>
      <dgm:spPr/>
      <dgm:t>
        <a:bodyPr/>
        <a:lstStyle/>
        <a:p>
          <a:r>
            <a:rPr lang="en-US" dirty="0"/>
            <a:t>Develop survey, engage participants, analyze results</a:t>
          </a:r>
        </a:p>
      </dgm:t>
    </dgm:pt>
    <dgm:pt modelId="{18D2ADA0-1526-4541-B4C4-B908A288368F}" type="parTrans" cxnId="{84630D8B-ABBA-204A-92DC-63D3D029D7AB}">
      <dgm:prSet/>
      <dgm:spPr/>
      <dgm:t>
        <a:bodyPr/>
        <a:lstStyle/>
        <a:p>
          <a:endParaRPr lang="en-US"/>
        </a:p>
      </dgm:t>
    </dgm:pt>
    <dgm:pt modelId="{02FD92BF-8C7D-9341-B1B5-2230D722B714}" type="sibTrans" cxnId="{84630D8B-ABBA-204A-92DC-63D3D029D7AB}">
      <dgm:prSet/>
      <dgm:spPr/>
      <dgm:t>
        <a:bodyPr/>
        <a:lstStyle/>
        <a:p>
          <a:endParaRPr lang="en-US"/>
        </a:p>
      </dgm:t>
    </dgm:pt>
    <dgm:pt modelId="{C33304CB-31E8-C94F-A67B-2DA61F7353FA}">
      <dgm:prSet/>
      <dgm:spPr/>
      <dgm:t>
        <a:bodyPr/>
        <a:lstStyle/>
        <a:p>
          <a:r>
            <a:rPr lang="en-US" dirty="0"/>
            <a:t>Scenario development workshop</a:t>
          </a:r>
        </a:p>
      </dgm:t>
    </dgm:pt>
    <dgm:pt modelId="{38386F08-C2BF-8F46-B681-F5D5414B12C4}" type="parTrans" cxnId="{6AF075EE-2412-7940-AF2E-EC2BDE7AC94D}">
      <dgm:prSet/>
      <dgm:spPr/>
      <dgm:t>
        <a:bodyPr/>
        <a:lstStyle/>
        <a:p>
          <a:endParaRPr lang="en-US"/>
        </a:p>
      </dgm:t>
    </dgm:pt>
    <dgm:pt modelId="{0A943096-3B7B-A54B-8C92-3470090FA357}" type="sibTrans" cxnId="{6AF075EE-2412-7940-AF2E-EC2BDE7AC94D}">
      <dgm:prSet/>
      <dgm:spPr/>
      <dgm:t>
        <a:bodyPr/>
        <a:lstStyle/>
        <a:p>
          <a:endParaRPr lang="en-US"/>
        </a:p>
      </dgm:t>
    </dgm:pt>
    <dgm:pt modelId="{86168213-A862-FF44-A0B1-911D51D3164C}">
      <dgm:prSet phldrT="[Text]"/>
      <dgm:spPr/>
      <dgm:t>
        <a:bodyPr/>
        <a:lstStyle/>
        <a:p>
          <a:r>
            <a:rPr lang="en-US" dirty="0"/>
            <a:t>Mission &amp; strategic analysis</a:t>
          </a:r>
        </a:p>
      </dgm:t>
    </dgm:pt>
    <dgm:pt modelId="{C06850DE-286B-CC46-8C11-9AB6235322C7}" type="parTrans" cxnId="{AAD992D4-761F-1E4B-9C8F-BBB987043F2E}">
      <dgm:prSet/>
      <dgm:spPr/>
      <dgm:t>
        <a:bodyPr/>
        <a:lstStyle/>
        <a:p>
          <a:endParaRPr lang="en-US"/>
        </a:p>
      </dgm:t>
    </dgm:pt>
    <dgm:pt modelId="{07AFC07F-A389-E84A-9C7D-4AF001E1B4D7}" type="sibTrans" cxnId="{AAD992D4-761F-1E4B-9C8F-BBB987043F2E}">
      <dgm:prSet/>
      <dgm:spPr/>
      <dgm:t>
        <a:bodyPr/>
        <a:lstStyle/>
        <a:p>
          <a:endParaRPr lang="en-US"/>
        </a:p>
      </dgm:t>
    </dgm:pt>
    <dgm:pt modelId="{42227034-DDA7-BC4C-90CF-9586CD19EB57}">
      <dgm:prSet phldrT="[Text]"/>
      <dgm:spPr/>
      <dgm:t>
        <a:bodyPr/>
        <a:lstStyle/>
        <a:p>
          <a:r>
            <a:rPr lang="en-US" dirty="0"/>
            <a:t>Develop report</a:t>
          </a:r>
        </a:p>
      </dgm:t>
    </dgm:pt>
    <dgm:pt modelId="{25DAEAD2-2D9D-5E4A-9AAD-7C6E9FC42CC5}" type="parTrans" cxnId="{8F93E226-7E36-234E-A3F3-8AC0C3B5D7FE}">
      <dgm:prSet/>
      <dgm:spPr/>
      <dgm:t>
        <a:bodyPr/>
        <a:lstStyle/>
        <a:p>
          <a:endParaRPr lang="en-US"/>
        </a:p>
      </dgm:t>
    </dgm:pt>
    <dgm:pt modelId="{6B944CA3-36BF-A648-BE03-E9CAE201D346}" type="sibTrans" cxnId="{8F93E226-7E36-234E-A3F3-8AC0C3B5D7FE}">
      <dgm:prSet/>
      <dgm:spPr/>
      <dgm:t>
        <a:bodyPr/>
        <a:lstStyle/>
        <a:p>
          <a:endParaRPr lang="en-US"/>
        </a:p>
      </dgm:t>
    </dgm:pt>
    <dgm:pt modelId="{FBEA47BF-FE6A-B04B-9BBF-E7B9B23AF141}">
      <dgm:prSet phldrT="[Text]"/>
      <dgm:spPr/>
      <dgm:t>
        <a:bodyPr/>
        <a:lstStyle/>
        <a:p>
          <a:r>
            <a:rPr lang="en-US" dirty="0"/>
            <a:t>Consultation and webinars</a:t>
          </a:r>
        </a:p>
      </dgm:t>
    </dgm:pt>
    <dgm:pt modelId="{F419C6C7-75B4-2B48-BDD9-32B647928A02}" type="parTrans" cxnId="{4704B0B5-74C2-8540-8CFA-3FC60CE4D4D5}">
      <dgm:prSet/>
      <dgm:spPr/>
      <dgm:t>
        <a:bodyPr/>
        <a:lstStyle/>
        <a:p>
          <a:endParaRPr lang="en-US"/>
        </a:p>
      </dgm:t>
    </dgm:pt>
    <dgm:pt modelId="{91A3EFCB-5F0C-4043-9A51-E735C6BC2774}" type="sibTrans" cxnId="{4704B0B5-74C2-8540-8CFA-3FC60CE4D4D5}">
      <dgm:prSet/>
      <dgm:spPr/>
      <dgm:t>
        <a:bodyPr/>
        <a:lstStyle/>
        <a:p>
          <a:endParaRPr lang="en-US"/>
        </a:p>
      </dgm:t>
    </dgm:pt>
    <dgm:pt modelId="{DE4E870A-01C9-A048-9140-D8B840020CBF}" type="pres">
      <dgm:prSet presAssocID="{5FE75E56-CD9B-3C44-B1AF-DFE9E7B48C07}" presName="rootnode" presStyleCnt="0">
        <dgm:presLayoutVars>
          <dgm:chMax/>
          <dgm:chPref/>
          <dgm:dir/>
          <dgm:animLvl val="lvl"/>
        </dgm:presLayoutVars>
      </dgm:prSet>
      <dgm:spPr/>
    </dgm:pt>
    <dgm:pt modelId="{1243D750-DA6B-CB48-AD60-CC52198DA7A0}" type="pres">
      <dgm:prSet presAssocID="{4D89360B-CE38-3F4A-BB7A-522B0527AB53}" presName="composite" presStyleCnt="0"/>
      <dgm:spPr/>
    </dgm:pt>
    <dgm:pt modelId="{53D478C2-9219-A24D-96C7-3E8738A37A90}" type="pres">
      <dgm:prSet presAssocID="{4D89360B-CE38-3F4A-BB7A-522B0527AB53}" presName="LShape" presStyleLbl="alignNode1" presStyleIdx="0" presStyleCnt="9"/>
      <dgm:spPr/>
    </dgm:pt>
    <dgm:pt modelId="{06D33ED1-885E-1D4B-9456-34E59ACEF078}" type="pres">
      <dgm:prSet presAssocID="{4D89360B-CE38-3F4A-BB7A-522B0527AB53}" presName="ParentText" presStyleLbl="revTx" presStyleIdx="0" presStyleCnt="5">
        <dgm:presLayoutVars>
          <dgm:chMax val="0"/>
          <dgm:chPref val="0"/>
          <dgm:bulletEnabled val="1"/>
        </dgm:presLayoutVars>
      </dgm:prSet>
      <dgm:spPr/>
    </dgm:pt>
    <dgm:pt modelId="{C50FD96A-0CD0-464D-8243-8E49E86A5A53}" type="pres">
      <dgm:prSet presAssocID="{4D89360B-CE38-3F4A-BB7A-522B0527AB53}" presName="Triangle" presStyleLbl="alignNode1" presStyleIdx="1" presStyleCnt="9"/>
      <dgm:spPr/>
    </dgm:pt>
    <dgm:pt modelId="{38C03D57-783F-D548-8261-81BD11B19AC5}" type="pres">
      <dgm:prSet presAssocID="{02FD92BF-8C7D-9341-B1B5-2230D722B714}" presName="sibTrans" presStyleCnt="0"/>
      <dgm:spPr/>
    </dgm:pt>
    <dgm:pt modelId="{18D95133-A366-3949-93DE-0D923BF049DF}" type="pres">
      <dgm:prSet presAssocID="{02FD92BF-8C7D-9341-B1B5-2230D722B714}" presName="space" presStyleCnt="0"/>
      <dgm:spPr/>
    </dgm:pt>
    <dgm:pt modelId="{2F5B16F6-D53B-CC46-B5B3-305631115702}" type="pres">
      <dgm:prSet presAssocID="{C33304CB-31E8-C94F-A67B-2DA61F7353FA}" presName="composite" presStyleCnt="0"/>
      <dgm:spPr/>
    </dgm:pt>
    <dgm:pt modelId="{B86BAFC9-016E-6D46-97F7-DAC10FA5CD90}" type="pres">
      <dgm:prSet presAssocID="{C33304CB-31E8-C94F-A67B-2DA61F7353FA}" presName="LShape" presStyleLbl="alignNode1" presStyleIdx="2" presStyleCnt="9"/>
      <dgm:spPr/>
    </dgm:pt>
    <dgm:pt modelId="{8D0863AB-73DC-B045-BEB1-29BBF9FC0E0E}" type="pres">
      <dgm:prSet presAssocID="{C33304CB-31E8-C94F-A67B-2DA61F7353FA}" presName="ParentText" presStyleLbl="revTx" presStyleIdx="1" presStyleCnt="5">
        <dgm:presLayoutVars>
          <dgm:chMax val="0"/>
          <dgm:chPref val="0"/>
          <dgm:bulletEnabled val="1"/>
        </dgm:presLayoutVars>
      </dgm:prSet>
      <dgm:spPr/>
    </dgm:pt>
    <dgm:pt modelId="{40DE8AD1-C22E-DF48-835B-69CAEB951374}" type="pres">
      <dgm:prSet presAssocID="{C33304CB-31E8-C94F-A67B-2DA61F7353FA}" presName="Triangle" presStyleLbl="alignNode1" presStyleIdx="3" presStyleCnt="9"/>
      <dgm:spPr/>
    </dgm:pt>
    <dgm:pt modelId="{FC3EBF97-7F1D-F84E-A19B-F0645E2BDA12}" type="pres">
      <dgm:prSet presAssocID="{0A943096-3B7B-A54B-8C92-3470090FA357}" presName="sibTrans" presStyleCnt="0"/>
      <dgm:spPr/>
    </dgm:pt>
    <dgm:pt modelId="{51470A66-346C-F24C-A025-E7FF49883C65}" type="pres">
      <dgm:prSet presAssocID="{0A943096-3B7B-A54B-8C92-3470090FA357}" presName="space" presStyleCnt="0"/>
      <dgm:spPr/>
    </dgm:pt>
    <dgm:pt modelId="{98CBE6AA-5423-D04F-9144-351AD3214514}" type="pres">
      <dgm:prSet presAssocID="{86168213-A862-FF44-A0B1-911D51D3164C}" presName="composite" presStyleCnt="0"/>
      <dgm:spPr/>
    </dgm:pt>
    <dgm:pt modelId="{2D72BFA5-941B-1E49-A1CD-A0B796D78BAE}" type="pres">
      <dgm:prSet presAssocID="{86168213-A862-FF44-A0B1-911D51D3164C}" presName="LShape" presStyleLbl="alignNode1" presStyleIdx="4" presStyleCnt="9"/>
      <dgm:spPr/>
    </dgm:pt>
    <dgm:pt modelId="{F382C71F-D0E0-5748-BA80-C5F9E5AA055E}" type="pres">
      <dgm:prSet presAssocID="{86168213-A862-FF44-A0B1-911D51D3164C}" presName="ParentText" presStyleLbl="revTx" presStyleIdx="2" presStyleCnt="5">
        <dgm:presLayoutVars>
          <dgm:chMax val="0"/>
          <dgm:chPref val="0"/>
          <dgm:bulletEnabled val="1"/>
        </dgm:presLayoutVars>
      </dgm:prSet>
      <dgm:spPr/>
    </dgm:pt>
    <dgm:pt modelId="{97730CE5-4452-7A4D-BB16-980662CF67B0}" type="pres">
      <dgm:prSet presAssocID="{86168213-A862-FF44-A0B1-911D51D3164C}" presName="Triangle" presStyleLbl="alignNode1" presStyleIdx="5" presStyleCnt="9"/>
      <dgm:spPr/>
    </dgm:pt>
    <dgm:pt modelId="{ECF18589-CA13-9444-ADCE-ABC6687E8677}" type="pres">
      <dgm:prSet presAssocID="{07AFC07F-A389-E84A-9C7D-4AF001E1B4D7}" presName="sibTrans" presStyleCnt="0"/>
      <dgm:spPr/>
    </dgm:pt>
    <dgm:pt modelId="{ED967E99-07E7-E14E-B081-58A2F04327C8}" type="pres">
      <dgm:prSet presAssocID="{07AFC07F-A389-E84A-9C7D-4AF001E1B4D7}" presName="space" presStyleCnt="0"/>
      <dgm:spPr/>
    </dgm:pt>
    <dgm:pt modelId="{A11378CC-5A1A-C843-819D-ECB3142D8E08}" type="pres">
      <dgm:prSet presAssocID="{42227034-DDA7-BC4C-90CF-9586CD19EB57}" presName="composite" presStyleCnt="0"/>
      <dgm:spPr/>
    </dgm:pt>
    <dgm:pt modelId="{56CBAC8E-76AF-C143-A3F9-DC5B580D6D93}" type="pres">
      <dgm:prSet presAssocID="{42227034-DDA7-BC4C-90CF-9586CD19EB57}" presName="LShape" presStyleLbl="alignNode1" presStyleIdx="6" presStyleCnt="9"/>
      <dgm:spPr>
        <a:solidFill>
          <a:srgbClr val="D83A30"/>
        </a:solidFill>
        <a:ln>
          <a:solidFill>
            <a:srgbClr val="D83A30"/>
          </a:solidFill>
        </a:ln>
      </dgm:spPr>
    </dgm:pt>
    <dgm:pt modelId="{71B38771-65D8-E445-A3D2-402B3E04F6DD}" type="pres">
      <dgm:prSet presAssocID="{42227034-DDA7-BC4C-90CF-9586CD19EB57}" presName="ParentText" presStyleLbl="revTx" presStyleIdx="3" presStyleCnt="5">
        <dgm:presLayoutVars>
          <dgm:chMax val="0"/>
          <dgm:chPref val="0"/>
          <dgm:bulletEnabled val="1"/>
        </dgm:presLayoutVars>
      </dgm:prSet>
      <dgm:spPr/>
    </dgm:pt>
    <dgm:pt modelId="{B0451CA1-5AFE-6C45-889C-ADA55656488E}" type="pres">
      <dgm:prSet presAssocID="{42227034-DDA7-BC4C-90CF-9586CD19EB57}" presName="Triangle" presStyleLbl="alignNode1" presStyleIdx="7" presStyleCnt="9"/>
      <dgm:spPr>
        <a:solidFill>
          <a:srgbClr val="D83A30"/>
        </a:solidFill>
        <a:ln>
          <a:solidFill>
            <a:srgbClr val="D83A30"/>
          </a:solidFill>
        </a:ln>
      </dgm:spPr>
    </dgm:pt>
    <dgm:pt modelId="{02A8A39A-C802-F643-BD20-BB021EBBD0A9}" type="pres">
      <dgm:prSet presAssocID="{6B944CA3-36BF-A648-BE03-E9CAE201D346}" presName="sibTrans" presStyleCnt="0"/>
      <dgm:spPr/>
    </dgm:pt>
    <dgm:pt modelId="{7EBC7282-5251-6040-A562-5EB5E79E8452}" type="pres">
      <dgm:prSet presAssocID="{6B944CA3-36BF-A648-BE03-E9CAE201D346}" presName="space" presStyleCnt="0"/>
      <dgm:spPr/>
    </dgm:pt>
    <dgm:pt modelId="{C375C850-6E6F-D348-97E3-6564362AC79C}" type="pres">
      <dgm:prSet presAssocID="{FBEA47BF-FE6A-B04B-9BBF-E7B9B23AF141}" presName="composite" presStyleCnt="0"/>
      <dgm:spPr/>
    </dgm:pt>
    <dgm:pt modelId="{745BBF19-68E6-6440-AD12-B3F5F80DD5F1}" type="pres">
      <dgm:prSet presAssocID="{FBEA47BF-FE6A-B04B-9BBF-E7B9B23AF141}" presName="LShape" presStyleLbl="alignNode1" presStyleIdx="8" presStyleCnt="9"/>
      <dgm:spPr>
        <a:solidFill>
          <a:srgbClr val="D83A30"/>
        </a:solidFill>
        <a:ln>
          <a:solidFill>
            <a:srgbClr val="D83A30"/>
          </a:solidFill>
        </a:ln>
      </dgm:spPr>
    </dgm:pt>
    <dgm:pt modelId="{DFAD9B67-D0FC-7248-9970-9D5D53C6152D}" type="pres">
      <dgm:prSet presAssocID="{FBEA47BF-FE6A-B04B-9BBF-E7B9B23AF141}" presName="ParentText" presStyleLbl="revTx" presStyleIdx="4" presStyleCnt="5">
        <dgm:presLayoutVars>
          <dgm:chMax val="0"/>
          <dgm:chPref val="0"/>
          <dgm:bulletEnabled val="1"/>
        </dgm:presLayoutVars>
      </dgm:prSet>
      <dgm:spPr/>
    </dgm:pt>
  </dgm:ptLst>
  <dgm:cxnLst>
    <dgm:cxn modelId="{F5B18C1B-9568-3D47-8BB7-F125E7585992}" type="presOf" srcId="{42227034-DDA7-BC4C-90CF-9586CD19EB57}" destId="{71B38771-65D8-E445-A3D2-402B3E04F6DD}" srcOrd="0" destOrd="0" presId="urn:microsoft.com/office/officeart/2009/3/layout/StepUpProcess"/>
    <dgm:cxn modelId="{8F93E226-7E36-234E-A3F3-8AC0C3B5D7FE}" srcId="{5FE75E56-CD9B-3C44-B1AF-DFE9E7B48C07}" destId="{42227034-DDA7-BC4C-90CF-9586CD19EB57}" srcOrd="3" destOrd="0" parTransId="{25DAEAD2-2D9D-5E4A-9AAD-7C6E9FC42CC5}" sibTransId="{6B944CA3-36BF-A648-BE03-E9CAE201D346}"/>
    <dgm:cxn modelId="{74D4F045-2243-4145-A2C0-2DED614DA583}" type="presOf" srcId="{86168213-A862-FF44-A0B1-911D51D3164C}" destId="{F382C71F-D0E0-5748-BA80-C5F9E5AA055E}" srcOrd="0" destOrd="0" presId="urn:microsoft.com/office/officeart/2009/3/layout/StepUpProcess"/>
    <dgm:cxn modelId="{84630D8B-ABBA-204A-92DC-63D3D029D7AB}" srcId="{5FE75E56-CD9B-3C44-B1AF-DFE9E7B48C07}" destId="{4D89360B-CE38-3F4A-BB7A-522B0527AB53}" srcOrd="0" destOrd="0" parTransId="{18D2ADA0-1526-4541-B4C4-B908A288368F}" sibTransId="{02FD92BF-8C7D-9341-B1B5-2230D722B714}"/>
    <dgm:cxn modelId="{556F9497-E1E6-6E4A-BC17-2A8A8636474E}" type="presOf" srcId="{4D89360B-CE38-3F4A-BB7A-522B0527AB53}" destId="{06D33ED1-885E-1D4B-9456-34E59ACEF078}" srcOrd="0" destOrd="0" presId="urn:microsoft.com/office/officeart/2009/3/layout/StepUpProcess"/>
    <dgm:cxn modelId="{0F2C06B3-7FE9-0F41-8A27-96FC428E9AB4}" type="presOf" srcId="{C33304CB-31E8-C94F-A67B-2DA61F7353FA}" destId="{8D0863AB-73DC-B045-BEB1-29BBF9FC0E0E}" srcOrd="0" destOrd="0" presId="urn:microsoft.com/office/officeart/2009/3/layout/StepUpProcess"/>
    <dgm:cxn modelId="{4704B0B5-74C2-8540-8CFA-3FC60CE4D4D5}" srcId="{5FE75E56-CD9B-3C44-B1AF-DFE9E7B48C07}" destId="{FBEA47BF-FE6A-B04B-9BBF-E7B9B23AF141}" srcOrd="4" destOrd="0" parTransId="{F419C6C7-75B4-2B48-BDD9-32B647928A02}" sibTransId="{91A3EFCB-5F0C-4043-9A51-E735C6BC2774}"/>
    <dgm:cxn modelId="{541D40B8-8D4D-EE47-95A2-DB835E190B6C}" type="presOf" srcId="{5FE75E56-CD9B-3C44-B1AF-DFE9E7B48C07}" destId="{DE4E870A-01C9-A048-9140-D8B840020CBF}" srcOrd="0" destOrd="0" presId="urn:microsoft.com/office/officeart/2009/3/layout/StepUpProcess"/>
    <dgm:cxn modelId="{467F4ABB-29DB-CB4D-BFA9-D2423BDF9C31}" type="presOf" srcId="{FBEA47BF-FE6A-B04B-9BBF-E7B9B23AF141}" destId="{DFAD9B67-D0FC-7248-9970-9D5D53C6152D}" srcOrd="0" destOrd="0" presId="urn:microsoft.com/office/officeart/2009/3/layout/StepUpProcess"/>
    <dgm:cxn modelId="{AAD992D4-761F-1E4B-9C8F-BBB987043F2E}" srcId="{5FE75E56-CD9B-3C44-B1AF-DFE9E7B48C07}" destId="{86168213-A862-FF44-A0B1-911D51D3164C}" srcOrd="2" destOrd="0" parTransId="{C06850DE-286B-CC46-8C11-9AB6235322C7}" sibTransId="{07AFC07F-A389-E84A-9C7D-4AF001E1B4D7}"/>
    <dgm:cxn modelId="{6AF075EE-2412-7940-AF2E-EC2BDE7AC94D}" srcId="{5FE75E56-CD9B-3C44-B1AF-DFE9E7B48C07}" destId="{C33304CB-31E8-C94F-A67B-2DA61F7353FA}" srcOrd="1" destOrd="0" parTransId="{38386F08-C2BF-8F46-B681-F5D5414B12C4}" sibTransId="{0A943096-3B7B-A54B-8C92-3470090FA357}"/>
    <dgm:cxn modelId="{A9D980C1-666E-1F47-B8E2-8A75130DA37E}" type="presParOf" srcId="{DE4E870A-01C9-A048-9140-D8B840020CBF}" destId="{1243D750-DA6B-CB48-AD60-CC52198DA7A0}" srcOrd="0" destOrd="0" presId="urn:microsoft.com/office/officeart/2009/3/layout/StepUpProcess"/>
    <dgm:cxn modelId="{59CE731E-34D5-C943-8E00-2ACB587DE361}" type="presParOf" srcId="{1243D750-DA6B-CB48-AD60-CC52198DA7A0}" destId="{53D478C2-9219-A24D-96C7-3E8738A37A90}" srcOrd="0" destOrd="0" presId="urn:microsoft.com/office/officeart/2009/3/layout/StepUpProcess"/>
    <dgm:cxn modelId="{2AF45EDE-E84F-A44D-AED6-C50B364A3A35}" type="presParOf" srcId="{1243D750-DA6B-CB48-AD60-CC52198DA7A0}" destId="{06D33ED1-885E-1D4B-9456-34E59ACEF078}" srcOrd="1" destOrd="0" presId="urn:microsoft.com/office/officeart/2009/3/layout/StepUpProcess"/>
    <dgm:cxn modelId="{7B4559A2-EDAD-BE40-971E-882F191F906C}" type="presParOf" srcId="{1243D750-DA6B-CB48-AD60-CC52198DA7A0}" destId="{C50FD96A-0CD0-464D-8243-8E49E86A5A53}" srcOrd="2" destOrd="0" presId="urn:microsoft.com/office/officeart/2009/3/layout/StepUpProcess"/>
    <dgm:cxn modelId="{F1B76B09-90E5-C044-BE83-79EAF162FE77}" type="presParOf" srcId="{DE4E870A-01C9-A048-9140-D8B840020CBF}" destId="{38C03D57-783F-D548-8261-81BD11B19AC5}" srcOrd="1" destOrd="0" presId="urn:microsoft.com/office/officeart/2009/3/layout/StepUpProcess"/>
    <dgm:cxn modelId="{F0BCEB63-5B58-E548-B754-CB50127E3C0A}" type="presParOf" srcId="{38C03D57-783F-D548-8261-81BD11B19AC5}" destId="{18D95133-A366-3949-93DE-0D923BF049DF}" srcOrd="0" destOrd="0" presId="urn:microsoft.com/office/officeart/2009/3/layout/StepUpProcess"/>
    <dgm:cxn modelId="{75CFE450-E5CD-3A4D-986A-7AEA08CCDD90}" type="presParOf" srcId="{DE4E870A-01C9-A048-9140-D8B840020CBF}" destId="{2F5B16F6-D53B-CC46-B5B3-305631115702}" srcOrd="2" destOrd="0" presId="urn:microsoft.com/office/officeart/2009/3/layout/StepUpProcess"/>
    <dgm:cxn modelId="{B36A5AEF-0510-DB4A-9F59-9550CC031856}" type="presParOf" srcId="{2F5B16F6-D53B-CC46-B5B3-305631115702}" destId="{B86BAFC9-016E-6D46-97F7-DAC10FA5CD90}" srcOrd="0" destOrd="0" presId="urn:microsoft.com/office/officeart/2009/3/layout/StepUpProcess"/>
    <dgm:cxn modelId="{43554182-81CD-7646-867C-C8C16AFBEF6E}" type="presParOf" srcId="{2F5B16F6-D53B-CC46-B5B3-305631115702}" destId="{8D0863AB-73DC-B045-BEB1-29BBF9FC0E0E}" srcOrd="1" destOrd="0" presId="urn:microsoft.com/office/officeart/2009/3/layout/StepUpProcess"/>
    <dgm:cxn modelId="{AE2F94AF-5A29-DF44-AB67-70A59A82454F}" type="presParOf" srcId="{2F5B16F6-D53B-CC46-B5B3-305631115702}" destId="{40DE8AD1-C22E-DF48-835B-69CAEB951374}" srcOrd="2" destOrd="0" presId="urn:microsoft.com/office/officeart/2009/3/layout/StepUpProcess"/>
    <dgm:cxn modelId="{793F2460-CBFD-B442-A44D-2D0B84C61B7B}" type="presParOf" srcId="{DE4E870A-01C9-A048-9140-D8B840020CBF}" destId="{FC3EBF97-7F1D-F84E-A19B-F0645E2BDA12}" srcOrd="3" destOrd="0" presId="urn:microsoft.com/office/officeart/2009/3/layout/StepUpProcess"/>
    <dgm:cxn modelId="{C283F83E-EB5F-8C42-BEEE-92A51E426DD0}" type="presParOf" srcId="{FC3EBF97-7F1D-F84E-A19B-F0645E2BDA12}" destId="{51470A66-346C-F24C-A025-E7FF49883C65}" srcOrd="0" destOrd="0" presId="urn:microsoft.com/office/officeart/2009/3/layout/StepUpProcess"/>
    <dgm:cxn modelId="{A728B65E-0F00-174F-896E-2E2C2F495269}" type="presParOf" srcId="{DE4E870A-01C9-A048-9140-D8B840020CBF}" destId="{98CBE6AA-5423-D04F-9144-351AD3214514}" srcOrd="4" destOrd="0" presId="urn:microsoft.com/office/officeart/2009/3/layout/StepUpProcess"/>
    <dgm:cxn modelId="{DABAC755-7FA4-F44B-8CC9-EB60D0E793F6}" type="presParOf" srcId="{98CBE6AA-5423-D04F-9144-351AD3214514}" destId="{2D72BFA5-941B-1E49-A1CD-A0B796D78BAE}" srcOrd="0" destOrd="0" presId="urn:microsoft.com/office/officeart/2009/3/layout/StepUpProcess"/>
    <dgm:cxn modelId="{F238CD8E-37A1-F54C-A15D-7E2AB615D76F}" type="presParOf" srcId="{98CBE6AA-5423-D04F-9144-351AD3214514}" destId="{F382C71F-D0E0-5748-BA80-C5F9E5AA055E}" srcOrd="1" destOrd="0" presId="urn:microsoft.com/office/officeart/2009/3/layout/StepUpProcess"/>
    <dgm:cxn modelId="{81FE512E-EC03-1545-9A55-9EE258C00860}" type="presParOf" srcId="{98CBE6AA-5423-D04F-9144-351AD3214514}" destId="{97730CE5-4452-7A4D-BB16-980662CF67B0}" srcOrd="2" destOrd="0" presId="urn:microsoft.com/office/officeart/2009/3/layout/StepUpProcess"/>
    <dgm:cxn modelId="{620AC1DA-E107-5749-BBFC-22FD4D14492F}" type="presParOf" srcId="{DE4E870A-01C9-A048-9140-D8B840020CBF}" destId="{ECF18589-CA13-9444-ADCE-ABC6687E8677}" srcOrd="5" destOrd="0" presId="urn:microsoft.com/office/officeart/2009/3/layout/StepUpProcess"/>
    <dgm:cxn modelId="{49D177E7-4B91-B84B-A9D9-9BDADCEE91B7}" type="presParOf" srcId="{ECF18589-CA13-9444-ADCE-ABC6687E8677}" destId="{ED967E99-07E7-E14E-B081-58A2F04327C8}" srcOrd="0" destOrd="0" presId="urn:microsoft.com/office/officeart/2009/3/layout/StepUpProcess"/>
    <dgm:cxn modelId="{3510B44F-67C5-DA4B-8C60-7D27F5DBF9E6}" type="presParOf" srcId="{DE4E870A-01C9-A048-9140-D8B840020CBF}" destId="{A11378CC-5A1A-C843-819D-ECB3142D8E08}" srcOrd="6" destOrd="0" presId="urn:microsoft.com/office/officeart/2009/3/layout/StepUpProcess"/>
    <dgm:cxn modelId="{CB06B27A-2064-FF4D-8D93-C7E9D7B657F6}" type="presParOf" srcId="{A11378CC-5A1A-C843-819D-ECB3142D8E08}" destId="{56CBAC8E-76AF-C143-A3F9-DC5B580D6D93}" srcOrd="0" destOrd="0" presId="urn:microsoft.com/office/officeart/2009/3/layout/StepUpProcess"/>
    <dgm:cxn modelId="{1BA0C2DD-CCF4-834D-9281-E6C4DD391FA0}" type="presParOf" srcId="{A11378CC-5A1A-C843-819D-ECB3142D8E08}" destId="{71B38771-65D8-E445-A3D2-402B3E04F6DD}" srcOrd="1" destOrd="0" presId="urn:microsoft.com/office/officeart/2009/3/layout/StepUpProcess"/>
    <dgm:cxn modelId="{09F8B37E-A7CE-6D45-8430-D826A2BD4354}" type="presParOf" srcId="{A11378CC-5A1A-C843-819D-ECB3142D8E08}" destId="{B0451CA1-5AFE-6C45-889C-ADA55656488E}" srcOrd="2" destOrd="0" presId="urn:microsoft.com/office/officeart/2009/3/layout/StepUpProcess"/>
    <dgm:cxn modelId="{279D45C1-B65A-4D43-A77F-81ADFE5B275F}" type="presParOf" srcId="{DE4E870A-01C9-A048-9140-D8B840020CBF}" destId="{02A8A39A-C802-F643-BD20-BB021EBBD0A9}" srcOrd="7" destOrd="0" presId="urn:microsoft.com/office/officeart/2009/3/layout/StepUpProcess"/>
    <dgm:cxn modelId="{726EE63C-459F-BD4B-89E5-AD1D895E2B50}" type="presParOf" srcId="{02A8A39A-C802-F643-BD20-BB021EBBD0A9}" destId="{7EBC7282-5251-6040-A562-5EB5E79E8452}" srcOrd="0" destOrd="0" presId="urn:microsoft.com/office/officeart/2009/3/layout/StepUpProcess"/>
    <dgm:cxn modelId="{B078FC31-58DA-9E43-9AA9-89F35A4E14A1}" type="presParOf" srcId="{DE4E870A-01C9-A048-9140-D8B840020CBF}" destId="{C375C850-6E6F-D348-97E3-6564362AC79C}" srcOrd="8" destOrd="0" presId="urn:microsoft.com/office/officeart/2009/3/layout/StepUpProcess"/>
    <dgm:cxn modelId="{1E0B7E83-4F92-3E49-9D83-4818A9B096E7}" type="presParOf" srcId="{C375C850-6E6F-D348-97E3-6564362AC79C}" destId="{745BBF19-68E6-6440-AD12-B3F5F80DD5F1}" srcOrd="0" destOrd="0" presId="urn:microsoft.com/office/officeart/2009/3/layout/StepUpProcess"/>
    <dgm:cxn modelId="{173CF26C-4D6E-3E4C-9342-2DFAC1946A7B}" type="presParOf" srcId="{C375C850-6E6F-D348-97E3-6564362AC79C}" destId="{DFAD9B67-D0FC-7248-9970-9D5D53C6152D}" srcOrd="1" destOrd="0" presId="urn:microsoft.com/office/officeart/2009/3/layout/StepUpProcess"/>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1764621-64F7-AC48-9B12-63F044C0DFFD}" type="doc">
      <dgm:prSet loTypeId="urn:microsoft.com/office/officeart/2005/8/layout/matrix2" loCatId="" qsTypeId="urn:microsoft.com/office/officeart/2005/8/quickstyle/simple1" qsCatId="simple" csTypeId="urn:microsoft.com/office/officeart/2005/8/colors/accent2_2" csCatId="accent2" phldr="1"/>
      <dgm:spPr/>
      <dgm:t>
        <a:bodyPr/>
        <a:lstStyle/>
        <a:p>
          <a:endParaRPr lang="en-US"/>
        </a:p>
      </dgm:t>
    </dgm:pt>
    <dgm:pt modelId="{98B86045-5AFB-B442-96D4-C75992725A34}">
      <dgm:prSet phldrT="[Text]"/>
      <dgm:spPr/>
      <dgm:t>
        <a:bodyPr/>
        <a:lstStyle/>
        <a:p>
          <a:r>
            <a:rPr lang="en-US" dirty="0"/>
            <a:t>Tinder for Collaboration</a:t>
          </a:r>
        </a:p>
      </dgm:t>
    </dgm:pt>
    <dgm:pt modelId="{E8CDFE73-1F34-6144-B1CD-395BFE085E22}" type="parTrans" cxnId="{694628B9-E65D-A04F-895E-CBDF921D93C2}">
      <dgm:prSet/>
      <dgm:spPr/>
      <dgm:t>
        <a:bodyPr/>
        <a:lstStyle/>
        <a:p>
          <a:endParaRPr lang="en-US"/>
        </a:p>
      </dgm:t>
    </dgm:pt>
    <dgm:pt modelId="{788EF028-9A6C-1047-A48F-FC64C1AA2310}" type="sibTrans" cxnId="{694628B9-E65D-A04F-895E-CBDF921D93C2}">
      <dgm:prSet/>
      <dgm:spPr/>
      <dgm:t>
        <a:bodyPr/>
        <a:lstStyle/>
        <a:p>
          <a:endParaRPr lang="en-US"/>
        </a:p>
      </dgm:t>
    </dgm:pt>
    <dgm:pt modelId="{7C3D5869-EC62-E44E-82F4-FABCBDE25CCE}">
      <dgm:prSet phldrT="[Text]"/>
      <dgm:spPr/>
      <dgm:t>
        <a:bodyPr/>
        <a:lstStyle/>
        <a:p>
          <a:r>
            <a:rPr lang="en-US" dirty="0"/>
            <a:t>Mission Accomplished</a:t>
          </a:r>
        </a:p>
      </dgm:t>
    </dgm:pt>
    <dgm:pt modelId="{625A8E65-4D68-0445-A0C5-66D5FFABC440}" type="parTrans" cxnId="{FAA89CCA-0082-334A-984A-2BBBD72EB79A}">
      <dgm:prSet/>
      <dgm:spPr/>
      <dgm:t>
        <a:bodyPr/>
        <a:lstStyle/>
        <a:p>
          <a:endParaRPr lang="en-US"/>
        </a:p>
      </dgm:t>
    </dgm:pt>
    <dgm:pt modelId="{91405602-8D94-5543-8F3B-48CDF199D45B}" type="sibTrans" cxnId="{FAA89CCA-0082-334A-984A-2BBBD72EB79A}">
      <dgm:prSet/>
      <dgm:spPr/>
      <dgm:t>
        <a:bodyPr/>
        <a:lstStyle/>
        <a:p>
          <a:endParaRPr lang="en-US"/>
        </a:p>
      </dgm:t>
    </dgm:pt>
    <dgm:pt modelId="{EEF0078D-AF21-E346-A6F5-9ABA3C970C88}">
      <dgm:prSet phldrT="[Text]"/>
      <dgm:spPr/>
      <dgm:t>
        <a:bodyPr/>
        <a:lstStyle/>
        <a:p>
          <a:r>
            <a:rPr lang="en-US" dirty="0"/>
            <a:t>I Will Survive</a:t>
          </a:r>
        </a:p>
      </dgm:t>
    </dgm:pt>
    <dgm:pt modelId="{FEBC43D8-61AB-484E-A33D-7ECF49F20B6F}" type="parTrans" cxnId="{275893B1-9BD9-A845-B6E5-610F991EDF0A}">
      <dgm:prSet/>
      <dgm:spPr/>
      <dgm:t>
        <a:bodyPr/>
        <a:lstStyle/>
        <a:p>
          <a:endParaRPr lang="en-US"/>
        </a:p>
      </dgm:t>
    </dgm:pt>
    <dgm:pt modelId="{394DB708-4449-2943-8B8C-6AFE401F7E44}" type="sibTrans" cxnId="{275893B1-9BD9-A845-B6E5-610F991EDF0A}">
      <dgm:prSet/>
      <dgm:spPr/>
      <dgm:t>
        <a:bodyPr/>
        <a:lstStyle/>
        <a:p>
          <a:endParaRPr lang="en-US"/>
        </a:p>
      </dgm:t>
    </dgm:pt>
    <dgm:pt modelId="{FBEA6573-6AC1-2B44-AD7B-80434DA0CEAB}">
      <dgm:prSet phldrT="[Text]"/>
      <dgm:spPr/>
      <dgm:t>
        <a:bodyPr/>
        <a:lstStyle/>
        <a:p>
          <a:r>
            <a:rPr lang="en-US" dirty="0"/>
            <a:t>Multiply or Divide</a:t>
          </a:r>
        </a:p>
      </dgm:t>
    </dgm:pt>
    <dgm:pt modelId="{B1033660-F11C-084D-9E29-C07593BEA0F5}" type="parTrans" cxnId="{815B169E-4818-A942-B723-89004C94CEC6}">
      <dgm:prSet/>
      <dgm:spPr/>
      <dgm:t>
        <a:bodyPr/>
        <a:lstStyle/>
        <a:p>
          <a:endParaRPr lang="en-US"/>
        </a:p>
      </dgm:t>
    </dgm:pt>
    <dgm:pt modelId="{1CF945D5-B368-2048-A4DF-3236EE6BF0E0}" type="sibTrans" cxnId="{815B169E-4818-A942-B723-89004C94CEC6}">
      <dgm:prSet/>
      <dgm:spPr/>
      <dgm:t>
        <a:bodyPr/>
        <a:lstStyle/>
        <a:p>
          <a:endParaRPr lang="en-US"/>
        </a:p>
      </dgm:t>
    </dgm:pt>
    <dgm:pt modelId="{3CABDF30-E6D9-5D4D-B6F5-6D3F092652CC}" type="pres">
      <dgm:prSet presAssocID="{A1764621-64F7-AC48-9B12-63F044C0DFFD}" presName="matrix" presStyleCnt="0">
        <dgm:presLayoutVars>
          <dgm:chMax val="1"/>
          <dgm:dir/>
          <dgm:resizeHandles val="exact"/>
        </dgm:presLayoutVars>
      </dgm:prSet>
      <dgm:spPr/>
    </dgm:pt>
    <dgm:pt modelId="{3894F8E0-3C15-F740-8BB5-EDF2503D10A1}" type="pres">
      <dgm:prSet presAssocID="{A1764621-64F7-AC48-9B12-63F044C0DFFD}" presName="axisShape" presStyleLbl="bgShp" presStyleIdx="0" presStyleCnt="1"/>
      <dgm:spPr/>
    </dgm:pt>
    <dgm:pt modelId="{4B82BB0A-9206-1D48-A07B-D360E0FF311E}" type="pres">
      <dgm:prSet presAssocID="{A1764621-64F7-AC48-9B12-63F044C0DFFD}" presName="rect1" presStyleLbl="node1" presStyleIdx="0" presStyleCnt="4">
        <dgm:presLayoutVars>
          <dgm:chMax val="0"/>
          <dgm:chPref val="0"/>
          <dgm:bulletEnabled val="1"/>
        </dgm:presLayoutVars>
      </dgm:prSet>
      <dgm:spPr/>
    </dgm:pt>
    <dgm:pt modelId="{F2319E19-F20A-E843-B19F-8771181AAA8F}" type="pres">
      <dgm:prSet presAssocID="{A1764621-64F7-AC48-9B12-63F044C0DFFD}" presName="rect2" presStyleLbl="node1" presStyleIdx="1" presStyleCnt="4">
        <dgm:presLayoutVars>
          <dgm:chMax val="0"/>
          <dgm:chPref val="0"/>
          <dgm:bulletEnabled val="1"/>
        </dgm:presLayoutVars>
      </dgm:prSet>
      <dgm:spPr/>
    </dgm:pt>
    <dgm:pt modelId="{0FD32D5A-2963-7747-85DA-C69227DBCAC1}" type="pres">
      <dgm:prSet presAssocID="{A1764621-64F7-AC48-9B12-63F044C0DFFD}" presName="rect3" presStyleLbl="node1" presStyleIdx="2" presStyleCnt="4">
        <dgm:presLayoutVars>
          <dgm:chMax val="0"/>
          <dgm:chPref val="0"/>
          <dgm:bulletEnabled val="1"/>
        </dgm:presLayoutVars>
      </dgm:prSet>
      <dgm:spPr/>
    </dgm:pt>
    <dgm:pt modelId="{8C8DA7C1-19D7-184C-9857-38A4B7886715}" type="pres">
      <dgm:prSet presAssocID="{A1764621-64F7-AC48-9B12-63F044C0DFFD}" presName="rect4" presStyleLbl="node1" presStyleIdx="3" presStyleCnt="4">
        <dgm:presLayoutVars>
          <dgm:chMax val="0"/>
          <dgm:chPref val="0"/>
          <dgm:bulletEnabled val="1"/>
        </dgm:presLayoutVars>
      </dgm:prSet>
      <dgm:spPr/>
    </dgm:pt>
  </dgm:ptLst>
  <dgm:cxnLst>
    <dgm:cxn modelId="{95B54D09-6E30-1549-B682-22466B3A967C}" type="presOf" srcId="{EEF0078D-AF21-E346-A6F5-9ABA3C970C88}" destId="{0FD32D5A-2963-7747-85DA-C69227DBCAC1}" srcOrd="0" destOrd="0" presId="urn:microsoft.com/office/officeart/2005/8/layout/matrix2"/>
    <dgm:cxn modelId="{8E71B56F-B9D8-AD43-BCD5-719C4885716A}" type="presOf" srcId="{7C3D5869-EC62-E44E-82F4-FABCBDE25CCE}" destId="{F2319E19-F20A-E843-B19F-8771181AAA8F}" srcOrd="0" destOrd="0" presId="urn:microsoft.com/office/officeart/2005/8/layout/matrix2"/>
    <dgm:cxn modelId="{815B169E-4818-A942-B723-89004C94CEC6}" srcId="{A1764621-64F7-AC48-9B12-63F044C0DFFD}" destId="{FBEA6573-6AC1-2B44-AD7B-80434DA0CEAB}" srcOrd="3" destOrd="0" parTransId="{B1033660-F11C-084D-9E29-C07593BEA0F5}" sibTransId="{1CF945D5-B368-2048-A4DF-3236EE6BF0E0}"/>
    <dgm:cxn modelId="{275893B1-9BD9-A845-B6E5-610F991EDF0A}" srcId="{A1764621-64F7-AC48-9B12-63F044C0DFFD}" destId="{EEF0078D-AF21-E346-A6F5-9ABA3C970C88}" srcOrd="2" destOrd="0" parTransId="{FEBC43D8-61AB-484E-A33D-7ECF49F20B6F}" sibTransId="{394DB708-4449-2943-8B8C-6AFE401F7E44}"/>
    <dgm:cxn modelId="{694628B9-E65D-A04F-895E-CBDF921D93C2}" srcId="{A1764621-64F7-AC48-9B12-63F044C0DFFD}" destId="{98B86045-5AFB-B442-96D4-C75992725A34}" srcOrd="0" destOrd="0" parTransId="{E8CDFE73-1F34-6144-B1CD-395BFE085E22}" sibTransId="{788EF028-9A6C-1047-A48F-FC64C1AA2310}"/>
    <dgm:cxn modelId="{810573C2-8F82-C84A-92DA-C729C141C3B0}" type="presOf" srcId="{A1764621-64F7-AC48-9B12-63F044C0DFFD}" destId="{3CABDF30-E6D9-5D4D-B6F5-6D3F092652CC}" srcOrd="0" destOrd="0" presId="urn:microsoft.com/office/officeart/2005/8/layout/matrix2"/>
    <dgm:cxn modelId="{FAA89CCA-0082-334A-984A-2BBBD72EB79A}" srcId="{A1764621-64F7-AC48-9B12-63F044C0DFFD}" destId="{7C3D5869-EC62-E44E-82F4-FABCBDE25CCE}" srcOrd="1" destOrd="0" parTransId="{625A8E65-4D68-0445-A0C5-66D5FFABC440}" sibTransId="{91405602-8D94-5543-8F3B-48CDF199D45B}"/>
    <dgm:cxn modelId="{61561BD9-9EAC-8A41-9030-C44D90904021}" type="presOf" srcId="{98B86045-5AFB-B442-96D4-C75992725A34}" destId="{4B82BB0A-9206-1D48-A07B-D360E0FF311E}" srcOrd="0" destOrd="0" presId="urn:microsoft.com/office/officeart/2005/8/layout/matrix2"/>
    <dgm:cxn modelId="{416330E7-2DAA-1045-BA16-13C6C1BEF4DA}" type="presOf" srcId="{FBEA6573-6AC1-2B44-AD7B-80434DA0CEAB}" destId="{8C8DA7C1-19D7-184C-9857-38A4B7886715}" srcOrd="0" destOrd="0" presId="urn:microsoft.com/office/officeart/2005/8/layout/matrix2"/>
    <dgm:cxn modelId="{AEFE5FA3-00B5-4349-AB8C-AC2B4D729E57}" type="presParOf" srcId="{3CABDF30-E6D9-5D4D-B6F5-6D3F092652CC}" destId="{3894F8E0-3C15-F740-8BB5-EDF2503D10A1}" srcOrd="0" destOrd="0" presId="urn:microsoft.com/office/officeart/2005/8/layout/matrix2"/>
    <dgm:cxn modelId="{28A3A5C9-4BA8-A74B-BB67-BB4BEECD1A1F}" type="presParOf" srcId="{3CABDF30-E6D9-5D4D-B6F5-6D3F092652CC}" destId="{4B82BB0A-9206-1D48-A07B-D360E0FF311E}" srcOrd="1" destOrd="0" presId="urn:microsoft.com/office/officeart/2005/8/layout/matrix2"/>
    <dgm:cxn modelId="{E1B2A36A-E513-0544-B638-1D06D8E1CFC1}" type="presParOf" srcId="{3CABDF30-E6D9-5D4D-B6F5-6D3F092652CC}" destId="{F2319E19-F20A-E843-B19F-8771181AAA8F}" srcOrd="2" destOrd="0" presId="urn:microsoft.com/office/officeart/2005/8/layout/matrix2"/>
    <dgm:cxn modelId="{4DE17033-15DD-C846-9337-29F698CB4C30}" type="presParOf" srcId="{3CABDF30-E6D9-5D4D-B6F5-6D3F092652CC}" destId="{0FD32D5A-2963-7747-85DA-C69227DBCAC1}" srcOrd="3" destOrd="0" presId="urn:microsoft.com/office/officeart/2005/8/layout/matrix2"/>
    <dgm:cxn modelId="{68F5ABF0-45D4-5644-921B-FDC15DCD1EC5}" type="presParOf" srcId="{3CABDF30-E6D9-5D4D-B6F5-6D3F092652CC}" destId="{8C8DA7C1-19D7-184C-9857-38A4B7886715}" srcOrd="4" destOrd="0" presId="urn:microsoft.com/office/officeart/2005/8/layout/matrix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D478C2-9219-A24D-96C7-3E8738A37A90}">
      <dsp:nvSpPr>
        <dsp:cNvPr id="0" name=""/>
        <dsp:cNvSpPr/>
      </dsp:nvSpPr>
      <dsp:spPr>
        <a:xfrm rot="5400000">
          <a:off x="313475" y="2354878"/>
          <a:ext cx="936996" cy="1559140"/>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D33ED1-885E-1D4B-9456-34E59ACEF078}">
      <dsp:nvSpPr>
        <dsp:cNvPr id="0" name=""/>
        <dsp:cNvSpPr/>
      </dsp:nvSpPr>
      <dsp:spPr>
        <a:xfrm>
          <a:off x="157067" y="2820726"/>
          <a:ext cx="1407601" cy="12338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Develop survey, engage participants, analyze results</a:t>
          </a:r>
        </a:p>
      </dsp:txBody>
      <dsp:txXfrm>
        <a:off x="157067" y="2820726"/>
        <a:ext cx="1407601" cy="1233844"/>
      </dsp:txXfrm>
    </dsp:sp>
    <dsp:sp modelId="{C50FD96A-0CD0-464D-8243-8E49E86A5A53}">
      <dsp:nvSpPr>
        <dsp:cNvPr id="0" name=""/>
        <dsp:cNvSpPr/>
      </dsp:nvSpPr>
      <dsp:spPr>
        <a:xfrm>
          <a:off x="1299083" y="2240093"/>
          <a:ext cx="265585" cy="265585"/>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6BAFC9-016E-6D46-97F7-DAC10FA5CD90}">
      <dsp:nvSpPr>
        <dsp:cNvPr id="0" name=""/>
        <dsp:cNvSpPr/>
      </dsp:nvSpPr>
      <dsp:spPr>
        <a:xfrm rot="5400000">
          <a:off x="2036654" y="1928476"/>
          <a:ext cx="936996" cy="1559140"/>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0863AB-73DC-B045-BEB1-29BBF9FC0E0E}">
      <dsp:nvSpPr>
        <dsp:cNvPr id="0" name=""/>
        <dsp:cNvSpPr/>
      </dsp:nvSpPr>
      <dsp:spPr>
        <a:xfrm>
          <a:off x="1880246" y="2394323"/>
          <a:ext cx="1407601" cy="12338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Scenario development workshop</a:t>
          </a:r>
        </a:p>
      </dsp:txBody>
      <dsp:txXfrm>
        <a:off x="1880246" y="2394323"/>
        <a:ext cx="1407601" cy="1233844"/>
      </dsp:txXfrm>
    </dsp:sp>
    <dsp:sp modelId="{40DE8AD1-C22E-DF48-835B-69CAEB951374}">
      <dsp:nvSpPr>
        <dsp:cNvPr id="0" name=""/>
        <dsp:cNvSpPr/>
      </dsp:nvSpPr>
      <dsp:spPr>
        <a:xfrm>
          <a:off x="3022262" y="1813690"/>
          <a:ext cx="265585" cy="265585"/>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D72BFA5-941B-1E49-A1CD-A0B796D78BAE}">
      <dsp:nvSpPr>
        <dsp:cNvPr id="0" name=""/>
        <dsp:cNvSpPr/>
      </dsp:nvSpPr>
      <dsp:spPr>
        <a:xfrm rot="5400000">
          <a:off x="3759833" y="1502074"/>
          <a:ext cx="936996" cy="1559140"/>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82C71F-D0E0-5748-BA80-C5F9E5AA055E}">
      <dsp:nvSpPr>
        <dsp:cNvPr id="0" name=""/>
        <dsp:cNvSpPr/>
      </dsp:nvSpPr>
      <dsp:spPr>
        <a:xfrm>
          <a:off x="3603425" y="1967921"/>
          <a:ext cx="1407601" cy="12338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Mission &amp; strategic analysis</a:t>
          </a:r>
        </a:p>
      </dsp:txBody>
      <dsp:txXfrm>
        <a:off x="3603425" y="1967921"/>
        <a:ext cx="1407601" cy="1233844"/>
      </dsp:txXfrm>
    </dsp:sp>
    <dsp:sp modelId="{97730CE5-4452-7A4D-BB16-980662CF67B0}">
      <dsp:nvSpPr>
        <dsp:cNvPr id="0" name=""/>
        <dsp:cNvSpPr/>
      </dsp:nvSpPr>
      <dsp:spPr>
        <a:xfrm>
          <a:off x="4745441" y="1387288"/>
          <a:ext cx="265585" cy="265585"/>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CBAC8E-76AF-C143-A3F9-DC5B580D6D93}">
      <dsp:nvSpPr>
        <dsp:cNvPr id="0" name=""/>
        <dsp:cNvSpPr/>
      </dsp:nvSpPr>
      <dsp:spPr>
        <a:xfrm rot="5400000">
          <a:off x="5483011" y="1075672"/>
          <a:ext cx="936996" cy="1559140"/>
        </a:xfrm>
        <a:prstGeom prst="corner">
          <a:avLst>
            <a:gd name="adj1" fmla="val 16120"/>
            <a:gd name="adj2" fmla="val 16110"/>
          </a:avLst>
        </a:prstGeom>
        <a:solidFill>
          <a:srgbClr val="D83A30"/>
        </a:solidFill>
        <a:ln w="25400" cap="flat" cmpd="sng" algn="ctr">
          <a:solidFill>
            <a:srgbClr val="D83A30"/>
          </a:solidFill>
          <a:prstDash val="solid"/>
        </a:ln>
        <a:effectLst/>
      </dsp:spPr>
      <dsp:style>
        <a:lnRef idx="2">
          <a:scrgbClr r="0" g="0" b="0"/>
        </a:lnRef>
        <a:fillRef idx="1">
          <a:scrgbClr r="0" g="0" b="0"/>
        </a:fillRef>
        <a:effectRef idx="0">
          <a:scrgbClr r="0" g="0" b="0"/>
        </a:effectRef>
        <a:fontRef idx="minor">
          <a:schemeClr val="lt1"/>
        </a:fontRef>
      </dsp:style>
    </dsp:sp>
    <dsp:sp modelId="{71B38771-65D8-E445-A3D2-402B3E04F6DD}">
      <dsp:nvSpPr>
        <dsp:cNvPr id="0" name=""/>
        <dsp:cNvSpPr/>
      </dsp:nvSpPr>
      <dsp:spPr>
        <a:xfrm>
          <a:off x="5326603" y="1541519"/>
          <a:ext cx="1407601" cy="12338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Develop report</a:t>
          </a:r>
        </a:p>
      </dsp:txBody>
      <dsp:txXfrm>
        <a:off x="5326603" y="1541519"/>
        <a:ext cx="1407601" cy="1233844"/>
      </dsp:txXfrm>
    </dsp:sp>
    <dsp:sp modelId="{B0451CA1-5AFE-6C45-889C-ADA55656488E}">
      <dsp:nvSpPr>
        <dsp:cNvPr id="0" name=""/>
        <dsp:cNvSpPr/>
      </dsp:nvSpPr>
      <dsp:spPr>
        <a:xfrm>
          <a:off x="6468619" y="960886"/>
          <a:ext cx="265585" cy="265585"/>
        </a:xfrm>
        <a:prstGeom prst="triangle">
          <a:avLst>
            <a:gd name="adj" fmla="val 100000"/>
          </a:avLst>
        </a:prstGeom>
        <a:solidFill>
          <a:srgbClr val="D83A30"/>
        </a:solidFill>
        <a:ln w="25400" cap="flat" cmpd="sng" algn="ctr">
          <a:solidFill>
            <a:srgbClr val="D83A30"/>
          </a:solidFill>
          <a:prstDash val="solid"/>
        </a:ln>
        <a:effectLst/>
      </dsp:spPr>
      <dsp:style>
        <a:lnRef idx="2">
          <a:scrgbClr r="0" g="0" b="0"/>
        </a:lnRef>
        <a:fillRef idx="1">
          <a:scrgbClr r="0" g="0" b="0"/>
        </a:fillRef>
        <a:effectRef idx="0">
          <a:scrgbClr r="0" g="0" b="0"/>
        </a:effectRef>
        <a:fontRef idx="minor">
          <a:schemeClr val="lt1"/>
        </a:fontRef>
      </dsp:style>
    </dsp:sp>
    <dsp:sp modelId="{745BBF19-68E6-6440-AD12-B3F5F80DD5F1}">
      <dsp:nvSpPr>
        <dsp:cNvPr id="0" name=""/>
        <dsp:cNvSpPr/>
      </dsp:nvSpPr>
      <dsp:spPr>
        <a:xfrm rot="5400000">
          <a:off x="7206190" y="649269"/>
          <a:ext cx="936996" cy="1559140"/>
        </a:xfrm>
        <a:prstGeom prst="corner">
          <a:avLst>
            <a:gd name="adj1" fmla="val 16120"/>
            <a:gd name="adj2" fmla="val 16110"/>
          </a:avLst>
        </a:prstGeom>
        <a:solidFill>
          <a:srgbClr val="D83A30"/>
        </a:solidFill>
        <a:ln w="25400" cap="flat" cmpd="sng" algn="ctr">
          <a:solidFill>
            <a:srgbClr val="D83A30"/>
          </a:solidFill>
          <a:prstDash val="solid"/>
        </a:ln>
        <a:effectLst/>
      </dsp:spPr>
      <dsp:style>
        <a:lnRef idx="2">
          <a:scrgbClr r="0" g="0" b="0"/>
        </a:lnRef>
        <a:fillRef idx="1">
          <a:scrgbClr r="0" g="0" b="0"/>
        </a:fillRef>
        <a:effectRef idx="0">
          <a:scrgbClr r="0" g="0" b="0"/>
        </a:effectRef>
        <a:fontRef idx="minor">
          <a:schemeClr val="lt1"/>
        </a:fontRef>
      </dsp:style>
    </dsp:sp>
    <dsp:sp modelId="{DFAD9B67-D0FC-7248-9970-9D5D53C6152D}">
      <dsp:nvSpPr>
        <dsp:cNvPr id="0" name=""/>
        <dsp:cNvSpPr/>
      </dsp:nvSpPr>
      <dsp:spPr>
        <a:xfrm>
          <a:off x="7049782" y="1115116"/>
          <a:ext cx="1407601" cy="12338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Consultation and webinars</a:t>
          </a:r>
        </a:p>
      </dsp:txBody>
      <dsp:txXfrm>
        <a:off x="7049782" y="1115116"/>
        <a:ext cx="1407601" cy="12338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94F8E0-3C15-F740-8BB5-EDF2503D10A1}">
      <dsp:nvSpPr>
        <dsp:cNvPr id="0" name=""/>
        <dsp:cNvSpPr/>
      </dsp:nvSpPr>
      <dsp:spPr>
        <a:xfrm>
          <a:off x="1291203" y="0"/>
          <a:ext cx="3962174" cy="3962174"/>
        </a:xfrm>
        <a:prstGeom prst="quadArrow">
          <a:avLst>
            <a:gd name="adj1" fmla="val 2000"/>
            <a:gd name="adj2" fmla="val 4000"/>
            <a:gd name="adj3" fmla="val 5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B82BB0A-9206-1D48-A07B-D360E0FF311E}">
      <dsp:nvSpPr>
        <dsp:cNvPr id="0" name=""/>
        <dsp:cNvSpPr/>
      </dsp:nvSpPr>
      <dsp:spPr>
        <a:xfrm>
          <a:off x="1548744" y="257541"/>
          <a:ext cx="1584869" cy="1584869"/>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Tinder for Collaboration</a:t>
          </a:r>
        </a:p>
      </dsp:txBody>
      <dsp:txXfrm>
        <a:off x="1626111" y="334908"/>
        <a:ext cx="1430135" cy="1430135"/>
      </dsp:txXfrm>
    </dsp:sp>
    <dsp:sp modelId="{F2319E19-F20A-E843-B19F-8771181AAA8F}">
      <dsp:nvSpPr>
        <dsp:cNvPr id="0" name=""/>
        <dsp:cNvSpPr/>
      </dsp:nvSpPr>
      <dsp:spPr>
        <a:xfrm>
          <a:off x="3410966" y="257541"/>
          <a:ext cx="1584869" cy="1584869"/>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Mission Accomplished</a:t>
          </a:r>
        </a:p>
      </dsp:txBody>
      <dsp:txXfrm>
        <a:off x="3488333" y="334908"/>
        <a:ext cx="1430135" cy="1430135"/>
      </dsp:txXfrm>
    </dsp:sp>
    <dsp:sp modelId="{0FD32D5A-2963-7747-85DA-C69227DBCAC1}">
      <dsp:nvSpPr>
        <dsp:cNvPr id="0" name=""/>
        <dsp:cNvSpPr/>
      </dsp:nvSpPr>
      <dsp:spPr>
        <a:xfrm>
          <a:off x="1548744" y="2119763"/>
          <a:ext cx="1584869" cy="1584869"/>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I Will Survive</a:t>
          </a:r>
        </a:p>
      </dsp:txBody>
      <dsp:txXfrm>
        <a:off x="1626111" y="2197130"/>
        <a:ext cx="1430135" cy="1430135"/>
      </dsp:txXfrm>
    </dsp:sp>
    <dsp:sp modelId="{8C8DA7C1-19D7-184C-9857-38A4B7886715}">
      <dsp:nvSpPr>
        <dsp:cNvPr id="0" name=""/>
        <dsp:cNvSpPr/>
      </dsp:nvSpPr>
      <dsp:spPr>
        <a:xfrm>
          <a:off x="3410966" y="2119763"/>
          <a:ext cx="1584869" cy="1584869"/>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Multiply or Divide</a:t>
          </a:r>
        </a:p>
      </dsp:txBody>
      <dsp:txXfrm>
        <a:off x="3488333" y="2197130"/>
        <a:ext cx="1430135" cy="1430135"/>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BD3A976-93D7-4B4C-B2F7-C37A259F29E2}"/>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ea typeface="+mn-ea"/>
              </a:defRPr>
            </a:lvl1pPr>
          </a:lstStyle>
          <a:p>
            <a:pPr>
              <a:defRPr/>
            </a:pPr>
            <a:endParaRPr lang="en-US"/>
          </a:p>
        </p:txBody>
      </p:sp>
      <p:sp>
        <p:nvSpPr>
          <p:cNvPr id="3" name="Date Placeholder 2">
            <a:extLst>
              <a:ext uri="{FF2B5EF4-FFF2-40B4-BE49-F238E27FC236}">
                <a16:creationId xmlns:a16="http://schemas.microsoft.com/office/drawing/2014/main" id="{F51FD999-B852-124A-A27A-1977BBCE889E}"/>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A01ACF78-5E05-9342-A2AB-BF3488E1CBEF}" type="datetime1">
              <a:rPr lang="en-GB" altLang="en-US"/>
              <a:pPr/>
              <a:t>08/12/2019</a:t>
            </a:fld>
            <a:endParaRPr lang="en-US" altLang="en-US"/>
          </a:p>
        </p:txBody>
      </p:sp>
      <p:sp>
        <p:nvSpPr>
          <p:cNvPr id="4" name="Footer Placeholder 3">
            <a:extLst>
              <a:ext uri="{FF2B5EF4-FFF2-40B4-BE49-F238E27FC236}">
                <a16:creationId xmlns:a16="http://schemas.microsoft.com/office/drawing/2014/main" id="{2C24D65B-5E40-3E40-80CE-8B32F5691F18}"/>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ea typeface="+mn-ea"/>
              </a:defRPr>
            </a:lvl1pPr>
          </a:lstStyle>
          <a:p>
            <a:pPr>
              <a:defRPr/>
            </a:pPr>
            <a:endParaRPr lang="en-US"/>
          </a:p>
        </p:txBody>
      </p:sp>
      <p:sp>
        <p:nvSpPr>
          <p:cNvPr id="5" name="Slide Number Placeholder 4">
            <a:extLst>
              <a:ext uri="{FF2B5EF4-FFF2-40B4-BE49-F238E27FC236}">
                <a16:creationId xmlns:a16="http://schemas.microsoft.com/office/drawing/2014/main" id="{C522D644-1810-CC46-940C-6859B0888E5E}"/>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27AA26E-9E71-A745-A9F6-07C3E34C7016}"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1CC5BFB-1FBD-9543-BA02-EEDECE5F1F1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ea typeface="+mn-ea"/>
              </a:defRPr>
            </a:lvl1pPr>
          </a:lstStyle>
          <a:p>
            <a:pPr>
              <a:defRPr/>
            </a:pPr>
            <a:endParaRPr lang="en-US"/>
          </a:p>
        </p:txBody>
      </p:sp>
      <p:sp>
        <p:nvSpPr>
          <p:cNvPr id="3" name="Date Placeholder 2">
            <a:extLst>
              <a:ext uri="{FF2B5EF4-FFF2-40B4-BE49-F238E27FC236}">
                <a16:creationId xmlns:a16="http://schemas.microsoft.com/office/drawing/2014/main" id="{6A5C5B1B-8986-314A-9D7B-0051B678EB63}"/>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BDDEFEBA-4C6E-D945-AFA2-D63111462C5F}" type="datetime1">
              <a:rPr lang="en-GB" altLang="en-US"/>
              <a:pPr/>
              <a:t>08/12/2019</a:t>
            </a:fld>
            <a:endParaRPr lang="en-US" altLang="en-US"/>
          </a:p>
        </p:txBody>
      </p:sp>
      <p:sp>
        <p:nvSpPr>
          <p:cNvPr id="4" name="Slide Image Placeholder 3">
            <a:extLst>
              <a:ext uri="{FF2B5EF4-FFF2-40B4-BE49-F238E27FC236}">
                <a16:creationId xmlns:a16="http://schemas.microsoft.com/office/drawing/2014/main" id="{A440E7D3-8264-0A43-AC0D-3C9D1651D66D}"/>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8411CF7A-374B-E147-8313-34CE4CE59F92}"/>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sp>
        <p:nvSpPr>
          <p:cNvPr id="6" name="Footer Placeholder 5">
            <a:extLst>
              <a:ext uri="{FF2B5EF4-FFF2-40B4-BE49-F238E27FC236}">
                <a16:creationId xmlns:a16="http://schemas.microsoft.com/office/drawing/2014/main" id="{707511C2-AC00-AA48-8DEF-8DE56189609E}"/>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ea typeface="+mn-ea"/>
              </a:defRPr>
            </a:lvl1pPr>
          </a:lstStyle>
          <a:p>
            <a:pPr>
              <a:defRPr/>
            </a:pPr>
            <a:endParaRPr lang="en-US"/>
          </a:p>
        </p:txBody>
      </p:sp>
      <p:sp>
        <p:nvSpPr>
          <p:cNvPr id="7" name="Slide Number Placeholder 6">
            <a:extLst>
              <a:ext uri="{FF2B5EF4-FFF2-40B4-BE49-F238E27FC236}">
                <a16:creationId xmlns:a16="http://schemas.microsoft.com/office/drawing/2014/main" id="{E9FE98FD-1508-3B4E-8DCD-A67926C5516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61863D8-4727-F044-A630-B3A1977AB7C2}"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ＭＳ Ｐゴシック" panose="020B0600070205080204" pitchFamily="34" charset="-128"/>
        <a:cs typeface="+mn-cs"/>
      </a:defRPr>
    </a:lvl1pPr>
    <a:lvl2pPr marL="457200" algn="l" defTabSz="457200" rtl="0" fontAlgn="base">
      <a:spcBef>
        <a:spcPct val="30000"/>
      </a:spcBef>
      <a:spcAft>
        <a:spcPct val="0"/>
      </a:spcAft>
      <a:defRPr sz="1200" kern="1200">
        <a:solidFill>
          <a:schemeClr val="tx1"/>
        </a:solidFill>
        <a:latin typeface="+mn-lt"/>
        <a:ea typeface="ＭＳ Ｐゴシック" panose="020B0600070205080204" pitchFamily="34"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anose="020B0600070205080204" pitchFamily="34"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anose="020B0600070205080204" pitchFamily="34"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a:extLst>
              <a:ext uri="{FF2B5EF4-FFF2-40B4-BE49-F238E27FC236}">
                <a16:creationId xmlns:a16="http://schemas.microsoft.com/office/drawing/2014/main" id="{E6F0B5F5-6B5A-7F41-99B2-066F087783A1}"/>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2" name="Notes Placeholder 2">
            <a:extLst>
              <a:ext uri="{FF2B5EF4-FFF2-40B4-BE49-F238E27FC236}">
                <a16:creationId xmlns:a16="http://schemas.microsoft.com/office/drawing/2014/main" id="{47B00014-679F-B84E-A6C8-DCA75EC6520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5123" name="Slide Number Placeholder 3">
            <a:extLst>
              <a:ext uri="{FF2B5EF4-FFF2-40B4-BE49-F238E27FC236}">
                <a16:creationId xmlns:a16="http://schemas.microsoft.com/office/drawing/2014/main" id="{003C5DB6-855F-7E42-B018-F4E508BFF68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363C8200-E4F7-8A42-9164-C8BA29E32F6F}" type="slidenum">
              <a:rPr lang="en-US" altLang="en-US"/>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63213102-A774-F543-B139-ECFB5A09BD5B}"/>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6" name="Notes Placeholder 2">
            <a:extLst>
              <a:ext uri="{FF2B5EF4-FFF2-40B4-BE49-F238E27FC236}">
                <a16:creationId xmlns:a16="http://schemas.microsoft.com/office/drawing/2014/main" id="{A0282F7D-36A8-434F-9848-3979ED0814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6147" name="Slide Number Placeholder 3">
            <a:extLst>
              <a:ext uri="{FF2B5EF4-FFF2-40B4-BE49-F238E27FC236}">
                <a16:creationId xmlns:a16="http://schemas.microsoft.com/office/drawing/2014/main" id="{46B20215-9BB1-844D-A2DF-CF274230D6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DE33400C-653E-AE43-B209-5B5B2B0BCD15}" type="slidenum">
              <a:rPr lang="en-US" altLang="en-US"/>
              <a:pPr/>
              <a:t>10</a:t>
            </a:fld>
            <a:endParaRPr lang="en-US" altLang="en-US"/>
          </a:p>
        </p:txBody>
      </p:sp>
    </p:spTree>
    <p:extLst>
      <p:ext uri="{BB962C8B-B14F-4D97-AF65-F5344CB8AC3E}">
        <p14:creationId xmlns:p14="http://schemas.microsoft.com/office/powerpoint/2010/main" val="1340279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63213102-A774-F543-B139-ECFB5A09BD5B}"/>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6" name="Notes Placeholder 2">
            <a:extLst>
              <a:ext uri="{FF2B5EF4-FFF2-40B4-BE49-F238E27FC236}">
                <a16:creationId xmlns:a16="http://schemas.microsoft.com/office/drawing/2014/main" id="{A0282F7D-36A8-434F-9848-3979ED0814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6147" name="Slide Number Placeholder 3">
            <a:extLst>
              <a:ext uri="{FF2B5EF4-FFF2-40B4-BE49-F238E27FC236}">
                <a16:creationId xmlns:a16="http://schemas.microsoft.com/office/drawing/2014/main" id="{46B20215-9BB1-844D-A2DF-CF274230D6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DE33400C-653E-AE43-B209-5B5B2B0BCD15}" type="slidenum">
              <a:rPr lang="en-US" altLang="en-US"/>
              <a:pPr/>
              <a:t>11</a:t>
            </a:fld>
            <a:endParaRPr lang="en-US" altLang="en-US"/>
          </a:p>
        </p:txBody>
      </p:sp>
    </p:spTree>
    <p:extLst>
      <p:ext uri="{BB962C8B-B14F-4D97-AF65-F5344CB8AC3E}">
        <p14:creationId xmlns:p14="http://schemas.microsoft.com/office/powerpoint/2010/main" val="37665825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63213102-A774-F543-B139-ECFB5A09BD5B}"/>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6" name="Notes Placeholder 2">
            <a:extLst>
              <a:ext uri="{FF2B5EF4-FFF2-40B4-BE49-F238E27FC236}">
                <a16:creationId xmlns:a16="http://schemas.microsoft.com/office/drawing/2014/main" id="{A0282F7D-36A8-434F-9848-3979ED0814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6147" name="Slide Number Placeholder 3">
            <a:extLst>
              <a:ext uri="{FF2B5EF4-FFF2-40B4-BE49-F238E27FC236}">
                <a16:creationId xmlns:a16="http://schemas.microsoft.com/office/drawing/2014/main" id="{46B20215-9BB1-844D-A2DF-CF274230D6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DE33400C-653E-AE43-B209-5B5B2B0BCD15}" type="slidenum">
              <a:rPr lang="en-US" altLang="en-US"/>
              <a:pPr/>
              <a:t>12</a:t>
            </a:fld>
            <a:endParaRPr lang="en-US" altLang="en-US"/>
          </a:p>
        </p:txBody>
      </p:sp>
    </p:spTree>
    <p:extLst>
      <p:ext uri="{BB962C8B-B14F-4D97-AF65-F5344CB8AC3E}">
        <p14:creationId xmlns:p14="http://schemas.microsoft.com/office/powerpoint/2010/main" val="1873623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63213102-A774-F543-B139-ECFB5A09BD5B}"/>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6" name="Notes Placeholder 2">
            <a:extLst>
              <a:ext uri="{FF2B5EF4-FFF2-40B4-BE49-F238E27FC236}">
                <a16:creationId xmlns:a16="http://schemas.microsoft.com/office/drawing/2014/main" id="{A0282F7D-36A8-434F-9848-3979ED0814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6147" name="Slide Number Placeholder 3">
            <a:extLst>
              <a:ext uri="{FF2B5EF4-FFF2-40B4-BE49-F238E27FC236}">
                <a16:creationId xmlns:a16="http://schemas.microsoft.com/office/drawing/2014/main" id="{46B20215-9BB1-844D-A2DF-CF274230D6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DE33400C-653E-AE43-B209-5B5B2B0BCD15}" type="slidenum">
              <a:rPr lang="en-US" altLang="en-US"/>
              <a:pPr/>
              <a:t>13</a:t>
            </a:fld>
            <a:endParaRPr lang="en-US" altLang="en-US"/>
          </a:p>
        </p:txBody>
      </p:sp>
    </p:spTree>
    <p:extLst>
      <p:ext uri="{BB962C8B-B14F-4D97-AF65-F5344CB8AC3E}">
        <p14:creationId xmlns:p14="http://schemas.microsoft.com/office/powerpoint/2010/main" val="8272195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63213102-A774-F543-B139-ECFB5A09BD5B}"/>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6" name="Notes Placeholder 2">
            <a:extLst>
              <a:ext uri="{FF2B5EF4-FFF2-40B4-BE49-F238E27FC236}">
                <a16:creationId xmlns:a16="http://schemas.microsoft.com/office/drawing/2014/main" id="{A0282F7D-36A8-434F-9848-3979ED0814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6147" name="Slide Number Placeholder 3">
            <a:extLst>
              <a:ext uri="{FF2B5EF4-FFF2-40B4-BE49-F238E27FC236}">
                <a16:creationId xmlns:a16="http://schemas.microsoft.com/office/drawing/2014/main" id="{46B20215-9BB1-844D-A2DF-CF274230D6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DE33400C-653E-AE43-B209-5B5B2B0BCD15}" type="slidenum">
              <a:rPr lang="en-US" altLang="en-US"/>
              <a:pPr/>
              <a:t>14</a:t>
            </a:fld>
            <a:endParaRPr lang="en-US" altLang="en-US"/>
          </a:p>
        </p:txBody>
      </p:sp>
    </p:spTree>
    <p:extLst>
      <p:ext uri="{BB962C8B-B14F-4D97-AF65-F5344CB8AC3E}">
        <p14:creationId xmlns:p14="http://schemas.microsoft.com/office/powerpoint/2010/main" val="21506257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63213102-A774-F543-B139-ECFB5A09BD5B}"/>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6" name="Notes Placeholder 2">
            <a:extLst>
              <a:ext uri="{FF2B5EF4-FFF2-40B4-BE49-F238E27FC236}">
                <a16:creationId xmlns:a16="http://schemas.microsoft.com/office/drawing/2014/main" id="{A0282F7D-36A8-434F-9848-3979ED0814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6147" name="Slide Number Placeholder 3">
            <a:extLst>
              <a:ext uri="{FF2B5EF4-FFF2-40B4-BE49-F238E27FC236}">
                <a16:creationId xmlns:a16="http://schemas.microsoft.com/office/drawing/2014/main" id="{46B20215-9BB1-844D-A2DF-CF274230D6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DE33400C-653E-AE43-B209-5B5B2B0BCD15}" type="slidenum">
              <a:rPr lang="en-US" altLang="en-US"/>
              <a:pPr/>
              <a:t>15</a:t>
            </a:fld>
            <a:endParaRPr lang="en-US" altLang="en-US"/>
          </a:p>
        </p:txBody>
      </p:sp>
    </p:spTree>
    <p:extLst>
      <p:ext uri="{BB962C8B-B14F-4D97-AF65-F5344CB8AC3E}">
        <p14:creationId xmlns:p14="http://schemas.microsoft.com/office/powerpoint/2010/main" val="9457188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63213102-A774-F543-B139-ECFB5A09BD5B}"/>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6" name="Notes Placeholder 2">
            <a:extLst>
              <a:ext uri="{FF2B5EF4-FFF2-40B4-BE49-F238E27FC236}">
                <a16:creationId xmlns:a16="http://schemas.microsoft.com/office/drawing/2014/main" id="{A0282F7D-36A8-434F-9848-3979ED0814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6147" name="Slide Number Placeholder 3">
            <a:extLst>
              <a:ext uri="{FF2B5EF4-FFF2-40B4-BE49-F238E27FC236}">
                <a16:creationId xmlns:a16="http://schemas.microsoft.com/office/drawing/2014/main" id="{46B20215-9BB1-844D-A2DF-CF274230D6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DE33400C-653E-AE43-B209-5B5B2B0BCD15}" type="slidenum">
              <a:rPr lang="en-US" altLang="en-US"/>
              <a:pPr/>
              <a:t>16</a:t>
            </a:fld>
            <a:endParaRPr lang="en-US" altLang="en-US"/>
          </a:p>
        </p:txBody>
      </p:sp>
    </p:spTree>
    <p:extLst>
      <p:ext uri="{BB962C8B-B14F-4D97-AF65-F5344CB8AC3E}">
        <p14:creationId xmlns:p14="http://schemas.microsoft.com/office/powerpoint/2010/main" val="28326378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63213102-A774-F543-B139-ECFB5A09BD5B}"/>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6" name="Notes Placeholder 2">
            <a:extLst>
              <a:ext uri="{FF2B5EF4-FFF2-40B4-BE49-F238E27FC236}">
                <a16:creationId xmlns:a16="http://schemas.microsoft.com/office/drawing/2014/main" id="{A0282F7D-36A8-434F-9848-3979ED0814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6147" name="Slide Number Placeholder 3">
            <a:extLst>
              <a:ext uri="{FF2B5EF4-FFF2-40B4-BE49-F238E27FC236}">
                <a16:creationId xmlns:a16="http://schemas.microsoft.com/office/drawing/2014/main" id="{46B20215-9BB1-844D-A2DF-CF274230D6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DE33400C-653E-AE43-B209-5B5B2B0BCD15}" type="slidenum">
              <a:rPr lang="en-US" altLang="en-US"/>
              <a:pPr/>
              <a:t>17</a:t>
            </a:fld>
            <a:endParaRPr lang="en-US" altLang="en-US"/>
          </a:p>
        </p:txBody>
      </p:sp>
    </p:spTree>
    <p:extLst>
      <p:ext uri="{BB962C8B-B14F-4D97-AF65-F5344CB8AC3E}">
        <p14:creationId xmlns:p14="http://schemas.microsoft.com/office/powerpoint/2010/main" val="25064246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5b76f1fd34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5" name="Google Shape;145;g5b76f1fd34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3520997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5bda39a4c5_0_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5bda39a4c5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5988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63213102-A774-F543-B139-ECFB5A09BD5B}"/>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6" name="Notes Placeholder 2">
            <a:extLst>
              <a:ext uri="{FF2B5EF4-FFF2-40B4-BE49-F238E27FC236}">
                <a16:creationId xmlns:a16="http://schemas.microsoft.com/office/drawing/2014/main" id="{A0282F7D-36A8-434F-9848-3979ED0814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6147" name="Slide Number Placeholder 3">
            <a:extLst>
              <a:ext uri="{FF2B5EF4-FFF2-40B4-BE49-F238E27FC236}">
                <a16:creationId xmlns:a16="http://schemas.microsoft.com/office/drawing/2014/main" id="{46B20215-9BB1-844D-A2DF-CF274230D6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DE33400C-653E-AE43-B209-5B5B2B0BCD15}" type="slidenum">
              <a:rPr lang="en-US" altLang="en-US"/>
              <a:pPr/>
              <a:t>2</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5bda39a4c5_0_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5bda39a4c5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88819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7aa9334977_0_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7aa9334977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041932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63213102-A774-F543-B139-ECFB5A09BD5B}"/>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6" name="Notes Placeholder 2">
            <a:extLst>
              <a:ext uri="{FF2B5EF4-FFF2-40B4-BE49-F238E27FC236}">
                <a16:creationId xmlns:a16="http://schemas.microsoft.com/office/drawing/2014/main" id="{A0282F7D-36A8-434F-9848-3979ED0814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6147" name="Slide Number Placeholder 3">
            <a:extLst>
              <a:ext uri="{FF2B5EF4-FFF2-40B4-BE49-F238E27FC236}">
                <a16:creationId xmlns:a16="http://schemas.microsoft.com/office/drawing/2014/main" id="{46B20215-9BB1-844D-A2DF-CF274230D6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DE33400C-653E-AE43-B209-5B5B2B0BCD15}" type="slidenum">
              <a:rPr lang="en-US" altLang="en-US"/>
              <a:pPr/>
              <a:t>22</a:t>
            </a:fld>
            <a:endParaRPr lang="en-US" altLang="en-US"/>
          </a:p>
        </p:txBody>
      </p:sp>
    </p:spTree>
    <p:extLst>
      <p:ext uri="{BB962C8B-B14F-4D97-AF65-F5344CB8AC3E}">
        <p14:creationId xmlns:p14="http://schemas.microsoft.com/office/powerpoint/2010/main" val="28718994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63213102-A774-F543-B139-ECFB5A09BD5B}"/>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6" name="Notes Placeholder 2">
            <a:extLst>
              <a:ext uri="{FF2B5EF4-FFF2-40B4-BE49-F238E27FC236}">
                <a16:creationId xmlns:a16="http://schemas.microsoft.com/office/drawing/2014/main" id="{A0282F7D-36A8-434F-9848-3979ED0814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6147" name="Slide Number Placeholder 3">
            <a:extLst>
              <a:ext uri="{FF2B5EF4-FFF2-40B4-BE49-F238E27FC236}">
                <a16:creationId xmlns:a16="http://schemas.microsoft.com/office/drawing/2014/main" id="{46B20215-9BB1-844D-A2DF-CF274230D6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DE33400C-653E-AE43-B209-5B5B2B0BCD15}" type="slidenum">
              <a:rPr lang="en-US" altLang="en-US"/>
              <a:pPr/>
              <a:t>23</a:t>
            </a:fld>
            <a:endParaRPr lang="en-US" altLang="en-US"/>
          </a:p>
        </p:txBody>
      </p:sp>
    </p:spTree>
    <p:extLst>
      <p:ext uri="{BB962C8B-B14F-4D97-AF65-F5344CB8AC3E}">
        <p14:creationId xmlns:p14="http://schemas.microsoft.com/office/powerpoint/2010/main" val="34623381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63213102-A774-F543-B139-ECFB5A09BD5B}"/>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6" name="Notes Placeholder 2">
            <a:extLst>
              <a:ext uri="{FF2B5EF4-FFF2-40B4-BE49-F238E27FC236}">
                <a16:creationId xmlns:a16="http://schemas.microsoft.com/office/drawing/2014/main" id="{A0282F7D-36A8-434F-9848-3979ED0814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6147" name="Slide Number Placeholder 3">
            <a:extLst>
              <a:ext uri="{FF2B5EF4-FFF2-40B4-BE49-F238E27FC236}">
                <a16:creationId xmlns:a16="http://schemas.microsoft.com/office/drawing/2014/main" id="{46B20215-9BB1-844D-A2DF-CF274230D6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DE33400C-653E-AE43-B209-5B5B2B0BCD15}" type="slidenum">
              <a:rPr lang="en-US" altLang="en-US"/>
              <a:pPr/>
              <a:t>24</a:t>
            </a:fld>
            <a:endParaRPr lang="en-US" altLang="en-US"/>
          </a:p>
        </p:txBody>
      </p:sp>
    </p:spTree>
    <p:extLst>
      <p:ext uri="{BB962C8B-B14F-4D97-AF65-F5344CB8AC3E}">
        <p14:creationId xmlns:p14="http://schemas.microsoft.com/office/powerpoint/2010/main" val="38413259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PlaceHolder 1"/>
          <p:cNvSpPr>
            <a:spLocks noGrp="1" noRot="1" noChangeAspect="1"/>
          </p:cNvSpPr>
          <p:nvPr>
            <p:ph type="sldImg"/>
          </p:nvPr>
        </p:nvSpPr>
        <p:spPr>
          <a:xfrm>
            <a:off x="1143000" y="685800"/>
            <a:ext cx="4571640" cy="3428640"/>
          </a:xfrm>
          <a:prstGeom prst="rect">
            <a:avLst/>
          </a:prstGeom>
        </p:spPr>
      </p:sp>
      <p:sp>
        <p:nvSpPr>
          <p:cNvPr id="149" name="PlaceHolder 2"/>
          <p:cNvSpPr>
            <a:spLocks noGrp="1"/>
          </p:cNvSpPr>
          <p:nvPr>
            <p:ph type="body"/>
          </p:nvPr>
        </p:nvSpPr>
        <p:spPr>
          <a:xfrm>
            <a:off x="685800" y="4343400"/>
            <a:ext cx="5486040" cy="4114440"/>
          </a:xfrm>
          <a:prstGeom prst="rect">
            <a:avLst/>
          </a:prstGeom>
        </p:spPr>
        <p:txBody>
          <a:bodyPr>
            <a:noAutofit/>
          </a:bodyPr>
          <a:lstStyle/>
          <a:p>
            <a:endParaRPr lang="en-US" sz="2000" b="0" strike="noStrike" spc="-1">
              <a:latin typeface="Arial"/>
            </a:endParaRPr>
          </a:p>
        </p:txBody>
      </p:sp>
      <p:sp>
        <p:nvSpPr>
          <p:cNvPr id="150" name="TextShape 3"/>
          <p:cNvSpPr txBox="1"/>
          <p:nvPr/>
        </p:nvSpPr>
        <p:spPr>
          <a:xfrm>
            <a:off x="3884760" y="8685360"/>
            <a:ext cx="2971440" cy="456840"/>
          </a:xfrm>
          <a:prstGeom prst="rect">
            <a:avLst/>
          </a:prstGeom>
          <a:noFill/>
          <a:ln>
            <a:noFill/>
          </a:ln>
        </p:spPr>
        <p:txBody>
          <a:bodyPr anchor="b">
            <a:noAutofit/>
          </a:bodyPr>
          <a:lstStyle/>
          <a:p>
            <a:pPr algn="r">
              <a:lnSpc>
                <a:spcPct val="100000"/>
              </a:lnSpc>
            </a:pPr>
            <a:fld id="{F66B41FA-F277-4437-A546-30C80B27CB03}" type="slidenum">
              <a:rPr lang="en-US" sz="1200" b="0" strike="noStrike" spc="-1">
                <a:solidFill>
                  <a:srgbClr val="000000"/>
                </a:solidFill>
                <a:latin typeface="Calibri"/>
                <a:ea typeface="ＭＳ Ｐゴシック"/>
              </a:rPr>
              <a:t>25</a:t>
            </a:fld>
            <a:endParaRPr lang="en-US" sz="1200" b="0" strike="noStrike" spc="-1">
              <a:latin typeface="Times New Roman"/>
            </a:endParaRPr>
          </a:p>
        </p:txBody>
      </p:sp>
    </p:spTree>
    <p:extLst>
      <p:ext uri="{BB962C8B-B14F-4D97-AF65-F5344CB8AC3E}">
        <p14:creationId xmlns:p14="http://schemas.microsoft.com/office/powerpoint/2010/main" val="12655294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PlaceHolder 1"/>
          <p:cNvSpPr>
            <a:spLocks noGrp="1" noRot="1" noChangeAspect="1"/>
          </p:cNvSpPr>
          <p:nvPr>
            <p:ph type="sldImg"/>
          </p:nvPr>
        </p:nvSpPr>
        <p:spPr>
          <a:xfrm>
            <a:off x="1143000" y="685800"/>
            <a:ext cx="4571640" cy="3428640"/>
          </a:xfrm>
          <a:prstGeom prst="rect">
            <a:avLst/>
          </a:prstGeom>
        </p:spPr>
      </p:sp>
      <p:sp>
        <p:nvSpPr>
          <p:cNvPr id="152" name="PlaceHolder 2"/>
          <p:cNvSpPr>
            <a:spLocks noGrp="1"/>
          </p:cNvSpPr>
          <p:nvPr>
            <p:ph type="body"/>
          </p:nvPr>
        </p:nvSpPr>
        <p:spPr>
          <a:xfrm>
            <a:off x="685800" y="4343400"/>
            <a:ext cx="5486040" cy="4114440"/>
          </a:xfrm>
          <a:prstGeom prst="rect">
            <a:avLst/>
          </a:prstGeom>
        </p:spPr>
        <p:txBody>
          <a:bodyPr>
            <a:noAutofit/>
          </a:bodyPr>
          <a:lstStyle/>
          <a:p>
            <a:endParaRPr lang="en-US" sz="2000" b="0" strike="noStrike" spc="-1">
              <a:latin typeface="Arial"/>
            </a:endParaRPr>
          </a:p>
        </p:txBody>
      </p:sp>
      <p:sp>
        <p:nvSpPr>
          <p:cNvPr id="153" name="TextShape 3"/>
          <p:cNvSpPr txBox="1"/>
          <p:nvPr/>
        </p:nvSpPr>
        <p:spPr>
          <a:xfrm>
            <a:off x="3884760" y="8685360"/>
            <a:ext cx="2971440" cy="456840"/>
          </a:xfrm>
          <a:prstGeom prst="rect">
            <a:avLst/>
          </a:prstGeom>
          <a:noFill/>
          <a:ln>
            <a:noFill/>
          </a:ln>
        </p:spPr>
        <p:txBody>
          <a:bodyPr anchor="b">
            <a:noAutofit/>
          </a:bodyPr>
          <a:lstStyle/>
          <a:p>
            <a:pPr algn="r">
              <a:lnSpc>
                <a:spcPct val="100000"/>
              </a:lnSpc>
            </a:pPr>
            <a:fld id="{E43E5A66-D4A9-4116-9982-AA8E3354AAF8}" type="slidenum">
              <a:rPr lang="en-US" sz="1200" b="0" strike="noStrike" spc="-1">
                <a:solidFill>
                  <a:srgbClr val="000000"/>
                </a:solidFill>
                <a:latin typeface="Calibri"/>
                <a:ea typeface="ＭＳ Ｐゴシック"/>
              </a:rPr>
              <a:t>26</a:t>
            </a:fld>
            <a:endParaRPr lang="en-US" sz="1200" b="0" strike="noStrike" spc="-1">
              <a:latin typeface="Times New Roman"/>
            </a:endParaRPr>
          </a:p>
        </p:txBody>
      </p:sp>
    </p:spTree>
    <p:extLst>
      <p:ext uri="{BB962C8B-B14F-4D97-AF65-F5344CB8AC3E}">
        <p14:creationId xmlns:p14="http://schemas.microsoft.com/office/powerpoint/2010/main" val="26037398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PlaceHolder 1"/>
          <p:cNvSpPr>
            <a:spLocks noGrp="1" noRot="1" noChangeAspect="1"/>
          </p:cNvSpPr>
          <p:nvPr>
            <p:ph type="sldImg"/>
          </p:nvPr>
        </p:nvSpPr>
        <p:spPr>
          <a:xfrm>
            <a:off x="1143000" y="685800"/>
            <a:ext cx="4571640" cy="3428640"/>
          </a:xfrm>
          <a:prstGeom prst="rect">
            <a:avLst/>
          </a:prstGeom>
        </p:spPr>
      </p:sp>
      <p:sp>
        <p:nvSpPr>
          <p:cNvPr id="155" name="PlaceHolder 2"/>
          <p:cNvSpPr>
            <a:spLocks noGrp="1"/>
          </p:cNvSpPr>
          <p:nvPr>
            <p:ph type="body"/>
          </p:nvPr>
        </p:nvSpPr>
        <p:spPr>
          <a:xfrm>
            <a:off x="685800" y="4343400"/>
            <a:ext cx="5486040" cy="4114440"/>
          </a:xfrm>
          <a:prstGeom prst="rect">
            <a:avLst/>
          </a:prstGeom>
        </p:spPr>
        <p:txBody>
          <a:bodyPr>
            <a:noAutofit/>
          </a:bodyPr>
          <a:lstStyle/>
          <a:p>
            <a:endParaRPr lang="en-US" sz="2000" b="0" strike="noStrike" spc="-1">
              <a:latin typeface="Arial"/>
            </a:endParaRPr>
          </a:p>
        </p:txBody>
      </p:sp>
      <p:sp>
        <p:nvSpPr>
          <p:cNvPr id="156" name="TextShape 3"/>
          <p:cNvSpPr txBox="1"/>
          <p:nvPr/>
        </p:nvSpPr>
        <p:spPr>
          <a:xfrm>
            <a:off x="3884760" y="8685360"/>
            <a:ext cx="2971440" cy="456840"/>
          </a:xfrm>
          <a:prstGeom prst="rect">
            <a:avLst/>
          </a:prstGeom>
          <a:noFill/>
          <a:ln>
            <a:noFill/>
          </a:ln>
        </p:spPr>
        <p:txBody>
          <a:bodyPr anchor="b">
            <a:noAutofit/>
          </a:bodyPr>
          <a:lstStyle/>
          <a:p>
            <a:pPr algn="r">
              <a:lnSpc>
                <a:spcPct val="100000"/>
              </a:lnSpc>
            </a:pPr>
            <a:fld id="{D6A1922B-FD2C-4F7E-AD58-0EAB0A752A3F}" type="slidenum">
              <a:rPr lang="en-US" sz="1200" b="0" strike="noStrike" spc="-1">
                <a:solidFill>
                  <a:srgbClr val="000000"/>
                </a:solidFill>
                <a:latin typeface="Calibri"/>
                <a:ea typeface="ＭＳ Ｐゴシック"/>
              </a:rPr>
              <a:t>27</a:t>
            </a:fld>
            <a:endParaRPr lang="en-US" sz="1200" b="0" strike="noStrike" spc="-1">
              <a:latin typeface="Times New Roman"/>
            </a:endParaRPr>
          </a:p>
        </p:txBody>
      </p:sp>
    </p:spTree>
    <p:extLst>
      <p:ext uri="{BB962C8B-B14F-4D97-AF65-F5344CB8AC3E}">
        <p14:creationId xmlns:p14="http://schemas.microsoft.com/office/powerpoint/2010/main" val="14451724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PlaceHolder 1"/>
          <p:cNvSpPr>
            <a:spLocks noGrp="1" noRot="1" noChangeAspect="1"/>
          </p:cNvSpPr>
          <p:nvPr>
            <p:ph type="sldImg"/>
          </p:nvPr>
        </p:nvSpPr>
        <p:spPr>
          <a:xfrm>
            <a:off x="1143000" y="685800"/>
            <a:ext cx="4571640" cy="3428640"/>
          </a:xfrm>
          <a:prstGeom prst="rect">
            <a:avLst/>
          </a:prstGeom>
        </p:spPr>
      </p:sp>
      <p:sp>
        <p:nvSpPr>
          <p:cNvPr id="158" name="PlaceHolder 2"/>
          <p:cNvSpPr>
            <a:spLocks noGrp="1"/>
          </p:cNvSpPr>
          <p:nvPr>
            <p:ph type="body"/>
          </p:nvPr>
        </p:nvSpPr>
        <p:spPr>
          <a:xfrm>
            <a:off x="685800" y="4343400"/>
            <a:ext cx="5486040" cy="4114440"/>
          </a:xfrm>
          <a:prstGeom prst="rect">
            <a:avLst/>
          </a:prstGeom>
        </p:spPr>
        <p:txBody>
          <a:bodyPr>
            <a:noAutofit/>
          </a:bodyPr>
          <a:lstStyle/>
          <a:p>
            <a:endParaRPr lang="en-US" sz="2000" b="0" strike="noStrike" spc="-1">
              <a:latin typeface="Arial"/>
            </a:endParaRPr>
          </a:p>
        </p:txBody>
      </p:sp>
      <p:sp>
        <p:nvSpPr>
          <p:cNvPr id="159" name="TextShape 3"/>
          <p:cNvSpPr txBox="1"/>
          <p:nvPr/>
        </p:nvSpPr>
        <p:spPr>
          <a:xfrm>
            <a:off x="3884760" y="8685360"/>
            <a:ext cx="2971440" cy="456840"/>
          </a:xfrm>
          <a:prstGeom prst="rect">
            <a:avLst/>
          </a:prstGeom>
          <a:noFill/>
          <a:ln>
            <a:noFill/>
          </a:ln>
        </p:spPr>
        <p:txBody>
          <a:bodyPr anchor="b">
            <a:noAutofit/>
          </a:bodyPr>
          <a:lstStyle/>
          <a:p>
            <a:pPr algn="r">
              <a:lnSpc>
                <a:spcPct val="100000"/>
              </a:lnSpc>
            </a:pPr>
            <a:fld id="{1749AD0C-B912-4BC3-A87A-D4A7E224082B}" type="slidenum">
              <a:rPr lang="en-US" sz="1200" b="0" strike="noStrike" spc="-1">
                <a:solidFill>
                  <a:srgbClr val="000000"/>
                </a:solidFill>
                <a:latin typeface="Calibri"/>
                <a:ea typeface="ＭＳ Ｐゴシック"/>
              </a:rPr>
              <a:t>28</a:t>
            </a:fld>
            <a:endParaRPr lang="en-US" sz="1200" b="0" strike="noStrike" spc="-1">
              <a:latin typeface="Times New Roman"/>
            </a:endParaRPr>
          </a:p>
        </p:txBody>
      </p:sp>
    </p:spTree>
    <p:extLst>
      <p:ext uri="{BB962C8B-B14F-4D97-AF65-F5344CB8AC3E}">
        <p14:creationId xmlns:p14="http://schemas.microsoft.com/office/powerpoint/2010/main" val="1047791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63213102-A774-F543-B139-ECFB5A09BD5B}"/>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6" name="Notes Placeholder 2">
            <a:extLst>
              <a:ext uri="{FF2B5EF4-FFF2-40B4-BE49-F238E27FC236}">
                <a16:creationId xmlns:a16="http://schemas.microsoft.com/office/drawing/2014/main" id="{A0282F7D-36A8-434F-9848-3979ED0814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6147" name="Slide Number Placeholder 3">
            <a:extLst>
              <a:ext uri="{FF2B5EF4-FFF2-40B4-BE49-F238E27FC236}">
                <a16:creationId xmlns:a16="http://schemas.microsoft.com/office/drawing/2014/main" id="{46B20215-9BB1-844D-A2DF-CF274230D6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DE33400C-653E-AE43-B209-5B5B2B0BCD15}" type="slidenum">
              <a:rPr lang="en-US" altLang="en-US"/>
              <a:pPr/>
              <a:t>3</a:t>
            </a:fld>
            <a:endParaRPr lang="en-US" altLang="en-US"/>
          </a:p>
        </p:txBody>
      </p:sp>
    </p:spTree>
    <p:extLst>
      <p:ext uri="{BB962C8B-B14F-4D97-AF65-F5344CB8AC3E}">
        <p14:creationId xmlns:p14="http://schemas.microsoft.com/office/powerpoint/2010/main" val="1076169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63213102-A774-F543-B139-ECFB5A09BD5B}"/>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6" name="Notes Placeholder 2">
            <a:extLst>
              <a:ext uri="{FF2B5EF4-FFF2-40B4-BE49-F238E27FC236}">
                <a16:creationId xmlns:a16="http://schemas.microsoft.com/office/drawing/2014/main" id="{A0282F7D-36A8-434F-9848-3979ED0814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6147" name="Slide Number Placeholder 3">
            <a:extLst>
              <a:ext uri="{FF2B5EF4-FFF2-40B4-BE49-F238E27FC236}">
                <a16:creationId xmlns:a16="http://schemas.microsoft.com/office/drawing/2014/main" id="{46B20215-9BB1-844D-A2DF-CF274230D6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DE33400C-653E-AE43-B209-5B5B2B0BCD15}" type="slidenum">
              <a:rPr lang="en-US" altLang="en-US"/>
              <a:pPr/>
              <a:t>4</a:t>
            </a:fld>
            <a:endParaRPr lang="en-US" altLang="en-US"/>
          </a:p>
        </p:txBody>
      </p:sp>
    </p:spTree>
    <p:extLst>
      <p:ext uri="{BB962C8B-B14F-4D97-AF65-F5344CB8AC3E}">
        <p14:creationId xmlns:p14="http://schemas.microsoft.com/office/powerpoint/2010/main" val="337013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63213102-A774-F543-B139-ECFB5A09BD5B}"/>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6" name="Notes Placeholder 2">
            <a:extLst>
              <a:ext uri="{FF2B5EF4-FFF2-40B4-BE49-F238E27FC236}">
                <a16:creationId xmlns:a16="http://schemas.microsoft.com/office/drawing/2014/main" id="{A0282F7D-36A8-434F-9848-3979ED0814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6147" name="Slide Number Placeholder 3">
            <a:extLst>
              <a:ext uri="{FF2B5EF4-FFF2-40B4-BE49-F238E27FC236}">
                <a16:creationId xmlns:a16="http://schemas.microsoft.com/office/drawing/2014/main" id="{46B20215-9BB1-844D-A2DF-CF274230D6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DE33400C-653E-AE43-B209-5B5B2B0BCD15}" type="slidenum">
              <a:rPr lang="en-US" altLang="en-US"/>
              <a:pPr/>
              <a:t>5</a:t>
            </a:fld>
            <a:endParaRPr lang="en-US" altLang="en-US"/>
          </a:p>
        </p:txBody>
      </p:sp>
    </p:spTree>
    <p:extLst>
      <p:ext uri="{BB962C8B-B14F-4D97-AF65-F5344CB8AC3E}">
        <p14:creationId xmlns:p14="http://schemas.microsoft.com/office/powerpoint/2010/main" val="10029959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63213102-A774-F543-B139-ECFB5A09BD5B}"/>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6" name="Notes Placeholder 2">
            <a:extLst>
              <a:ext uri="{FF2B5EF4-FFF2-40B4-BE49-F238E27FC236}">
                <a16:creationId xmlns:a16="http://schemas.microsoft.com/office/drawing/2014/main" id="{A0282F7D-36A8-434F-9848-3979ED0814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6147" name="Slide Number Placeholder 3">
            <a:extLst>
              <a:ext uri="{FF2B5EF4-FFF2-40B4-BE49-F238E27FC236}">
                <a16:creationId xmlns:a16="http://schemas.microsoft.com/office/drawing/2014/main" id="{46B20215-9BB1-844D-A2DF-CF274230D6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DE33400C-653E-AE43-B209-5B5B2B0BCD15}" type="slidenum">
              <a:rPr lang="en-US" altLang="en-US"/>
              <a:pPr/>
              <a:t>6</a:t>
            </a:fld>
            <a:endParaRPr lang="en-US" altLang="en-US"/>
          </a:p>
        </p:txBody>
      </p:sp>
    </p:spTree>
    <p:extLst>
      <p:ext uri="{BB962C8B-B14F-4D97-AF65-F5344CB8AC3E}">
        <p14:creationId xmlns:p14="http://schemas.microsoft.com/office/powerpoint/2010/main" val="15089773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63213102-A774-F543-B139-ECFB5A09BD5B}"/>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6" name="Notes Placeholder 2">
            <a:extLst>
              <a:ext uri="{FF2B5EF4-FFF2-40B4-BE49-F238E27FC236}">
                <a16:creationId xmlns:a16="http://schemas.microsoft.com/office/drawing/2014/main" id="{A0282F7D-36A8-434F-9848-3979ED0814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6147" name="Slide Number Placeholder 3">
            <a:extLst>
              <a:ext uri="{FF2B5EF4-FFF2-40B4-BE49-F238E27FC236}">
                <a16:creationId xmlns:a16="http://schemas.microsoft.com/office/drawing/2014/main" id="{46B20215-9BB1-844D-A2DF-CF274230D6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DE33400C-653E-AE43-B209-5B5B2B0BCD15}" type="slidenum">
              <a:rPr lang="en-US" altLang="en-US"/>
              <a:pPr/>
              <a:t>7</a:t>
            </a:fld>
            <a:endParaRPr lang="en-US" altLang="en-US"/>
          </a:p>
        </p:txBody>
      </p:sp>
    </p:spTree>
    <p:extLst>
      <p:ext uri="{BB962C8B-B14F-4D97-AF65-F5344CB8AC3E}">
        <p14:creationId xmlns:p14="http://schemas.microsoft.com/office/powerpoint/2010/main" val="12553673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63213102-A774-F543-B139-ECFB5A09BD5B}"/>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6" name="Notes Placeholder 2">
            <a:extLst>
              <a:ext uri="{FF2B5EF4-FFF2-40B4-BE49-F238E27FC236}">
                <a16:creationId xmlns:a16="http://schemas.microsoft.com/office/drawing/2014/main" id="{A0282F7D-36A8-434F-9848-3979ED0814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6147" name="Slide Number Placeholder 3">
            <a:extLst>
              <a:ext uri="{FF2B5EF4-FFF2-40B4-BE49-F238E27FC236}">
                <a16:creationId xmlns:a16="http://schemas.microsoft.com/office/drawing/2014/main" id="{46B20215-9BB1-844D-A2DF-CF274230D6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DE33400C-653E-AE43-B209-5B5B2B0BCD15}" type="slidenum">
              <a:rPr lang="en-US" altLang="en-US"/>
              <a:pPr/>
              <a:t>8</a:t>
            </a:fld>
            <a:endParaRPr lang="en-US" altLang="en-US"/>
          </a:p>
        </p:txBody>
      </p:sp>
    </p:spTree>
    <p:extLst>
      <p:ext uri="{BB962C8B-B14F-4D97-AF65-F5344CB8AC3E}">
        <p14:creationId xmlns:p14="http://schemas.microsoft.com/office/powerpoint/2010/main" val="31334714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63213102-A774-F543-B139-ECFB5A09BD5B}"/>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6" name="Notes Placeholder 2">
            <a:extLst>
              <a:ext uri="{FF2B5EF4-FFF2-40B4-BE49-F238E27FC236}">
                <a16:creationId xmlns:a16="http://schemas.microsoft.com/office/drawing/2014/main" id="{A0282F7D-36A8-434F-9848-3979ED0814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6147" name="Slide Number Placeholder 3">
            <a:extLst>
              <a:ext uri="{FF2B5EF4-FFF2-40B4-BE49-F238E27FC236}">
                <a16:creationId xmlns:a16="http://schemas.microsoft.com/office/drawing/2014/main" id="{46B20215-9BB1-844D-A2DF-CF274230D6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DE33400C-653E-AE43-B209-5B5B2B0BCD15}" type="slidenum">
              <a:rPr lang="en-US" altLang="en-US"/>
              <a:pPr/>
              <a:t>9</a:t>
            </a:fld>
            <a:endParaRPr lang="en-US" altLang="en-US"/>
          </a:p>
        </p:txBody>
      </p:sp>
    </p:spTree>
    <p:extLst>
      <p:ext uri="{BB962C8B-B14F-4D97-AF65-F5344CB8AC3E}">
        <p14:creationId xmlns:p14="http://schemas.microsoft.com/office/powerpoint/2010/main" val="1122318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7098494E-7EB6-A34A-A421-6083BCC3A8D7}"/>
              </a:ext>
            </a:extLst>
          </p:cNvPr>
          <p:cNvSpPr>
            <a:spLocks noGrp="1"/>
          </p:cNvSpPr>
          <p:nvPr>
            <p:ph type="dt" sz="half" idx="10"/>
          </p:nvPr>
        </p:nvSpPr>
        <p:spPr/>
        <p:txBody>
          <a:bodyPr/>
          <a:lstStyle>
            <a:lvl1pPr>
              <a:defRPr/>
            </a:lvl1pPr>
          </a:lstStyle>
          <a:p>
            <a:pPr>
              <a:defRPr/>
            </a:pPr>
            <a:r>
              <a:rPr lang="en-US"/>
              <a:t>02/06/2011</a:t>
            </a:r>
          </a:p>
        </p:txBody>
      </p:sp>
      <p:sp>
        <p:nvSpPr>
          <p:cNvPr id="5" name="Footer Placeholder 4">
            <a:extLst>
              <a:ext uri="{FF2B5EF4-FFF2-40B4-BE49-F238E27FC236}">
                <a16:creationId xmlns:a16="http://schemas.microsoft.com/office/drawing/2014/main" id="{6B93FA6A-B75E-3344-963D-24D4A070CF6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7F6B4F9-9EE2-C04C-B431-42B26D507B65}"/>
              </a:ext>
            </a:extLst>
          </p:cNvPr>
          <p:cNvSpPr>
            <a:spLocks noGrp="1"/>
          </p:cNvSpPr>
          <p:nvPr>
            <p:ph type="sldNum" sz="quarter" idx="12"/>
          </p:nvPr>
        </p:nvSpPr>
        <p:spPr/>
        <p:txBody>
          <a:bodyPr/>
          <a:lstStyle>
            <a:lvl1pPr>
              <a:defRPr/>
            </a:lvl1pPr>
          </a:lstStyle>
          <a:p>
            <a:fld id="{9195B74A-6CDA-224B-9CE6-F3FBD45D030B}" type="slidenum">
              <a:rPr lang="en-US" altLang="en-US"/>
              <a:pPr/>
              <a:t>‹#›</a:t>
            </a:fld>
            <a:endParaRPr lang="en-US" altLang="en-US"/>
          </a:p>
        </p:txBody>
      </p:sp>
    </p:spTree>
    <p:extLst>
      <p:ext uri="{BB962C8B-B14F-4D97-AF65-F5344CB8AC3E}">
        <p14:creationId xmlns:p14="http://schemas.microsoft.com/office/powerpoint/2010/main" val="1768644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6C28A4-0769-5640-AEBD-CC383B380C26}"/>
              </a:ext>
            </a:extLst>
          </p:cNvPr>
          <p:cNvSpPr>
            <a:spLocks noGrp="1"/>
          </p:cNvSpPr>
          <p:nvPr>
            <p:ph type="dt" sz="half" idx="10"/>
          </p:nvPr>
        </p:nvSpPr>
        <p:spPr/>
        <p:txBody>
          <a:bodyPr/>
          <a:lstStyle>
            <a:lvl1pPr>
              <a:defRPr/>
            </a:lvl1pPr>
          </a:lstStyle>
          <a:p>
            <a:pPr>
              <a:defRPr/>
            </a:pPr>
            <a:r>
              <a:rPr lang="en-US"/>
              <a:t>02/06/2011</a:t>
            </a:r>
          </a:p>
        </p:txBody>
      </p:sp>
      <p:sp>
        <p:nvSpPr>
          <p:cNvPr id="5" name="Footer Placeholder 4">
            <a:extLst>
              <a:ext uri="{FF2B5EF4-FFF2-40B4-BE49-F238E27FC236}">
                <a16:creationId xmlns:a16="http://schemas.microsoft.com/office/drawing/2014/main" id="{B2E6A86A-2814-9940-B630-3527E163178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51E217C-2548-954F-8A5F-828A7BD13E6B}"/>
              </a:ext>
            </a:extLst>
          </p:cNvPr>
          <p:cNvSpPr>
            <a:spLocks noGrp="1"/>
          </p:cNvSpPr>
          <p:nvPr>
            <p:ph type="sldNum" sz="quarter" idx="12"/>
          </p:nvPr>
        </p:nvSpPr>
        <p:spPr/>
        <p:txBody>
          <a:bodyPr/>
          <a:lstStyle>
            <a:lvl1pPr>
              <a:defRPr/>
            </a:lvl1pPr>
          </a:lstStyle>
          <a:p>
            <a:fld id="{611975B0-AF3C-6241-AFA7-ADA357158686}" type="slidenum">
              <a:rPr lang="en-US" altLang="en-US"/>
              <a:pPr/>
              <a:t>‹#›</a:t>
            </a:fld>
            <a:endParaRPr lang="en-US" altLang="en-US"/>
          </a:p>
        </p:txBody>
      </p:sp>
    </p:spTree>
    <p:extLst>
      <p:ext uri="{BB962C8B-B14F-4D97-AF65-F5344CB8AC3E}">
        <p14:creationId xmlns:p14="http://schemas.microsoft.com/office/powerpoint/2010/main" val="1477720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498C59-EAF1-0F4F-9972-8109FB3A9869}"/>
              </a:ext>
            </a:extLst>
          </p:cNvPr>
          <p:cNvSpPr>
            <a:spLocks noGrp="1"/>
          </p:cNvSpPr>
          <p:nvPr>
            <p:ph type="dt" sz="half" idx="10"/>
          </p:nvPr>
        </p:nvSpPr>
        <p:spPr/>
        <p:txBody>
          <a:bodyPr/>
          <a:lstStyle>
            <a:lvl1pPr>
              <a:defRPr/>
            </a:lvl1pPr>
          </a:lstStyle>
          <a:p>
            <a:pPr>
              <a:defRPr/>
            </a:pPr>
            <a:r>
              <a:rPr lang="en-US"/>
              <a:t>02/06/2011</a:t>
            </a:r>
          </a:p>
        </p:txBody>
      </p:sp>
      <p:sp>
        <p:nvSpPr>
          <p:cNvPr id="5" name="Footer Placeholder 4">
            <a:extLst>
              <a:ext uri="{FF2B5EF4-FFF2-40B4-BE49-F238E27FC236}">
                <a16:creationId xmlns:a16="http://schemas.microsoft.com/office/drawing/2014/main" id="{C10EC2F8-4E63-AA45-8D49-2B4E7D4B5E6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01C089F-AF30-5E4D-9982-AEC4BF6951A0}"/>
              </a:ext>
            </a:extLst>
          </p:cNvPr>
          <p:cNvSpPr>
            <a:spLocks noGrp="1"/>
          </p:cNvSpPr>
          <p:nvPr>
            <p:ph type="sldNum" sz="quarter" idx="12"/>
          </p:nvPr>
        </p:nvSpPr>
        <p:spPr/>
        <p:txBody>
          <a:bodyPr/>
          <a:lstStyle>
            <a:lvl1pPr>
              <a:defRPr/>
            </a:lvl1pPr>
          </a:lstStyle>
          <a:p>
            <a:fld id="{8C97C877-A4B7-FE4E-9E51-5DC2719CBCB9}" type="slidenum">
              <a:rPr lang="en-US" altLang="en-US"/>
              <a:pPr/>
              <a:t>‹#›</a:t>
            </a:fld>
            <a:endParaRPr lang="en-US" altLang="en-US"/>
          </a:p>
        </p:txBody>
      </p:sp>
    </p:spTree>
    <p:extLst>
      <p:ext uri="{BB962C8B-B14F-4D97-AF65-F5344CB8AC3E}">
        <p14:creationId xmlns:p14="http://schemas.microsoft.com/office/powerpoint/2010/main" val="23064237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593367"/>
            <a:ext cx="85206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spcBef>
                <a:spcPts val="0"/>
              </a:spcBef>
              <a:spcAft>
                <a:spcPts val="0"/>
              </a:spcAft>
            </a:pPr>
            <a:fld id="{00000000-1234-1234-1234-123412341234}" type="slidenum">
              <a:rPr lang="en" smtClean="0"/>
              <a:pPr>
                <a:spcBef>
                  <a:spcPts val="0"/>
                </a:spcBef>
                <a:spcAft>
                  <a:spcPts val="0"/>
                </a:spcAft>
              </a:pPr>
              <a:t>‹#›</a:t>
            </a:fld>
            <a:endParaRPr lang="en"/>
          </a:p>
        </p:txBody>
      </p:sp>
    </p:spTree>
    <p:extLst>
      <p:ext uri="{BB962C8B-B14F-4D97-AF65-F5344CB8AC3E}">
        <p14:creationId xmlns:p14="http://schemas.microsoft.com/office/powerpoint/2010/main" val="4216471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1_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85800" y="2130480"/>
            <a:ext cx="7772040" cy="1469520"/>
          </a:xfrm>
          <a:prstGeom prst="rect">
            <a:avLst/>
          </a:prstGeom>
        </p:spPr>
        <p:txBody>
          <a:bodyPr lIns="0" tIns="0" rIns="0" bIns="0" anchor="ctr">
            <a:spAutoFit/>
          </a:bodyPr>
          <a:lstStyle/>
          <a:p>
            <a:endParaRPr lang="en-US" sz="4400" b="0" strike="noStrike" spc="-1">
              <a:solidFill>
                <a:srgbClr val="000000"/>
              </a:solidFill>
              <a:latin typeface="Calibri"/>
            </a:endParaRPr>
          </a:p>
        </p:txBody>
      </p:sp>
      <p:sp>
        <p:nvSpPr>
          <p:cNvPr id="6" name="PlaceHolder 2"/>
          <p:cNvSpPr>
            <a:spLocks noGrp="1"/>
          </p:cNvSpPr>
          <p:nvPr>
            <p:ph type="subTitle"/>
          </p:nvPr>
        </p:nvSpPr>
        <p:spPr>
          <a:xfrm>
            <a:off x="457200" y="1604520"/>
            <a:ext cx="8229240" cy="3977280"/>
          </a:xfrm>
          <a:prstGeom prst="rect">
            <a:avLst/>
          </a:prstGeom>
        </p:spPr>
        <p:txBody>
          <a:bodyPr lIns="0" tIns="0" rIns="0" bIns="0" anchor="ctr">
            <a:spAutoFit/>
          </a:bodyPr>
          <a:lstStyle/>
          <a:p>
            <a:pPr algn="ctr"/>
            <a:endParaRPr lang="en-US" sz="3200" b="0" strike="noStrike" spc="-1">
              <a:latin typeface="Arial"/>
            </a:endParaRPr>
          </a:p>
        </p:txBody>
      </p:sp>
    </p:spTree>
    <p:extLst>
      <p:ext uri="{BB962C8B-B14F-4D97-AF65-F5344CB8AC3E}">
        <p14:creationId xmlns:p14="http://schemas.microsoft.com/office/powerpoint/2010/main" val="1155309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29DB64-4354-EF48-B27E-940D9939E5A6}"/>
              </a:ext>
            </a:extLst>
          </p:cNvPr>
          <p:cNvSpPr>
            <a:spLocks noGrp="1"/>
          </p:cNvSpPr>
          <p:nvPr>
            <p:ph type="dt" sz="half" idx="10"/>
          </p:nvPr>
        </p:nvSpPr>
        <p:spPr/>
        <p:txBody>
          <a:bodyPr/>
          <a:lstStyle>
            <a:lvl1pPr>
              <a:defRPr/>
            </a:lvl1pPr>
          </a:lstStyle>
          <a:p>
            <a:pPr>
              <a:defRPr/>
            </a:pPr>
            <a:r>
              <a:rPr lang="en-US"/>
              <a:t>02/06/2011</a:t>
            </a:r>
          </a:p>
        </p:txBody>
      </p:sp>
      <p:sp>
        <p:nvSpPr>
          <p:cNvPr id="5" name="Footer Placeholder 4">
            <a:extLst>
              <a:ext uri="{FF2B5EF4-FFF2-40B4-BE49-F238E27FC236}">
                <a16:creationId xmlns:a16="http://schemas.microsoft.com/office/drawing/2014/main" id="{0659A74A-A934-C141-BDAB-ECF7DB03DB2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262FF59-49CC-B14B-AC28-3F53455008EA}"/>
              </a:ext>
            </a:extLst>
          </p:cNvPr>
          <p:cNvSpPr>
            <a:spLocks noGrp="1"/>
          </p:cNvSpPr>
          <p:nvPr>
            <p:ph type="sldNum" sz="quarter" idx="12"/>
          </p:nvPr>
        </p:nvSpPr>
        <p:spPr/>
        <p:txBody>
          <a:bodyPr/>
          <a:lstStyle>
            <a:lvl1pPr>
              <a:defRPr/>
            </a:lvl1pPr>
          </a:lstStyle>
          <a:p>
            <a:fld id="{3E12BD73-FA7C-354F-B84D-F56819CD4E2F}" type="slidenum">
              <a:rPr lang="en-US" altLang="en-US"/>
              <a:pPr/>
              <a:t>‹#›</a:t>
            </a:fld>
            <a:endParaRPr lang="en-US" altLang="en-US"/>
          </a:p>
        </p:txBody>
      </p:sp>
    </p:spTree>
    <p:extLst>
      <p:ext uri="{BB962C8B-B14F-4D97-AF65-F5344CB8AC3E}">
        <p14:creationId xmlns:p14="http://schemas.microsoft.com/office/powerpoint/2010/main" val="2698608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B22A60-81FB-FE4A-999A-BF24A6F46416}"/>
              </a:ext>
            </a:extLst>
          </p:cNvPr>
          <p:cNvSpPr>
            <a:spLocks noGrp="1"/>
          </p:cNvSpPr>
          <p:nvPr>
            <p:ph type="dt" sz="half" idx="10"/>
          </p:nvPr>
        </p:nvSpPr>
        <p:spPr/>
        <p:txBody>
          <a:bodyPr/>
          <a:lstStyle>
            <a:lvl1pPr>
              <a:defRPr/>
            </a:lvl1pPr>
          </a:lstStyle>
          <a:p>
            <a:pPr>
              <a:defRPr/>
            </a:pPr>
            <a:r>
              <a:rPr lang="en-US"/>
              <a:t>02/06/2011</a:t>
            </a:r>
          </a:p>
        </p:txBody>
      </p:sp>
      <p:sp>
        <p:nvSpPr>
          <p:cNvPr id="5" name="Footer Placeholder 4">
            <a:extLst>
              <a:ext uri="{FF2B5EF4-FFF2-40B4-BE49-F238E27FC236}">
                <a16:creationId xmlns:a16="http://schemas.microsoft.com/office/drawing/2014/main" id="{43C6FC9E-F00C-6043-B578-8FE3572349E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59D8868-2E7F-4D4C-BD92-674A27B5FDFC}"/>
              </a:ext>
            </a:extLst>
          </p:cNvPr>
          <p:cNvSpPr>
            <a:spLocks noGrp="1"/>
          </p:cNvSpPr>
          <p:nvPr>
            <p:ph type="sldNum" sz="quarter" idx="12"/>
          </p:nvPr>
        </p:nvSpPr>
        <p:spPr/>
        <p:txBody>
          <a:bodyPr/>
          <a:lstStyle>
            <a:lvl1pPr>
              <a:defRPr/>
            </a:lvl1pPr>
          </a:lstStyle>
          <a:p>
            <a:fld id="{1842F533-EC62-5345-B26D-E61D67801F86}" type="slidenum">
              <a:rPr lang="en-US" altLang="en-US"/>
              <a:pPr/>
              <a:t>‹#›</a:t>
            </a:fld>
            <a:endParaRPr lang="en-US" altLang="en-US"/>
          </a:p>
        </p:txBody>
      </p:sp>
    </p:spTree>
    <p:extLst>
      <p:ext uri="{BB962C8B-B14F-4D97-AF65-F5344CB8AC3E}">
        <p14:creationId xmlns:p14="http://schemas.microsoft.com/office/powerpoint/2010/main" val="1194440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D19F948D-B26F-CA4D-A0D8-B82752DA6274}"/>
              </a:ext>
            </a:extLst>
          </p:cNvPr>
          <p:cNvSpPr>
            <a:spLocks noGrp="1"/>
          </p:cNvSpPr>
          <p:nvPr>
            <p:ph type="dt" sz="half" idx="10"/>
          </p:nvPr>
        </p:nvSpPr>
        <p:spPr/>
        <p:txBody>
          <a:bodyPr/>
          <a:lstStyle>
            <a:lvl1pPr>
              <a:defRPr/>
            </a:lvl1pPr>
          </a:lstStyle>
          <a:p>
            <a:pPr>
              <a:defRPr/>
            </a:pPr>
            <a:r>
              <a:rPr lang="en-US"/>
              <a:t>02/06/2011</a:t>
            </a:r>
          </a:p>
        </p:txBody>
      </p:sp>
      <p:sp>
        <p:nvSpPr>
          <p:cNvPr id="6" name="Footer Placeholder 4">
            <a:extLst>
              <a:ext uri="{FF2B5EF4-FFF2-40B4-BE49-F238E27FC236}">
                <a16:creationId xmlns:a16="http://schemas.microsoft.com/office/drawing/2014/main" id="{EC7A61A4-C0EE-C84F-8FC4-576D2A08415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B9332CA-E035-F44F-8389-B4D29FBD7FCD}"/>
              </a:ext>
            </a:extLst>
          </p:cNvPr>
          <p:cNvSpPr>
            <a:spLocks noGrp="1"/>
          </p:cNvSpPr>
          <p:nvPr>
            <p:ph type="sldNum" sz="quarter" idx="12"/>
          </p:nvPr>
        </p:nvSpPr>
        <p:spPr/>
        <p:txBody>
          <a:bodyPr/>
          <a:lstStyle>
            <a:lvl1pPr>
              <a:defRPr/>
            </a:lvl1pPr>
          </a:lstStyle>
          <a:p>
            <a:fld id="{24248044-311C-8647-87DF-AE2F3F48C338}" type="slidenum">
              <a:rPr lang="en-US" altLang="en-US"/>
              <a:pPr/>
              <a:t>‹#›</a:t>
            </a:fld>
            <a:endParaRPr lang="en-US" altLang="en-US"/>
          </a:p>
        </p:txBody>
      </p:sp>
    </p:spTree>
    <p:extLst>
      <p:ext uri="{BB962C8B-B14F-4D97-AF65-F5344CB8AC3E}">
        <p14:creationId xmlns:p14="http://schemas.microsoft.com/office/powerpoint/2010/main" val="931847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D8848CA8-BE82-BF40-99C2-0DB40A96329C}"/>
              </a:ext>
            </a:extLst>
          </p:cNvPr>
          <p:cNvSpPr>
            <a:spLocks noGrp="1"/>
          </p:cNvSpPr>
          <p:nvPr>
            <p:ph type="dt" sz="half" idx="10"/>
          </p:nvPr>
        </p:nvSpPr>
        <p:spPr/>
        <p:txBody>
          <a:bodyPr/>
          <a:lstStyle>
            <a:lvl1pPr>
              <a:defRPr/>
            </a:lvl1pPr>
          </a:lstStyle>
          <a:p>
            <a:pPr>
              <a:defRPr/>
            </a:pPr>
            <a:r>
              <a:rPr lang="en-US"/>
              <a:t>02/06/2011</a:t>
            </a:r>
          </a:p>
        </p:txBody>
      </p:sp>
      <p:sp>
        <p:nvSpPr>
          <p:cNvPr id="8" name="Footer Placeholder 4">
            <a:extLst>
              <a:ext uri="{FF2B5EF4-FFF2-40B4-BE49-F238E27FC236}">
                <a16:creationId xmlns:a16="http://schemas.microsoft.com/office/drawing/2014/main" id="{6E8D44FA-1349-804C-BFC4-69ACFF93F910}"/>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473553E9-9E06-A545-9EA1-147AA371A5F4}"/>
              </a:ext>
            </a:extLst>
          </p:cNvPr>
          <p:cNvSpPr>
            <a:spLocks noGrp="1"/>
          </p:cNvSpPr>
          <p:nvPr>
            <p:ph type="sldNum" sz="quarter" idx="12"/>
          </p:nvPr>
        </p:nvSpPr>
        <p:spPr/>
        <p:txBody>
          <a:bodyPr/>
          <a:lstStyle>
            <a:lvl1pPr>
              <a:defRPr/>
            </a:lvl1pPr>
          </a:lstStyle>
          <a:p>
            <a:fld id="{4859D9FC-198C-9049-89B8-77AF89D2823D}" type="slidenum">
              <a:rPr lang="en-US" altLang="en-US"/>
              <a:pPr/>
              <a:t>‹#›</a:t>
            </a:fld>
            <a:endParaRPr lang="en-US" altLang="en-US"/>
          </a:p>
        </p:txBody>
      </p:sp>
    </p:spTree>
    <p:extLst>
      <p:ext uri="{BB962C8B-B14F-4D97-AF65-F5344CB8AC3E}">
        <p14:creationId xmlns:p14="http://schemas.microsoft.com/office/powerpoint/2010/main" val="2427748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A713A7AC-7728-AE45-8B2A-B400DC1C5C47}"/>
              </a:ext>
            </a:extLst>
          </p:cNvPr>
          <p:cNvSpPr>
            <a:spLocks noGrp="1"/>
          </p:cNvSpPr>
          <p:nvPr>
            <p:ph type="dt" sz="half" idx="10"/>
          </p:nvPr>
        </p:nvSpPr>
        <p:spPr/>
        <p:txBody>
          <a:bodyPr/>
          <a:lstStyle>
            <a:lvl1pPr>
              <a:defRPr/>
            </a:lvl1pPr>
          </a:lstStyle>
          <a:p>
            <a:pPr>
              <a:defRPr/>
            </a:pPr>
            <a:r>
              <a:rPr lang="en-US"/>
              <a:t>02/06/2011</a:t>
            </a:r>
          </a:p>
        </p:txBody>
      </p:sp>
      <p:sp>
        <p:nvSpPr>
          <p:cNvPr id="4" name="Footer Placeholder 4">
            <a:extLst>
              <a:ext uri="{FF2B5EF4-FFF2-40B4-BE49-F238E27FC236}">
                <a16:creationId xmlns:a16="http://schemas.microsoft.com/office/drawing/2014/main" id="{32303E43-F915-164E-B3AD-D2C58C4C1E7C}"/>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38A0D88C-30EF-9346-8CD4-8017F2404779}"/>
              </a:ext>
            </a:extLst>
          </p:cNvPr>
          <p:cNvSpPr>
            <a:spLocks noGrp="1"/>
          </p:cNvSpPr>
          <p:nvPr>
            <p:ph type="sldNum" sz="quarter" idx="12"/>
          </p:nvPr>
        </p:nvSpPr>
        <p:spPr/>
        <p:txBody>
          <a:bodyPr/>
          <a:lstStyle>
            <a:lvl1pPr>
              <a:defRPr/>
            </a:lvl1pPr>
          </a:lstStyle>
          <a:p>
            <a:fld id="{B1AE9D60-5AAF-654E-ABAE-403EF8F1F7D5}" type="slidenum">
              <a:rPr lang="en-US" altLang="en-US"/>
              <a:pPr/>
              <a:t>‹#›</a:t>
            </a:fld>
            <a:endParaRPr lang="en-US" altLang="en-US"/>
          </a:p>
        </p:txBody>
      </p:sp>
    </p:spTree>
    <p:extLst>
      <p:ext uri="{BB962C8B-B14F-4D97-AF65-F5344CB8AC3E}">
        <p14:creationId xmlns:p14="http://schemas.microsoft.com/office/powerpoint/2010/main" val="1032962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2781111A-F130-F84A-B3A8-A60EE5ED608D}"/>
              </a:ext>
            </a:extLst>
          </p:cNvPr>
          <p:cNvSpPr>
            <a:spLocks noGrp="1"/>
          </p:cNvSpPr>
          <p:nvPr>
            <p:ph type="dt" sz="half" idx="10"/>
          </p:nvPr>
        </p:nvSpPr>
        <p:spPr/>
        <p:txBody>
          <a:bodyPr/>
          <a:lstStyle>
            <a:lvl1pPr>
              <a:defRPr/>
            </a:lvl1pPr>
          </a:lstStyle>
          <a:p>
            <a:pPr>
              <a:defRPr/>
            </a:pPr>
            <a:r>
              <a:rPr lang="en-US"/>
              <a:t>02/06/2011</a:t>
            </a:r>
          </a:p>
        </p:txBody>
      </p:sp>
      <p:sp>
        <p:nvSpPr>
          <p:cNvPr id="3" name="Footer Placeholder 4">
            <a:extLst>
              <a:ext uri="{FF2B5EF4-FFF2-40B4-BE49-F238E27FC236}">
                <a16:creationId xmlns:a16="http://schemas.microsoft.com/office/drawing/2014/main" id="{2A3F4977-6708-0A4F-B3A3-36E8DE19F7C5}"/>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F4C2EAA9-5B2B-CE46-8F7D-C4515AE2DE32}"/>
              </a:ext>
            </a:extLst>
          </p:cNvPr>
          <p:cNvSpPr>
            <a:spLocks noGrp="1"/>
          </p:cNvSpPr>
          <p:nvPr>
            <p:ph type="sldNum" sz="quarter" idx="12"/>
          </p:nvPr>
        </p:nvSpPr>
        <p:spPr/>
        <p:txBody>
          <a:bodyPr/>
          <a:lstStyle>
            <a:lvl1pPr>
              <a:defRPr/>
            </a:lvl1pPr>
          </a:lstStyle>
          <a:p>
            <a:fld id="{E7BE4A0E-55BF-6641-AB8A-710CB86FEE42}" type="slidenum">
              <a:rPr lang="en-US" altLang="en-US"/>
              <a:pPr/>
              <a:t>‹#›</a:t>
            </a:fld>
            <a:endParaRPr lang="en-US" altLang="en-US"/>
          </a:p>
        </p:txBody>
      </p:sp>
    </p:spTree>
    <p:extLst>
      <p:ext uri="{BB962C8B-B14F-4D97-AF65-F5344CB8AC3E}">
        <p14:creationId xmlns:p14="http://schemas.microsoft.com/office/powerpoint/2010/main" val="4049057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98788270-3CB8-F542-B9D3-CB5E9AB49002}"/>
              </a:ext>
            </a:extLst>
          </p:cNvPr>
          <p:cNvSpPr>
            <a:spLocks noGrp="1"/>
          </p:cNvSpPr>
          <p:nvPr>
            <p:ph type="dt" sz="half" idx="10"/>
          </p:nvPr>
        </p:nvSpPr>
        <p:spPr/>
        <p:txBody>
          <a:bodyPr/>
          <a:lstStyle>
            <a:lvl1pPr>
              <a:defRPr/>
            </a:lvl1pPr>
          </a:lstStyle>
          <a:p>
            <a:pPr>
              <a:defRPr/>
            </a:pPr>
            <a:r>
              <a:rPr lang="en-US"/>
              <a:t>02/06/2011</a:t>
            </a:r>
          </a:p>
        </p:txBody>
      </p:sp>
      <p:sp>
        <p:nvSpPr>
          <p:cNvPr id="6" name="Footer Placeholder 4">
            <a:extLst>
              <a:ext uri="{FF2B5EF4-FFF2-40B4-BE49-F238E27FC236}">
                <a16:creationId xmlns:a16="http://schemas.microsoft.com/office/drawing/2014/main" id="{9C33F379-E72A-7A40-88CD-636DC74EE53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4206BC3-8D44-C04E-B820-3B87F0F31E54}"/>
              </a:ext>
            </a:extLst>
          </p:cNvPr>
          <p:cNvSpPr>
            <a:spLocks noGrp="1"/>
          </p:cNvSpPr>
          <p:nvPr>
            <p:ph type="sldNum" sz="quarter" idx="12"/>
          </p:nvPr>
        </p:nvSpPr>
        <p:spPr/>
        <p:txBody>
          <a:bodyPr/>
          <a:lstStyle>
            <a:lvl1pPr>
              <a:defRPr/>
            </a:lvl1pPr>
          </a:lstStyle>
          <a:p>
            <a:fld id="{5D406379-BFAE-4547-B3FC-D68445C09A77}" type="slidenum">
              <a:rPr lang="en-US" altLang="en-US"/>
              <a:pPr/>
              <a:t>‹#›</a:t>
            </a:fld>
            <a:endParaRPr lang="en-US" altLang="en-US"/>
          </a:p>
        </p:txBody>
      </p:sp>
    </p:spTree>
    <p:extLst>
      <p:ext uri="{BB962C8B-B14F-4D97-AF65-F5344CB8AC3E}">
        <p14:creationId xmlns:p14="http://schemas.microsoft.com/office/powerpoint/2010/main" val="746316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D2E64C13-EB2C-ED49-B5CD-643E28BBB40F}"/>
              </a:ext>
            </a:extLst>
          </p:cNvPr>
          <p:cNvSpPr>
            <a:spLocks noGrp="1"/>
          </p:cNvSpPr>
          <p:nvPr>
            <p:ph type="dt" sz="half" idx="10"/>
          </p:nvPr>
        </p:nvSpPr>
        <p:spPr/>
        <p:txBody>
          <a:bodyPr/>
          <a:lstStyle>
            <a:lvl1pPr>
              <a:defRPr/>
            </a:lvl1pPr>
          </a:lstStyle>
          <a:p>
            <a:pPr>
              <a:defRPr/>
            </a:pPr>
            <a:r>
              <a:rPr lang="en-US"/>
              <a:t>02/06/2011</a:t>
            </a:r>
          </a:p>
        </p:txBody>
      </p:sp>
      <p:sp>
        <p:nvSpPr>
          <p:cNvPr id="6" name="Footer Placeholder 4">
            <a:extLst>
              <a:ext uri="{FF2B5EF4-FFF2-40B4-BE49-F238E27FC236}">
                <a16:creationId xmlns:a16="http://schemas.microsoft.com/office/drawing/2014/main" id="{480B628E-9DFF-FA46-9C90-D49AED1C623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DA36CCC-BEDB-C84E-99A9-E6A442F9E541}"/>
              </a:ext>
            </a:extLst>
          </p:cNvPr>
          <p:cNvSpPr>
            <a:spLocks noGrp="1"/>
          </p:cNvSpPr>
          <p:nvPr>
            <p:ph type="sldNum" sz="quarter" idx="12"/>
          </p:nvPr>
        </p:nvSpPr>
        <p:spPr/>
        <p:txBody>
          <a:bodyPr/>
          <a:lstStyle>
            <a:lvl1pPr>
              <a:defRPr/>
            </a:lvl1pPr>
          </a:lstStyle>
          <a:p>
            <a:fld id="{F7303A9B-EB8B-C44E-84EF-70BE46E7C8B8}" type="slidenum">
              <a:rPr lang="en-US" altLang="en-US"/>
              <a:pPr/>
              <a:t>‹#›</a:t>
            </a:fld>
            <a:endParaRPr lang="en-US" altLang="en-US"/>
          </a:p>
        </p:txBody>
      </p:sp>
    </p:spTree>
    <p:extLst>
      <p:ext uri="{BB962C8B-B14F-4D97-AF65-F5344CB8AC3E}">
        <p14:creationId xmlns:p14="http://schemas.microsoft.com/office/powerpoint/2010/main" val="4195111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B039935-09B1-4742-AB6F-CBFF16D3565B}"/>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E1461F6F-D775-1F4F-93F4-24E93F675F5C}"/>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E2B140C1-C2DA-B14B-9920-C7ADB4952CDD}"/>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r>
              <a:rPr lang="en-US"/>
              <a:t>02/06/2011</a:t>
            </a:r>
          </a:p>
        </p:txBody>
      </p:sp>
      <p:sp>
        <p:nvSpPr>
          <p:cNvPr id="5" name="Footer Placeholder 4">
            <a:extLst>
              <a:ext uri="{FF2B5EF4-FFF2-40B4-BE49-F238E27FC236}">
                <a16:creationId xmlns:a16="http://schemas.microsoft.com/office/drawing/2014/main" id="{E34395D6-34E8-C448-97A5-BDEA9963340E}"/>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ea typeface="+mn-ea"/>
              </a:defRPr>
            </a:lvl1pPr>
          </a:lstStyle>
          <a:p>
            <a:pPr>
              <a:defRPr/>
            </a:pPr>
            <a:endParaRPr lang="en-US"/>
          </a:p>
        </p:txBody>
      </p:sp>
      <p:sp>
        <p:nvSpPr>
          <p:cNvPr id="6" name="Slide Number Placeholder 5">
            <a:extLst>
              <a:ext uri="{FF2B5EF4-FFF2-40B4-BE49-F238E27FC236}">
                <a16:creationId xmlns:a16="http://schemas.microsoft.com/office/drawing/2014/main" id="{06A35054-49D6-1A46-8423-AB1ADE3B919B}"/>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ED01063D-C241-E44E-897A-BD901E01CD5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defTabSz="457200" rtl="0" eaLnBrk="1" fontAlgn="base" hangingPunct="1">
        <a:spcBef>
          <a:spcPct val="0"/>
        </a:spcBef>
        <a:spcAft>
          <a:spcPct val="0"/>
        </a:spcAft>
        <a:defRPr sz="4400" kern="1200">
          <a:solidFill>
            <a:schemeClr val="tx1"/>
          </a:solidFill>
          <a:latin typeface="+mj-lt"/>
          <a:ea typeface="ＭＳ Ｐゴシック" panose="020B0600070205080204" pitchFamily="34" charset="-128"/>
          <a:cs typeface="+mj-cs"/>
        </a:defRPr>
      </a:lvl1pPr>
      <a:lvl2pPr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2pPr>
      <a:lvl3pPr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3pPr>
      <a:lvl4pPr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4pPr>
      <a:lvl5pPr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5pPr>
      <a:lvl6pPr marL="457200"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6pPr>
      <a:lvl7pPr marL="914400"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7pPr>
      <a:lvl8pPr marL="1371600"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8pPr>
      <a:lvl9pPr marL="1828800"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ＭＳ Ｐゴシック" panose="020B0600070205080204" pitchFamily="34" charset="-128"/>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ＭＳ Ｐゴシック" panose="020B0600070205080204" pitchFamily="34" charset="-128"/>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ＭＳ Ｐゴシック" panose="020B0600070205080204" pitchFamily="34" charset="-128"/>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panose="020B0600070205080204" pitchFamily="34"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emf"/><Relationship Id="rId7" Type="http://schemas.openxmlformats.org/officeDocument/2006/relationships/diagramQuickStyle" Target="../diagrams/quickStyle1.xm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2.emf"/><Relationship Id="rId9" Type="http://schemas.microsoft.com/office/2007/relationships/diagramDrawing" Target="../diagrams/drawing1.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emf"/></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14.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1.emf"/><Relationship Id="rId7" Type="http://schemas.openxmlformats.org/officeDocument/2006/relationships/diagramQuickStyle" Target="../diagrams/quickStyle2.xm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2.emf"/><Relationship Id="rId9" Type="http://schemas.microsoft.com/office/2007/relationships/diagramDrawing" Target="../diagrams/drawing2.xml"/></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hyperlink" Target="https://wiki.refeds.org/display/GROUPS/IoLR" TargetMode="External"/><Relationship Id="rId4" Type="http://schemas.openxmlformats.org/officeDocument/2006/relationships/image" Target="../media/image2.emf"/></Relationships>
</file>

<file path=ppt/slides/_rels/slide1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hyperlink" Target="https://wiki.refeds.org/display/GROUPS/SIRTFI" TargetMode="External"/><Relationship Id="rId4" Type="http://schemas.openxmlformats.org/officeDocument/2006/relationships/image" Target="../media/image2.emf"/></Relationships>
</file>

<file path=ppt/slides/_rels/slide18.xml.rels><?xml version="1.0" encoding="UTF-8" standalone="yes"?>
<Relationships xmlns="http://schemas.openxmlformats.org/package/2006/relationships"><Relationship Id="rId3" Type="http://schemas.openxmlformats.org/officeDocument/2006/relationships/hyperlink" Target="https://refeds.org/sirtfi" TargetMode="External"/><Relationship Id="rId2" Type="http://schemas.openxmlformats.org/officeDocument/2006/relationships/notesSlide" Target="../notesSlides/notesSlide18.xml"/><Relationship Id="rId1" Type="http://schemas.openxmlformats.org/officeDocument/2006/relationships/slideLayout" Target="../slideLayouts/slideLayout6.xml"/><Relationship Id="rId6" Type="http://schemas.openxmlformats.org/officeDocument/2006/relationships/image" Target="../media/image2.emf"/><Relationship Id="rId5" Type="http://schemas.openxmlformats.org/officeDocument/2006/relationships/image" Target="../media/image1.emf"/><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hyperlink" Target="https://wiki.refeds.org/display/GROUPS/SIRTFI" TargetMode="External"/><Relationship Id="rId2" Type="http://schemas.openxmlformats.org/officeDocument/2006/relationships/notesSlide" Target="../notesSlides/notesSlide19.xml"/><Relationship Id="rId1" Type="http://schemas.openxmlformats.org/officeDocument/2006/relationships/slideLayout" Target="../slideLayouts/slideLayout6.xml"/><Relationship Id="rId5" Type="http://schemas.openxmlformats.org/officeDocument/2006/relationships/image" Target="../media/image2.emf"/><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https://refeds.org/about/participants" TargetMode="External"/><Relationship Id="rId4" Type="http://schemas.openxmlformats.org/officeDocument/2006/relationships/image" Target="../media/image2.emf"/></Relationships>
</file>

<file path=ppt/slides/_rels/slide20.xml.rels><?xml version="1.0" encoding="UTF-8" standalone="yes"?>
<Relationships xmlns="http://schemas.openxmlformats.org/package/2006/relationships"><Relationship Id="rId3" Type="http://schemas.openxmlformats.org/officeDocument/2006/relationships/hyperlink" Target="https://wiki.geant.org/display/WISE/SCCC-JWG" TargetMode="External"/><Relationship Id="rId2" Type="http://schemas.openxmlformats.org/officeDocument/2006/relationships/notesSlide" Target="../notesSlides/notesSlide20.xml"/><Relationship Id="rId1" Type="http://schemas.openxmlformats.org/officeDocument/2006/relationships/slideLayout" Target="../slideLayouts/slideLayout6.xml"/><Relationship Id="rId5" Type="http://schemas.openxmlformats.org/officeDocument/2006/relationships/image" Target="../media/image2.emf"/><Relationship Id="rId4" Type="http://schemas.openxmlformats.org/officeDocument/2006/relationships/image" Target="../media/image1.emf"/></Relationships>
</file>

<file path=ppt/slides/_rels/slide2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1.xml"/><Relationship Id="rId1" Type="http://schemas.openxmlformats.org/officeDocument/2006/relationships/slideLayout" Target="../slideLayouts/slideLayout12.xml"/><Relationship Id="rId4" Type="http://schemas.openxmlformats.org/officeDocument/2006/relationships/image" Target="../media/image2.emf"/></Relationships>
</file>

<file path=ppt/slides/_rels/slide2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hyperlink" Target="https://wiki.refeds.org/display/GROUPS/SPOG" TargetMode="External"/><Relationship Id="rId4" Type="http://schemas.openxmlformats.org/officeDocument/2006/relationships/image" Target="../media/image2.emf"/></Relationships>
</file>

<file path=ppt/slides/_rels/slide2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2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hyperlink" Target="https://wiki.refeds.org/display/STAN/Schema+Board+Terms+of+Reference" TargetMode="External"/><Relationship Id="rId5" Type="http://schemas.openxmlformats.org/officeDocument/2006/relationships/hyperlink" Target="https://wiki.refeds.org/display/STAN/Schema+Editorial+Board" TargetMode="External"/><Relationship Id="rId4" Type="http://schemas.openxmlformats.org/officeDocument/2006/relationships/image" Target="../media/image2.emf"/></Relationships>
</file>

<file path=ppt/slides/_rels/slide2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5.xml"/><Relationship Id="rId1" Type="http://schemas.openxmlformats.org/officeDocument/2006/relationships/slideLayout" Target="../slideLayouts/slideLayout13.xml"/><Relationship Id="rId4" Type="http://schemas.openxmlformats.org/officeDocument/2006/relationships/image" Target="../media/image2.emf"/></Relationships>
</file>

<file path=ppt/slides/_rels/slide2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6.xml"/><Relationship Id="rId1" Type="http://schemas.openxmlformats.org/officeDocument/2006/relationships/slideLayout" Target="../slideLayouts/slideLayout13.xml"/><Relationship Id="rId4" Type="http://schemas.openxmlformats.org/officeDocument/2006/relationships/image" Target="../media/image2.emf"/></Relationships>
</file>

<file path=ppt/slides/_rels/slide2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7.xml"/><Relationship Id="rId1" Type="http://schemas.openxmlformats.org/officeDocument/2006/relationships/slideLayout" Target="../slideLayouts/slideLayout13.xml"/><Relationship Id="rId4" Type="http://schemas.openxmlformats.org/officeDocument/2006/relationships/image" Target="../media/image2.emf"/></Relationships>
</file>

<file path=ppt/slides/_rels/slide2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8.xml"/><Relationship Id="rId1" Type="http://schemas.openxmlformats.org/officeDocument/2006/relationships/slideLayout" Target="../slideLayouts/slideLayout13.x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aarc-project.eu/" TargetMode="External"/><Relationship Id="rId5" Type="http://schemas.openxmlformats.org/officeDocument/2006/relationships/hyperlink" Target="https://wiki.refeds.org/display/GROUPS/Assurance+Working+Group" TargetMode="Externa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8" Type="http://schemas.openxmlformats.org/officeDocument/2006/relationships/hyperlink" Target="https://www.iana.org/assignments/loa-profiles/loa-profiles.xhtml" TargetMode="External"/><Relationship Id="rId3" Type="http://schemas.openxmlformats.org/officeDocument/2006/relationships/image" Target="../media/image1.emf"/><Relationship Id="rId7" Type="http://schemas.openxmlformats.org/officeDocument/2006/relationships/hyperlink" Target="https://refeds.org/profile/mfa"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refeds.org/profile/sfa" TargetMode="External"/><Relationship Id="rId5" Type="http://schemas.openxmlformats.org/officeDocument/2006/relationships/hyperlink" Target="https://refeds.org/assurance" TargetMode="Externa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doodle.com/poll/e9yxii72d6qfygvw" TargetMode="External"/><Relationship Id="rId5" Type="http://schemas.openxmlformats.org/officeDocument/2006/relationships/hyperlink" Target="https://docs.google.com/document/d/1DqQpLXHF9buv_7xv0rxw-9bV-04gWVdwBiFr2A1uPBw/edit#heading=h.fz75fog9kojd" TargetMode="Externa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hyperlink" Target="https://wiki.refeds.org/display/GROUPS/Entity+Categories+Development+Working+Group" TargetMode="Externa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hyperlink" Target="https://wiki.refeds.org/display/GROUPS/FOG" TargetMode="External"/><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wiki.refeds.org/display/GROUPS/Federation+2.0" TargetMode="Externa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3" descr="Macintosh HD:Users:florio:Desktop:refedsfinal.eps">
            <a:extLst>
              <a:ext uri="{FF2B5EF4-FFF2-40B4-BE49-F238E27FC236}">
                <a16:creationId xmlns:a16="http://schemas.microsoft.com/office/drawing/2014/main" id="{3AD25410-73B8-0542-82A8-8A53419A4D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9413" y="493713"/>
            <a:ext cx="207327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7" descr="Macintosh HD:Users:florio:Desktop:REFEDS-lines-small.eps">
            <a:extLst>
              <a:ext uri="{FF2B5EF4-FFF2-40B4-BE49-F238E27FC236}">
                <a16:creationId xmlns:a16="http://schemas.microsoft.com/office/drawing/2014/main" id="{241B177E-6898-EE40-AEAE-DD522ED4C85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29438" y="5227638"/>
            <a:ext cx="2243137"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9">
            <a:extLst>
              <a:ext uri="{FF2B5EF4-FFF2-40B4-BE49-F238E27FC236}">
                <a16:creationId xmlns:a16="http://schemas.microsoft.com/office/drawing/2014/main" id="{79C69240-FD3F-9345-9B57-C4BBAA199FAF}"/>
              </a:ext>
            </a:extLst>
          </p:cNvPr>
          <p:cNvSpPr txBox="1">
            <a:spLocks noChangeArrowheads="1"/>
          </p:cNvSpPr>
          <p:nvPr/>
        </p:nvSpPr>
        <p:spPr bwMode="auto">
          <a:xfrm>
            <a:off x="393700" y="2216150"/>
            <a:ext cx="48323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r>
              <a:rPr lang="en-US" b="1" dirty="0"/>
              <a:t>REFEDS Working Group Updates</a:t>
            </a:r>
            <a:endParaRPr lang="en-US" altLang="en-US" b="1" dirty="0">
              <a:latin typeface="Verdana" panose="020B0604030504040204" pitchFamily="34" charset="0"/>
            </a:endParaRPr>
          </a:p>
        </p:txBody>
      </p:sp>
      <p:sp>
        <p:nvSpPr>
          <p:cNvPr id="2054" name="TextBox 12">
            <a:extLst>
              <a:ext uri="{FF2B5EF4-FFF2-40B4-BE49-F238E27FC236}">
                <a16:creationId xmlns:a16="http://schemas.microsoft.com/office/drawing/2014/main" id="{0B90E114-FF87-4B4E-8F34-6928CB8856E9}"/>
              </a:ext>
            </a:extLst>
          </p:cNvPr>
          <p:cNvSpPr txBox="1">
            <a:spLocks noChangeArrowheads="1"/>
          </p:cNvSpPr>
          <p:nvPr/>
        </p:nvSpPr>
        <p:spPr bwMode="auto">
          <a:xfrm>
            <a:off x="393700" y="3382963"/>
            <a:ext cx="48323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r>
              <a:rPr lang="en-US" altLang="en-US" dirty="0">
                <a:latin typeface="Verdana" panose="020B0604030504040204" pitchFamily="34" charset="0"/>
              </a:rPr>
              <a:t>REFEDS 41, 9 December 2019</a:t>
            </a:r>
          </a:p>
        </p:txBody>
      </p:sp>
      <p:sp>
        <p:nvSpPr>
          <p:cNvPr id="2" name="Slide Number Placeholder 1">
            <a:extLst>
              <a:ext uri="{FF2B5EF4-FFF2-40B4-BE49-F238E27FC236}">
                <a16:creationId xmlns:a16="http://schemas.microsoft.com/office/drawing/2014/main" id="{C145936A-2294-A54E-A84B-71A9773ADCFB}"/>
              </a:ext>
            </a:extLst>
          </p:cNvPr>
          <p:cNvSpPr>
            <a:spLocks noGrp="1"/>
          </p:cNvSpPr>
          <p:nvPr>
            <p:ph type="sldNum" sz="quarter" idx="12"/>
          </p:nvPr>
        </p:nvSpPr>
        <p:spPr/>
        <p:txBody>
          <a:bodyPr/>
          <a:lstStyle/>
          <a:p>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3" descr="Macintosh HD:Users:florio:Desktop:refedsfinal.eps">
            <a:extLst>
              <a:ext uri="{FF2B5EF4-FFF2-40B4-BE49-F238E27FC236}">
                <a16:creationId xmlns:a16="http://schemas.microsoft.com/office/drawing/2014/main" id="{1C786369-609D-5249-BA92-A72829F9AD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9413" y="493713"/>
            <a:ext cx="153352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 name="Picture 7" descr="Macintosh HD:Users:florio:Desktop:REFEDS-lines-small.eps">
            <a:extLst>
              <a:ext uri="{FF2B5EF4-FFF2-40B4-BE49-F238E27FC236}">
                <a16:creationId xmlns:a16="http://schemas.microsoft.com/office/drawing/2014/main" id="{528F47F8-4A04-2148-9886-207B08972D8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29438" y="5227638"/>
            <a:ext cx="2243137"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Box 9">
            <a:extLst>
              <a:ext uri="{FF2B5EF4-FFF2-40B4-BE49-F238E27FC236}">
                <a16:creationId xmlns:a16="http://schemas.microsoft.com/office/drawing/2014/main" id="{7F4DCA26-E2FE-DD40-97EB-2D45CCA5179D}"/>
              </a:ext>
            </a:extLst>
          </p:cNvPr>
          <p:cNvSpPr txBox="1">
            <a:spLocks noChangeArrowheads="1"/>
          </p:cNvSpPr>
          <p:nvPr/>
        </p:nvSpPr>
        <p:spPr bwMode="auto">
          <a:xfrm>
            <a:off x="3767138" y="566738"/>
            <a:ext cx="48307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r"/>
            <a:r>
              <a:rPr lang="en-US" altLang="en-US" b="1" dirty="0">
                <a:latin typeface="Verdana" panose="020B0604030504040204" pitchFamily="34" charset="0"/>
              </a:rPr>
              <a:t>Federation 2.0</a:t>
            </a:r>
          </a:p>
        </p:txBody>
      </p:sp>
      <p:grpSp>
        <p:nvGrpSpPr>
          <p:cNvPr id="6" name="Group 5">
            <a:extLst>
              <a:ext uri="{FF2B5EF4-FFF2-40B4-BE49-F238E27FC236}">
                <a16:creationId xmlns:a16="http://schemas.microsoft.com/office/drawing/2014/main" id="{15491256-3FF3-0F41-985D-4FD1CD6CB6BC}"/>
              </a:ext>
            </a:extLst>
          </p:cNvPr>
          <p:cNvGrpSpPr/>
          <p:nvPr/>
        </p:nvGrpSpPr>
        <p:grpSpPr>
          <a:xfrm>
            <a:off x="379413" y="1706562"/>
            <a:ext cx="8459787" cy="5014913"/>
            <a:chOff x="379413" y="2148115"/>
            <a:chExt cx="8459787" cy="5014913"/>
          </a:xfrm>
        </p:grpSpPr>
        <p:graphicFrame>
          <p:nvGraphicFramePr>
            <p:cNvPr id="3" name="Diagram 2">
              <a:extLst>
                <a:ext uri="{FF2B5EF4-FFF2-40B4-BE49-F238E27FC236}">
                  <a16:creationId xmlns:a16="http://schemas.microsoft.com/office/drawing/2014/main" id="{54ECEDB9-E1CF-4E48-BA3D-EBBD19E73BE8}"/>
                </a:ext>
              </a:extLst>
            </p:cNvPr>
            <p:cNvGraphicFramePr/>
            <p:nvPr/>
          </p:nvGraphicFramePr>
          <p:xfrm>
            <a:off x="379413" y="2148115"/>
            <a:ext cx="8459787" cy="501491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5" name="TextBox 4">
              <a:extLst>
                <a:ext uri="{FF2B5EF4-FFF2-40B4-BE49-F238E27FC236}">
                  <a16:creationId xmlns:a16="http://schemas.microsoft.com/office/drawing/2014/main" id="{6DEF7D02-B0BC-154C-94D5-2575966041D9}"/>
                </a:ext>
              </a:extLst>
            </p:cNvPr>
            <p:cNvSpPr txBox="1"/>
            <p:nvPr/>
          </p:nvSpPr>
          <p:spPr>
            <a:xfrm>
              <a:off x="690056" y="4009240"/>
              <a:ext cx="912237" cy="646331"/>
            </a:xfrm>
            <a:prstGeom prst="rect">
              <a:avLst/>
            </a:prstGeom>
            <a:noFill/>
          </p:spPr>
          <p:txBody>
            <a:bodyPr wrap="none" rtlCol="0">
              <a:spAutoFit/>
            </a:bodyPr>
            <a:lstStyle/>
            <a:p>
              <a:pPr algn="ctr"/>
              <a:r>
                <a:rPr lang="en-US" dirty="0"/>
                <a:t>Feb-Jun</a:t>
              </a:r>
            </a:p>
            <a:p>
              <a:pPr algn="ctr"/>
              <a:r>
                <a:rPr lang="en-US" dirty="0"/>
                <a:t>2019</a:t>
              </a:r>
            </a:p>
          </p:txBody>
        </p:sp>
        <p:sp>
          <p:nvSpPr>
            <p:cNvPr id="10" name="TextBox 9">
              <a:extLst>
                <a:ext uri="{FF2B5EF4-FFF2-40B4-BE49-F238E27FC236}">
                  <a16:creationId xmlns:a16="http://schemas.microsoft.com/office/drawing/2014/main" id="{DC27C674-51F7-664A-B18E-0FFE7FA97A7A}"/>
                </a:ext>
              </a:extLst>
            </p:cNvPr>
            <p:cNvSpPr txBox="1"/>
            <p:nvPr/>
          </p:nvSpPr>
          <p:spPr>
            <a:xfrm>
              <a:off x="2528860" y="3686074"/>
              <a:ext cx="652743" cy="646331"/>
            </a:xfrm>
            <a:prstGeom prst="rect">
              <a:avLst/>
            </a:prstGeom>
            <a:noFill/>
          </p:spPr>
          <p:txBody>
            <a:bodyPr wrap="none" rtlCol="0">
              <a:spAutoFit/>
            </a:bodyPr>
            <a:lstStyle/>
            <a:p>
              <a:pPr algn="ctr"/>
              <a:r>
                <a:rPr lang="en-US" dirty="0"/>
                <a:t>Jul</a:t>
              </a:r>
            </a:p>
            <a:p>
              <a:pPr algn="ctr"/>
              <a:r>
                <a:rPr lang="en-US" dirty="0"/>
                <a:t>2019</a:t>
              </a:r>
            </a:p>
          </p:txBody>
        </p:sp>
        <p:sp>
          <p:nvSpPr>
            <p:cNvPr id="12" name="TextBox 11">
              <a:extLst>
                <a:ext uri="{FF2B5EF4-FFF2-40B4-BE49-F238E27FC236}">
                  <a16:creationId xmlns:a16="http://schemas.microsoft.com/office/drawing/2014/main" id="{1CCAADAB-8D58-B44F-8BD0-1388AA308A4E}"/>
                </a:ext>
              </a:extLst>
            </p:cNvPr>
            <p:cNvSpPr txBox="1"/>
            <p:nvPr/>
          </p:nvSpPr>
          <p:spPr>
            <a:xfrm>
              <a:off x="4170435" y="2967335"/>
              <a:ext cx="877741" cy="923330"/>
            </a:xfrm>
            <a:prstGeom prst="rect">
              <a:avLst/>
            </a:prstGeom>
            <a:noFill/>
          </p:spPr>
          <p:txBody>
            <a:bodyPr wrap="none" rtlCol="0">
              <a:spAutoFit/>
            </a:bodyPr>
            <a:lstStyle/>
            <a:p>
              <a:pPr algn="ctr"/>
              <a:r>
                <a:rPr lang="en-US" dirty="0"/>
                <a:t>Jul-Nov</a:t>
              </a:r>
            </a:p>
            <a:p>
              <a:pPr algn="ctr"/>
              <a:r>
                <a:rPr lang="en-US" strike="sngStrike" dirty="0"/>
                <a:t>Jul-Aug</a:t>
              </a:r>
            </a:p>
            <a:p>
              <a:pPr algn="ctr"/>
              <a:r>
                <a:rPr lang="en-US" dirty="0"/>
                <a:t>2019</a:t>
              </a:r>
            </a:p>
          </p:txBody>
        </p:sp>
        <p:sp>
          <p:nvSpPr>
            <p:cNvPr id="14" name="TextBox 13">
              <a:extLst>
                <a:ext uri="{FF2B5EF4-FFF2-40B4-BE49-F238E27FC236}">
                  <a16:creationId xmlns:a16="http://schemas.microsoft.com/office/drawing/2014/main" id="{8C548922-27A4-F341-945B-AC25C099E8BF}"/>
                </a:ext>
              </a:extLst>
            </p:cNvPr>
            <p:cNvSpPr txBox="1"/>
            <p:nvPr/>
          </p:nvSpPr>
          <p:spPr>
            <a:xfrm>
              <a:off x="5723900" y="2782669"/>
              <a:ext cx="917239" cy="646331"/>
            </a:xfrm>
            <a:prstGeom prst="rect">
              <a:avLst/>
            </a:prstGeom>
            <a:noFill/>
          </p:spPr>
          <p:txBody>
            <a:bodyPr wrap="none" rtlCol="0">
              <a:spAutoFit/>
            </a:bodyPr>
            <a:lstStyle/>
            <a:p>
              <a:pPr algn="ctr"/>
              <a:r>
                <a:rPr lang="en-US" dirty="0"/>
                <a:t>Dec-Jan</a:t>
              </a:r>
            </a:p>
            <a:p>
              <a:pPr algn="ctr"/>
              <a:r>
                <a:rPr lang="en-US" dirty="0"/>
                <a:t>2020</a:t>
              </a:r>
            </a:p>
          </p:txBody>
        </p:sp>
        <p:sp>
          <p:nvSpPr>
            <p:cNvPr id="15" name="TextBox 14">
              <a:extLst>
                <a:ext uri="{FF2B5EF4-FFF2-40B4-BE49-F238E27FC236}">
                  <a16:creationId xmlns:a16="http://schemas.microsoft.com/office/drawing/2014/main" id="{D79C1DA6-2E63-0A41-88E6-5DF5FCF50898}"/>
                </a:ext>
              </a:extLst>
            </p:cNvPr>
            <p:cNvSpPr txBox="1"/>
            <p:nvPr/>
          </p:nvSpPr>
          <p:spPr>
            <a:xfrm>
              <a:off x="7502729" y="2360082"/>
              <a:ext cx="929870" cy="646331"/>
            </a:xfrm>
            <a:prstGeom prst="rect">
              <a:avLst/>
            </a:prstGeom>
            <a:noFill/>
          </p:spPr>
          <p:txBody>
            <a:bodyPr wrap="none" rtlCol="0">
              <a:spAutoFit/>
            </a:bodyPr>
            <a:lstStyle/>
            <a:p>
              <a:pPr algn="ctr"/>
              <a:r>
                <a:rPr lang="en-US" dirty="0"/>
                <a:t>Feb-Apr</a:t>
              </a:r>
            </a:p>
            <a:p>
              <a:pPr algn="ctr"/>
              <a:r>
                <a:rPr lang="en-US" dirty="0"/>
                <a:t>2020</a:t>
              </a:r>
            </a:p>
          </p:txBody>
        </p:sp>
      </p:grpSp>
      <p:sp>
        <p:nvSpPr>
          <p:cNvPr id="2" name="Slide Number Placeholder 1">
            <a:extLst>
              <a:ext uri="{FF2B5EF4-FFF2-40B4-BE49-F238E27FC236}">
                <a16:creationId xmlns:a16="http://schemas.microsoft.com/office/drawing/2014/main" id="{C07490BD-85A7-7347-80DE-9B131B2ED18A}"/>
              </a:ext>
            </a:extLst>
          </p:cNvPr>
          <p:cNvSpPr>
            <a:spLocks noGrp="1"/>
          </p:cNvSpPr>
          <p:nvPr>
            <p:ph type="sldNum" sz="quarter" idx="12"/>
          </p:nvPr>
        </p:nvSpPr>
        <p:spPr/>
        <p:txBody>
          <a:bodyPr/>
          <a:lstStyle/>
          <a:p>
            <a:fld id="{9195B74A-6CDA-224B-9CE6-F3FBD45D030B}" type="slidenum">
              <a:rPr lang="en-US" altLang="en-US" smtClean="0"/>
              <a:pPr/>
              <a:t>10</a:t>
            </a:fld>
            <a:endParaRPr lang="en-US" altLang="en-US"/>
          </a:p>
        </p:txBody>
      </p:sp>
    </p:spTree>
    <p:extLst>
      <p:ext uri="{BB962C8B-B14F-4D97-AF65-F5344CB8AC3E}">
        <p14:creationId xmlns:p14="http://schemas.microsoft.com/office/powerpoint/2010/main" val="3987758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3" descr="Macintosh HD:Users:florio:Desktop:refedsfinal.eps">
            <a:extLst>
              <a:ext uri="{FF2B5EF4-FFF2-40B4-BE49-F238E27FC236}">
                <a16:creationId xmlns:a16="http://schemas.microsoft.com/office/drawing/2014/main" id="{1C786369-609D-5249-BA92-A72829F9AD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9413" y="493713"/>
            <a:ext cx="153352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 name="Picture 7" descr="Macintosh HD:Users:florio:Desktop:REFEDS-lines-small.eps">
            <a:extLst>
              <a:ext uri="{FF2B5EF4-FFF2-40B4-BE49-F238E27FC236}">
                <a16:creationId xmlns:a16="http://schemas.microsoft.com/office/drawing/2014/main" id="{528F47F8-4A04-2148-9886-207B08972D8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29438" y="5227638"/>
            <a:ext cx="2243137"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Box 9">
            <a:extLst>
              <a:ext uri="{FF2B5EF4-FFF2-40B4-BE49-F238E27FC236}">
                <a16:creationId xmlns:a16="http://schemas.microsoft.com/office/drawing/2014/main" id="{7F4DCA26-E2FE-DD40-97EB-2D45CCA5179D}"/>
              </a:ext>
            </a:extLst>
          </p:cNvPr>
          <p:cNvSpPr txBox="1">
            <a:spLocks noChangeArrowheads="1"/>
          </p:cNvSpPr>
          <p:nvPr/>
        </p:nvSpPr>
        <p:spPr bwMode="auto">
          <a:xfrm>
            <a:off x="3767138" y="566738"/>
            <a:ext cx="48307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r"/>
            <a:r>
              <a:rPr lang="en-US" altLang="en-US" b="1" dirty="0">
                <a:latin typeface="Verdana" panose="020B0604030504040204" pitchFamily="34" charset="0"/>
              </a:rPr>
              <a:t>Federation 2.0</a:t>
            </a:r>
          </a:p>
        </p:txBody>
      </p:sp>
      <p:sp>
        <p:nvSpPr>
          <p:cNvPr id="3" name="TextBox 2">
            <a:extLst>
              <a:ext uri="{FF2B5EF4-FFF2-40B4-BE49-F238E27FC236}">
                <a16:creationId xmlns:a16="http://schemas.microsoft.com/office/drawing/2014/main" id="{A35B82C0-AC9F-5F43-8A3F-A83C83306F06}"/>
              </a:ext>
            </a:extLst>
          </p:cNvPr>
          <p:cNvSpPr txBox="1"/>
          <p:nvPr/>
        </p:nvSpPr>
        <p:spPr>
          <a:xfrm>
            <a:off x="426698" y="1280660"/>
            <a:ext cx="2972480" cy="5355312"/>
          </a:xfrm>
          <a:prstGeom prst="rect">
            <a:avLst/>
          </a:prstGeom>
          <a:noFill/>
        </p:spPr>
        <p:txBody>
          <a:bodyPr wrap="square" rtlCol="0">
            <a:spAutoFit/>
          </a:bodyPr>
          <a:lstStyle/>
          <a:p>
            <a:r>
              <a:rPr lang="en-US" dirty="0"/>
              <a:t>Spring: </a:t>
            </a:r>
          </a:p>
          <a:p>
            <a:pPr marL="285750" indent="-285750">
              <a:buFont typeface="Arial" panose="020B0604020202020204" pitchFamily="34" charset="0"/>
              <a:buChar char="•"/>
            </a:pPr>
            <a:r>
              <a:rPr lang="en-US" dirty="0"/>
              <a:t>developed the survey, </a:t>
            </a:r>
          </a:p>
          <a:p>
            <a:pPr marL="285750" indent="-285750">
              <a:buFont typeface="Arial" panose="020B0604020202020204" pitchFamily="34" charset="0"/>
              <a:buChar char="•"/>
            </a:pPr>
            <a:r>
              <a:rPr lang="en-US" dirty="0"/>
              <a:t>executed survey and hosted 7 guided conversations,</a:t>
            </a:r>
          </a:p>
          <a:p>
            <a:pPr marL="285750" indent="-285750">
              <a:buFont typeface="Arial" panose="020B0604020202020204" pitchFamily="34" charset="0"/>
              <a:buChar char="•"/>
            </a:pPr>
            <a:r>
              <a:rPr lang="en-US" dirty="0"/>
              <a:t>29 written survey responses.</a:t>
            </a:r>
          </a:p>
          <a:p>
            <a:endParaRPr lang="en-US" dirty="0"/>
          </a:p>
          <a:p>
            <a:r>
              <a:rPr lang="en-US" dirty="0"/>
              <a:t>Preparation for Workshop:</a:t>
            </a:r>
          </a:p>
          <a:p>
            <a:pPr marL="285750" indent="-285750">
              <a:buFont typeface="Arial" panose="020B0604020202020204" pitchFamily="34" charset="0"/>
              <a:buChar char="•"/>
            </a:pPr>
            <a:r>
              <a:rPr lang="en-US" dirty="0"/>
              <a:t>analyzed responses,</a:t>
            </a:r>
          </a:p>
          <a:p>
            <a:pPr marL="285750" indent="-285750">
              <a:buFont typeface="Arial" panose="020B0604020202020204" pitchFamily="34" charset="0"/>
              <a:buChar char="•"/>
            </a:pPr>
            <a:r>
              <a:rPr lang="en-US" dirty="0"/>
              <a:t>determined areas of uncertainty.</a:t>
            </a:r>
          </a:p>
          <a:p>
            <a:pPr marL="285750" indent="-285750">
              <a:buFont typeface="Arial" panose="020B0604020202020204" pitchFamily="34" charset="0"/>
              <a:buChar char="•"/>
            </a:pPr>
            <a:endParaRPr lang="en-US" dirty="0"/>
          </a:p>
          <a:p>
            <a:r>
              <a:rPr lang="en-US" dirty="0"/>
              <a:t>Goal of Workshop:</a:t>
            </a:r>
          </a:p>
          <a:p>
            <a:pPr marL="285750" indent="-285750">
              <a:buFont typeface="Arial" panose="020B0604020202020204" pitchFamily="34" charset="0"/>
              <a:buChar char="•"/>
            </a:pPr>
            <a:r>
              <a:rPr lang="en-US" dirty="0"/>
              <a:t>choose two dimensions of uncertainty,</a:t>
            </a:r>
          </a:p>
          <a:p>
            <a:pPr marL="285750" indent="-285750">
              <a:buFont typeface="Arial" panose="020B0604020202020204" pitchFamily="34" charset="0"/>
              <a:buChar char="•"/>
            </a:pPr>
            <a:r>
              <a:rPr lang="en-US" dirty="0"/>
              <a:t>in the four resulting quadrants, tell a story of that future.</a:t>
            </a:r>
          </a:p>
        </p:txBody>
      </p:sp>
      <p:pic>
        <p:nvPicPr>
          <p:cNvPr id="1026" name="Picture 2">
            <a:extLst>
              <a:ext uri="{FF2B5EF4-FFF2-40B4-BE49-F238E27FC236}">
                <a16:creationId xmlns:a16="http://schemas.microsoft.com/office/drawing/2014/main" id="{8F83E7F5-8C8E-694C-A25D-DC2D7684E45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5199" y="1563688"/>
            <a:ext cx="5804207" cy="3589338"/>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a:extLst>
              <a:ext uri="{FF2B5EF4-FFF2-40B4-BE49-F238E27FC236}">
                <a16:creationId xmlns:a16="http://schemas.microsoft.com/office/drawing/2014/main" id="{C2ACB0FF-F863-4645-80E9-A69A84040CBB}"/>
              </a:ext>
            </a:extLst>
          </p:cNvPr>
          <p:cNvSpPr>
            <a:spLocks noGrp="1"/>
          </p:cNvSpPr>
          <p:nvPr>
            <p:ph type="sldNum" sz="quarter" idx="12"/>
          </p:nvPr>
        </p:nvSpPr>
        <p:spPr/>
        <p:txBody>
          <a:bodyPr/>
          <a:lstStyle/>
          <a:p>
            <a:fld id="{9195B74A-6CDA-224B-9CE6-F3FBD45D030B}" type="slidenum">
              <a:rPr lang="en-US" altLang="en-US" smtClean="0"/>
              <a:pPr/>
              <a:t>11</a:t>
            </a:fld>
            <a:endParaRPr lang="en-US" altLang="en-US"/>
          </a:p>
        </p:txBody>
      </p:sp>
    </p:spTree>
    <p:extLst>
      <p:ext uri="{BB962C8B-B14F-4D97-AF65-F5344CB8AC3E}">
        <p14:creationId xmlns:p14="http://schemas.microsoft.com/office/powerpoint/2010/main" val="34049514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3" descr="Macintosh HD:Users:florio:Desktop:refedsfinal.eps">
            <a:extLst>
              <a:ext uri="{FF2B5EF4-FFF2-40B4-BE49-F238E27FC236}">
                <a16:creationId xmlns:a16="http://schemas.microsoft.com/office/drawing/2014/main" id="{1C786369-609D-5249-BA92-A72829F9AD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9413" y="493713"/>
            <a:ext cx="153352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 name="Picture 7" descr="Macintosh HD:Users:florio:Desktop:REFEDS-lines-small.eps">
            <a:extLst>
              <a:ext uri="{FF2B5EF4-FFF2-40B4-BE49-F238E27FC236}">
                <a16:creationId xmlns:a16="http://schemas.microsoft.com/office/drawing/2014/main" id="{528F47F8-4A04-2148-9886-207B08972D8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29438" y="5227638"/>
            <a:ext cx="2243137"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Box 9">
            <a:extLst>
              <a:ext uri="{FF2B5EF4-FFF2-40B4-BE49-F238E27FC236}">
                <a16:creationId xmlns:a16="http://schemas.microsoft.com/office/drawing/2014/main" id="{7F4DCA26-E2FE-DD40-97EB-2D45CCA5179D}"/>
              </a:ext>
            </a:extLst>
          </p:cNvPr>
          <p:cNvSpPr txBox="1">
            <a:spLocks noChangeArrowheads="1"/>
          </p:cNvSpPr>
          <p:nvPr/>
        </p:nvSpPr>
        <p:spPr bwMode="auto">
          <a:xfrm>
            <a:off x="3767138" y="566738"/>
            <a:ext cx="48307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r"/>
            <a:r>
              <a:rPr lang="en-US" altLang="en-US" b="1" dirty="0">
                <a:latin typeface="Verdana" panose="020B0604030504040204" pitchFamily="34" charset="0"/>
              </a:rPr>
              <a:t>Federation 2.0</a:t>
            </a:r>
          </a:p>
        </p:txBody>
      </p:sp>
      <p:sp>
        <p:nvSpPr>
          <p:cNvPr id="6" name="TextBox 5">
            <a:extLst>
              <a:ext uri="{FF2B5EF4-FFF2-40B4-BE49-F238E27FC236}">
                <a16:creationId xmlns:a16="http://schemas.microsoft.com/office/drawing/2014/main" id="{E840DFF2-6BF0-5A4C-A339-499C50EA8DCA}"/>
              </a:ext>
            </a:extLst>
          </p:cNvPr>
          <p:cNvSpPr txBox="1"/>
          <p:nvPr/>
        </p:nvSpPr>
        <p:spPr>
          <a:xfrm>
            <a:off x="1239157" y="1567543"/>
            <a:ext cx="7358743" cy="3939540"/>
          </a:xfrm>
          <a:prstGeom prst="rect">
            <a:avLst/>
          </a:prstGeom>
          <a:noFill/>
        </p:spPr>
        <p:txBody>
          <a:bodyPr wrap="square" rtlCol="0">
            <a:spAutoFit/>
          </a:bodyPr>
          <a:lstStyle/>
          <a:p>
            <a:pPr>
              <a:spcAft>
                <a:spcPts val="1800"/>
              </a:spcAft>
            </a:pPr>
            <a:r>
              <a:rPr lang="en-US" sz="2800" b="1" dirty="0"/>
              <a:t>Tensions affecting possible futures</a:t>
            </a:r>
            <a:endParaRPr lang="en-US" b="1" dirty="0"/>
          </a:p>
          <a:p>
            <a:pPr marL="342900" indent="-342900">
              <a:spcAft>
                <a:spcPts val="1800"/>
              </a:spcAft>
              <a:buFont typeface="+mj-lt"/>
              <a:buAutoNum type="arabicPeriod"/>
            </a:pPr>
            <a:r>
              <a:rPr lang="en-US" b="1" dirty="0"/>
              <a:t>Mission of The Academy: Internal vs External Priorities</a:t>
            </a:r>
            <a:br>
              <a:rPr lang="en-US" b="1" dirty="0"/>
            </a:br>
            <a:r>
              <a:rPr lang="en-US" dirty="0"/>
              <a:t>The forces that affect which and how academic objectives are pursued</a:t>
            </a:r>
          </a:p>
          <a:p>
            <a:pPr marL="342900" indent="-342900">
              <a:spcAft>
                <a:spcPts val="1800"/>
              </a:spcAft>
              <a:buFont typeface="+mj-lt"/>
              <a:buAutoNum type="arabicPeriod"/>
            </a:pPr>
            <a:r>
              <a:rPr lang="en-US" b="1" dirty="0"/>
              <a:t>Resources for The Academy: More vs Less</a:t>
            </a:r>
            <a:br>
              <a:rPr lang="en-US" b="1" dirty="0"/>
            </a:br>
            <a:r>
              <a:rPr lang="en-US" dirty="0"/>
              <a:t>The responses when resources expand or contract</a:t>
            </a:r>
          </a:p>
          <a:p>
            <a:pPr marL="342900" indent="-342900">
              <a:spcAft>
                <a:spcPts val="1800"/>
              </a:spcAft>
              <a:buFont typeface="+mj-lt"/>
              <a:buAutoNum type="arabicPeriod"/>
            </a:pPr>
            <a:r>
              <a:rPr lang="en-US" b="1" dirty="0"/>
              <a:t>Impact of Social-Technological Change on The Academy: Slower vs Faster </a:t>
            </a:r>
            <a:r>
              <a:rPr lang="en-US" dirty="0"/>
              <a:t>The choices to retain academic distinctiveness or become more like the surrounding culture</a:t>
            </a:r>
          </a:p>
          <a:p>
            <a:pPr marL="342900" indent="-342900">
              <a:spcAft>
                <a:spcPts val="1800"/>
              </a:spcAft>
              <a:buFont typeface="+mj-lt"/>
              <a:buAutoNum type="arabicPeriod"/>
            </a:pPr>
            <a:r>
              <a:rPr lang="en-US" b="1" dirty="0"/>
              <a:t>Inequity in The Academy: More vs Less</a:t>
            </a:r>
            <a:br>
              <a:rPr lang="en-US" b="1" dirty="0"/>
            </a:br>
            <a:r>
              <a:rPr lang="en-US" dirty="0"/>
              <a:t>The impact of regional resource disparity</a:t>
            </a:r>
          </a:p>
        </p:txBody>
      </p:sp>
      <p:sp>
        <p:nvSpPr>
          <p:cNvPr id="2" name="Slide Number Placeholder 1">
            <a:extLst>
              <a:ext uri="{FF2B5EF4-FFF2-40B4-BE49-F238E27FC236}">
                <a16:creationId xmlns:a16="http://schemas.microsoft.com/office/drawing/2014/main" id="{28B2C217-3F76-AF45-96BF-3B007C6E102A}"/>
              </a:ext>
            </a:extLst>
          </p:cNvPr>
          <p:cNvSpPr>
            <a:spLocks noGrp="1"/>
          </p:cNvSpPr>
          <p:nvPr>
            <p:ph type="sldNum" sz="quarter" idx="12"/>
          </p:nvPr>
        </p:nvSpPr>
        <p:spPr/>
        <p:txBody>
          <a:bodyPr/>
          <a:lstStyle/>
          <a:p>
            <a:fld id="{9195B74A-6CDA-224B-9CE6-F3FBD45D030B}" type="slidenum">
              <a:rPr lang="en-US" altLang="en-US" smtClean="0"/>
              <a:pPr/>
              <a:t>12</a:t>
            </a:fld>
            <a:endParaRPr lang="en-US" altLang="en-US"/>
          </a:p>
        </p:txBody>
      </p:sp>
    </p:spTree>
    <p:extLst>
      <p:ext uri="{BB962C8B-B14F-4D97-AF65-F5344CB8AC3E}">
        <p14:creationId xmlns:p14="http://schemas.microsoft.com/office/powerpoint/2010/main" val="10221541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3" descr="Macintosh HD:Users:florio:Desktop:refedsfinal.eps">
            <a:extLst>
              <a:ext uri="{FF2B5EF4-FFF2-40B4-BE49-F238E27FC236}">
                <a16:creationId xmlns:a16="http://schemas.microsoft.com/office/drawing/2014/main" id="{1C786369-609D-5249-BA92-A72829F9AD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9413" y="493713"/>
            <a:ext cx="153352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 name="Picture 7" descr="Macintosh HD:Users:florio:Desktop:REFEDS-lines-small.eps">
            <a:extLst>
              <a:ext uri="{FF2B5EF4-FFF2-40B4-BE49-F238E27FC236}">
                <a16:creationId xmlns:a16="http://schemas.microsoft.com/office/drawing/2014/main" id="{528F47F8-4A04-2148-9886-207B08972D8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29438" y="5227638"/>
            <a:ext cx="2243137"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Box 9">
            <a:extLst>
              <a:ext uri="{FF2B5EF4-FFF2-40B4-BE49-F238E27FC236}">
                <a16:creationId xmlns:a16="http://schemas.microsoft.com/office/drawing/2014/main" id="{7F4DCA26-E2FE-DD40-97EB-2D45CCA5179D}"/>
              </a:ext>
            </a:extLst>
          </p:cNvPr>
          <p:cNvSpPr txBox="1">
            <a:spLocks noChangeArrowheads="1"/>
          </p:cNvSpPr>
          <p:nvPr/>
        </p:nvSpPr>
        <p:spPr bwMode="auto">
          <a:xfrm>
            <a:off x="3767138" y="566738"/>
            <a:ext cx="48307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r"/>
            <a:r>
              <a:rPr lang="en-US" altLang="en-US" b="1" dirty="0">
                <a:latin typeface="Verdana" panose="020B0604030504040204" pitchFamily="34" charset="0"/>
              </a:rPr>
              <a:t>Federation 2.0</a:t>
            </a:r>
          </a:p>
        </p:txBody>
      </p:sp>
      <p:sp>
        <p:nvSpPr>
          <p:cNvPr id="6" name="TextBox 5">
            <a:extLst>
              <a:ext uri="{FF2B5EF4-FFF2-40B4-BE49-F238E27FC236}">
                <a16:creationId xmlns:a16="http://schemas.microsoft.com/office/drawing/2014/main" id="{E840DFF2-6BF0-5A4C-A339-499C50EA8DCA}"/>
              </a:ext>
            </a:extLst>
          </p:cNvPr>
          <p:cNvSpPr txBox="1"/>
          <p:nvPr/>
        </p:nvSpPr>
        <p:spPr>
          <a:xfrm>
            <a:off x="1239157" y="2065337"/>
            <a:ext cx="7358743" cy="2923877"/>
          </a:xfrm>
          <a:prstGeom prst="rect">
            <a:avLst/>
          </a:prstGeom>
          <a:noFill/>
        </p:spPr>
        <p:txBody>
          <a:bodyPr wrap="square" rtlCol="0">
            <a:spAutoFit/>
          </a:bodyPr>
          <a:lstStyle/>
          <a:p>
            <a:pPr>
              <a:spcAft>
                <a:spcPts val="1800"/>
              </a:spcAft>
            </a:pPr>
            <a:r>
              <a:rPr lang="en-US" sz="2800" b="1" dirty="0"/>
              <a:t>Tensions chosen</a:t>
            </a:r>
            <a:endParaRPr lang="en-US" b="1" dirty="0"/>
          </a:p>
          <a:p>
            <a:pPr marL="342900" indent="-342900">
              <a:spcAft>
                <a:spcPts val="1800"/>
              </a:spcAft>
              <a:buFont typeface="+mj-lt"/>
              <a:buAutoNum type="arabicPeriod"/>
            </a:pPr>
            <a:r>
              <a:rPr lang="en-US" b="1" dirty="0"/>
              <a:t>Abundant vs scarce resources</a:t>
            </a:r>
            <a:br>
              <a:rPr lang="en-US" b="1" dirty="0"/>
            </a:br>
            <a:r>
              <a:rPr lang="en-US" dirty="0"/>
              <a:t>Extrapolate from stories to the different scales – even with global resource abundance, would all endeavors have equal resources?</a:t>
            </a:r>
          </a:p>
          <a:p>
            <a:pPr marL="342900" indent="-342900">
              <a:spcAft>
                <a:spcPts val="1800"/>
              </a:spcAft>
              <a:buFont typeface="+mj-lt"/>
              <a:buAutoNum type="arabicPeriod"/>
            </a:pPr>
            <a:r>
              <a:rPr lang="en-US" b="1" dirty="0"/>
              <a:t>Autonomy vs strong direction</a:t>
            </a:r>
            <a:br>
              <a:rPr lang="en-US" b="1" dirty="0"/>
            </a:br>
            <a:r>
              <a:rPr lang="en-US" dirty="0"/>
              <a:t>The rate of change in the academy and resource allocation seemed linked to how directed or incentivized different research and education programs would be.</a:t>
            </a:r>
          </a:p>
        </p:txBody>
      </p:sp>
      <p:sp>
        <p:nvSpPr>
          <p:cNvPr id="2" name="Slide Number Placeholder 1">
            <a:extLst>
              <a:ext uri="{FF2B5EF4-FFF2-40B4-BE49-F238E27FC236}">
                <a16:creationId xmlns:a16="http://schemas.microsoft.com/office/drawing/2014/main" id="{6C04AB7C-4539-A946-BB4B-067DA8FFADE3}"/>
              </a:ext>
            </a:extLst>
          </p:cNvPr>
          <p:cNvSpPr>
            <a:spLocks noGrp="1"/>
          </p:cNvSpPr>
          <p:nvPr>
            <p:ph type="sldNum" sz="quarter" idx="12"/>
          </p:nvPr>
        </p:nvSpPr>
        <p:spPr/>
        <p:txBody>
          <a:bodyPr/>
          <a:lstStyle/>
          <a:p>
            <a:fld id="{9195B74A-6CDA-224B-9CE6-F3FBD45D030B}" type="slidenum">
              <a:rPr lang="en-US" altLang="en-US" smtClean="0"/>
              <a:pPr/>
              <a:t>13</a:t>
            </a:fld>
            <a:endParaRPr lang="en-US" altLang="en-US"/>
          </a:p>
        </p:txBody>
      </p:sp>
    </p:spTree>
    <p:extLst>
      <p:ext uri="{BB962C8B-B14F-4D97-AF65-F5344CB8AC3E}">
        <p14:creationId xmlns:p14="http://schemas.microsoft.com/office/powerpoint/2010/main" val="2957694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3" descr="Macintosh HD:Users:florio:Desktop:refedsfinal.eps">
            <a:extLst>
              <a:ext uri="{FF2B5EF4-FFF2-40B4-BE49-F238E27FC236}">
                <a16:creationId xmlns:a16="http://schemas.microsoft.com/office/drawing/2014/main" id="{1C786369-609D-5249-BA92-A72829F9AD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9413" y="493713"/>
            <a:ext cx="153352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 name="Picture 7" descr="Macintosh HD:Users:florio:Desktop:REFEDS-lines-small.eps">
            <a:extLst>
              <a:ext uri="{FF2B5EF4-FFF2-40B4-BE49-F238E27FC236}">
                <a16:creationId xmlns:a16="http://schemas.microsoft.com/office/drawing/2014/main" id="{528F47F8-4A04-2148-9886-207B08972D8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29438" y="5227638"/>
            <a:ext cx="2243137"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Box 9">
            <a:extLst>
              <a:ext uri="{FF2B5EF4-FFF2-40B4-BE49-F238E27FC236}">
                <a16:creationId xmlns:a16="http://schemas.microsoft.com/office/drawing/2014/main" id="{7F4DCA26-E2FE-DD40-97EB-2D45CCA5179D}"/>
              </a:ext>
            </a:extLst>
          </p:cNvPr>
          <p:cNvSpPr txBox="1">
            <a:spLocks noChangeArrowheads="1"/>
          </p:cNvSpPr>
          <p:nvPr/>
        </p:nvSpPr>
        <p:spPr bwMode="auto">
          <a:xfrm>
            <a:off x="3767138" y="566738"/>
            <a:ext cx="48307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r"/>
            <a:r>
              <a:rPr lang="en-US" altLang="en-US" b="1" dirty="0">
                <a:latin typeface="Verdana" panose="020B0604030504040204" pitchFamily="34" charset="0"/>
              </a:rPr>
              <a:t>Federation 2.0</a:t>
            </a:r>
          </a:p>
        </p:txBody>
      </p:sp>
      <p:grpSp>
        <p:nvGrpSpPr>
          <p:cNvPr id="4" name="Group 3">
            <a:extLst>
              <a:ext uri="{FF2B5EF4-FFF2-40B4-BE49-F238E27FC236}">
                <a16:creationId xmlns:a16="http://schemas.microsoft.com/office/drawing/2014/main" id="{BB4CA732-B120-E845-B3CF-83DA5A587819}"/>
              </a:ext>
            </a:extLst>
          </p:cNvPr>
          <p:cNvGrpSpPr/>
          <p:nvPr/>
        </p:nvGrpSpPr>
        <p:grpSpPr>
          <a:xfrm>
            <a:off x="1299709" y="1166812"/>
            <a:ext cx="6544581" cy="5372100"/>
            <a:chOff x="1299709" y="742950"/>
            <a:chExt cx="6544581" cy="5372100"/>
          </a:xfrm>
        </p:grpSpPr>
        <p:graphicFrame>
          <p:nvGraphicFramePr>
            <p:cNvPr id="2" name="Diagram 1">
              <a:extLst>
                <a:ext uri="{FF2B5EF4-FFF2-40B4-BE49-F238E27FC236}">
                  <a16:creationId xmlns:a16="http://schemas.microsoft.com/office/drawing/2014/main" id="{A702DB10-918F-1C42-837B-FECA94F30586}"/>
                </a:ext>
              </a:extLst>
            </p:cNvPr>
            <p:cNvGraphicFramePr/>
            <p:nvPr/>
          </p:nvGraphicFramePr>
          <p:xfrm>
            <a:off x="1299709" y="1447913"/>
            <a:ext cx="6544581" cy="396217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3" name="Rectangle 2">
              <a:extLst>
                <a:ext uri="{FF2B5EF4-FFF2-40B4-BE49-F238E27FC236}">
                  <a16:creationId xmlns:a16="http://schemas.microsoft.com/office/drawing/2014/main" id="{4AD9B2B7-8FB6-044B-BFC4-0835978873AB}"/>
                </a:ext>
              </a:extLst>
            </p:cNvPr>
            <p:cNvSpPr/>
            <p:nvPr/>
          </p:nvSpPr>
          <p:spPr>
            <a:xfrm>
              <a:off x="2868367" y="742950"/>
              <a:ext cx="3407264" cy="646331"/>
            </a:xfrm>
            <a:prstGeom prst="rect">
              <a:avLst/>
            </a:prstGeom>
            <a:noFill/>
          </p:spPr>
          <p:txBody>
            <a:bodyPr wrap="square" lIns="91440" tIns="45720" rIns="91440" bIns="45720">
              <a:spAutoFit/>
            </a:bodyPr>
            <a:lstStyle/>
            <a:p>
              <a:pPr algn="ctr"/>
              <a:r>
                <a:rPr lang="en-US" sz="3600" b="0" cap="none" spc="0" dirty="0">
                  <a:ln w="0"/>
                  <a:solidFill>
                    <a:srgbClr val="0077AA"/>
                  </a:solidFill>
                  <a:effectLst>
                    <a:outerShdw blurRad="38100" dist="25400" dir="5400000" algn="ctr" rotWithShape="0">
                      <a:srgbClr val="6E747A">
                        <a:alpha val="43000"/>
                      </a:srgbClr>
                    </a:outerShdw>
                  </a:effectLst>
                </a:rPr>
                <a:t>Abundance</a:t>
              </a:r>
            </a:p>
          </p:txBody>
        </p:sp>
        <p:sp>
          <p:nvSpPr>
            <p:cNvPr id="9" name="Rectangle 8">
              <a:extLst>
                <a:ext uri="{FF2B5EF4-FFF2-40B4-BE49-F238E27FC236}">
                  <a16:creationId xmlns:a16="http://schemas.microsoft.com/office/drawing/2014/main" id="{009A46E3-704B-4043-8AEF-E0B4683266FB}"/>
                </a:ext>
              </a:extLst>
            </p:cNvPr>
            <p:cNvSpPr/>
            <p:nvPr/>
          </p:nvSpPr>
          <p:spPr>
            <a:xfrm>
              <a:off x="2868367" y="5468719"/>
              <a:ext cx="3407264" cy="646331"/>
            </a:xfrm>
            <a:prstGeom prst="rect">
              <a:avLst/>
            </a:prstGeom>
            <a:noFill/>
          </p:spPr>
          <p:txBody>
            <a:bodyPr wrap="square" lIns="91440" tIns="45720" rIns="91440" bIns="45720">
              <a:spAutoFit/>
            </a:bodyPr>
            <a:lstStyle/>
            <a:p>
              <a:pPr algn="ctr"/>
              <a:r>
                <a:rPr lang="en-US" sz="3600" b="0" cap="none" spc="0" dirty="0">
                  <a:ln w="0"/>
                  <a:solidFill>
                    <a:srgbClr val="0077AA"/>
                  </a:solidFill>
                  <a:effectLst>
                    <a:outerShdw blurRad="38100" dist="25400" dir="5400000" algn="ctr" rotWithShape="0">
                      <a:srgbClr val="6E747A">
                        <a:alpha val="43000"/>
                      </a:srgbClr>
                    </a:outerShdw>
                  </a:effectLst>
                </a:rPr>
                <a:t>Scarcity</a:t>
              </a:r>
            </a:p>
          </p:txBody>
        </p:sp>
        <p:sp>
          <p:nvSpPr>
            <p:cNvPr id="10" name="Rectangle 9">
              <a:extLst>
                <a:ext uri="{FF2B5EF4-FFF2-40B4-BE49-F238E27FC236}">
                  <a16:creationId xmlns:a16="http://schemas.microsoft.com/office/drawing/2014/main" id="{E79AAD44-BD5A-B749-885C-29B343CC656D}"/>
                </a:ext>
              </a:extLst>
            </p:cNvPr>
            <p:cNvSpPr/>
            <p:nvPr/>
          </p:nvSpPr>
          <p:spPr>
            <a:xfrm rot="16200000">
              <a:off x="353768" y="3105835"/>
              <a:ext cx="3407264" cy="646331"/>
            </a:xfrm>
            <a:prstGeom prst="rect">
              <a:avLst/>
            </a:prstGeom>
            <a:noFill/>
          </p:spPr>
          <p:txBody>
            <a:bodyPr wrap="square" lIns="91440" tIns="45720" rIns="91440" bIns="45720">
              <a:spAutoFit/>
            </a:bodyPr>
            <a:lstStyle/>
            <a:p>
              <a:pPr algn="ctr"/>
              <a:r>
                <a:rPr lang="en-US" sz="3600" b="0" cap="none" spc="0" dirty="0">
                  <a:ln w="0"/>
                  <a:solidFill>
                    <a:srgbClr val="0077AA"/>
                  </a:solidFill>
                  <a:effectLst>
                    <a:outerShdw blurRad="38100" dist="25400" dir="5400000" algn="ctr" rotWithShape="0">
                      <a:srgbClr val="6E747A">
                        <a:alpha val="43000"/>
                      </a:srgbClr>
                    </a:outerShdw>
                  </a:effectLst>
                </a:rPr>
                <a:t>Autonomy</a:t>
              </a:r>
            </a:p>
          </p:txBody>
        </p:sp>
        <p:sp>
          <p:nvSpPr>
            <p:cNvPr id="12" name="Rectangle 11">
              <a:extLst>
                <a:ext uri="{FF2B5EF4-FFF2-40B4-BE49-F238E27FC236}">
                  <a16:creationId xmlns:a16="http://schemas.microsoft.com/office/drawing/2014/main" id="{05762115-414E-374A-B265-8F9380A65B47}"/>
                </a:ext>
              </a:extLst>
            </p:cNvPr>
            <p:cNvSpPr/>
            <p:nvPr/>
          </p:nvSpPr>
          <p:spPr>
            <a:xfrm rot="5400000">
              <a:off x="5382968" y="3108732"/>
              <a:ext cx="3407264" cy="646331"/>
            </a:xfrm>
            <a:prstGeom prst="rect">
              <a:avLst/>
            </a:prstGeom>
            <a:noFill/>
          </p:spPr>
          <p:txBody>
            <a:bodyPr wrap="square" lIns="91440" tIns="45720" rIns="91440" bIns="45720">
              <a:spAutoFit/>
            </a:bodyPr>
            <a:lstStyle/>
            <a:p>
              <a:pPr algn="ctr"/>
              <a:r>
                <a:rPr lang="en-US" sz="3600" b="0" cap="none" spc="0" dirty="0">
                  <a:ln w="0"/>
                  <a:solidFill>
                    <a:srgbClr val="0077AA"/>
                  </a:solidFill>
                  <a:effectLst>
                    <a:outerShdw blurRad="38100" dist="25400" dir="5400000" algn="ctr" rotWithShape="0">
                      <a:srgbClr val="6E747A">
                        <a:alpha val="43000"/>
                      </a:srgbClr>
                    </a:outerShdw>
                  </a:effectLst>
                </a:rPr>
                <a:t>Direction</a:t>
              </a:r>
            </a:p>
          </p:txBody>
        </p:sp>
      </p:grpSp>
      <p:sp>
        <p:nvSpPr>
          <p:cNvPr id="5" name="Slide Number Placeholder 4">
            <a:extLst>
              <a:ext uri="{FF2B5EF4-FFF2-40B4-BE49-F238E27FC236}">
                <a16:creationId xmlns:a16="http://schemas.microsoft.com/office/drawing/2014/main" id="{4598CFEB-8445-8F4C-9DEE-C3B8EA9D2582}"/>
              </a:ext>
            </a:extLst>
          </p:cNvPr>
          <p:cNvSpPr>
            <a:spLocks noGrp="1"/>
          </p:cNvSpPr>
          <p:nvPr>
            <p:ph type="sldNum" sz="quarter" idx="12"/>
          </p:nvPr>
        </p:nvSpPr>
        <p:spPr/>
        <p:txBody>
          <a:bodyPr/>
          <a:lstStyle/>
          <a:p>
            <a:fld id="{9195B74A-6CDA-224B-9CE6-F3FBD45D030B}" type="slidenum">
              <a:rPr lang="en-US" altLang="en-US" smtClean="0"/>
              <a:pPr/>
              <a:t>14</a:t>
            </a:fld>
            <a:endParaRPr lang="en-US" altLang="en-US"/>
          </a:p>
        </p:txBody>
      </p:sp>
    </p:spTree>
    <p:extLst>
      <p:ext uri="{BB962C8B-B14F-4D97-AF65-F5344CB8AC3E}">
        <p14:creationId xmlns:p14="http://schemas.microsoft.com/office/powerpoint/2010/main" val="40623140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3" descr="Macintosh HD:Users:florio:Desktop:refedsfinal.eps">
            <a:extLst>
              <a:ext uri="{FF2B5EF4-FFF2-40B4-BE49-F238E27FC236}">
                <a16:creationId xmlns:a16="http://schemas.microsoft.com/office/drawing/2014/main" id="{1C786369-609D-5249-BA92-A72829F9AD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9413" y="493713"/>
            <a:ext cx="153352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 name="Picture 7" descr="Macintosh HD:Users:florio:Desktop:REFEDS-lines-small.eps">
            <a:extLst>
              <a:ext uri="{FF2B5EF4-FFF2-40B4-BE49-F238E27FC236}">
                <a16:creationId xmlns:a16="http://schemas.microsoft.com/office/drawing/2014/main" id="{528F47F8-4A04-2148-9886-207B08972D8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29438" y="5227638"/>
            <a:ext cx="2243137"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Box 9">
            <a:extLst>
              <a:ext uri="{FF2B5EF4-FFF2-40B4-BE49-F238E27FC236}">
                <a16:creationId xmlns:a16="http://schemas.microsoft.com/office/drawing/2014/main" id="{7F4DCA26-E2FE-DD40-97EB-2D45CCA5179D}"/>
              </a:ext>
            </a:extLst>
          </p:cNvPr>
          <p:cNvSpPr txBox="1">
            <a:spLocks noChangeArrowheads="1"/>
          </p:cNvSpPr>
          <p:nvPr/>
        </p:nvSpPr>
        <p:spPr bwMode="auto">
          <a:xfrm>
            <a:off x="3767138" y="566738"/>
            <a:ext cx="48307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r"/>
            <a:r>
              <a:rPr lang="en-US" altLang="en-US" b="1" dirty="0">
                <a:latin typeface="Verdana" panose="020B0604030504040204" pitchFamily="34" charset="0"/>
              </a:rPr>
              <a:t>Federation 2.0</a:t>
            </a:r>
          </a:p>
        </p:txBody>
      </p:sp>
      <p:sp>
        <p:nvSpPr>
          <p:cNvPr id="6" name="TextBox 5">
            <a:extLst>
              <a:ext uri="{FF2B5EF4-FFF2-40B4-BE49-F238E27FC236}">
                <a16:creationId xmlns:a16="http://schemas.microsoft.com/office/drawing/2014/main" id="{E840DFF2-6BF0-5A4C-A339-499C50EA8DCA}"/>
              </a:ext>
            </a:extLst>
          </p:cNvPr>
          <p:cNvSpPr txBox="1"/>
          <p:nvPr/>
        </p:nvSpPr>
        <p:spPr>
          <a:xfrm>
            <a:off x="646906" y="1397615"/>
            <a:ext cx="7850187" cy="4893647"/>
          </a:xfrm>
          <a:prstGeom prst="rect">
            <a:avLst/>
          </a:prstGeom>
          <a:noFill/>
        </p:spPr>
        <p:txBody>
          <a:bodyPr wrap="square" rtlCol="0">
            <a:spAutoFit/>
          </a:bodyPr>
          <a:lstStyle/>
          <a:p>
            <a:pPr>
              <a:spcAft>
                <a:spcPts val="1800"/>
              </a:spcAft>
            </a:pPr>
            <a:r>
              <a:rPr lang="en-US" sz="2400" dirty="0"/>
              <a:t>Autumn working group efforts have included examination of:</a:t>
            </a:r>
          </a:p>
          <a:p>
            <a:pPr marL="285750" indent="-285750">
              <a:spcAft>
                <a:spcPts val="900"/>
              </a:spcAft>
              <a:buFont typeface="Arial" panose="020B0604020202020204" pitchFamily="34" charset="0"/>
              <a:buChar char="•"/>
            </a:pPr>
            <a:r>
              <a:rPr lang="en-US" dirty="0"/>
              <a:t>the effects of the quadrant on stakeholders,</a:t>
            </a:r>
          </a:p>
          <a:p>
            <a:pPr marL="285750" indent="-285750">
              <a:spcAft>
                <a:spcPts val="900"/>
              </a:spcAft>
              <a:buFont typeface="Arial" panose="020B0604020202020204" pitchFamily="34" charset="0"/>
              <a:buChar char="•"/>
            </a:pPr>
            <a:r>
              <a:rPr lang="en-US" dirty="0"/>
              <a:t>the implications of the scenarios for federations,</a:t>
            </a:r>
          </a:p>
          <a:p>
            <a:pPr marL="285750" indent="-285750">
              <a:spcAft>
                <a:spcPts val="900"/>
              </a:spcAft>
              <a:buFont typeface="Arial" panose="020B0604020202020204" pitchFamily="34" charset="0"/>
              <a:buChar char="•"/>
            </a:pPr>
            <a:r>
              <a:rPr lang="en-US" dirty="0"/>
              <a:t>the values federations offer (look-back to surveys),</a:t>
            </a:r>
          </a:p>
          <a:p>
            <a:pPr marL="285750" indent="-285750">
              <a:spcAft>
                <a:spcPts val="900"/>
              </a:spcAft>
              <a:buFont typeface="Arial" panose="020B0604020202020204" pitchFamily="34" charset="0"/>
              <a:buChar char="•"/>
            </a:pPr>
            <a:r>
              <a:rPr lang="en-US" dirty="0"/>
              <a:t>the mission of federations.</a:t>
            </a:r>
          </a:p>
          <a:p>
            <a:pPr>
              <a:spcAft>
                <a:spcPts val="1800"/>
              </a:spcAft>
            </a:pPr>
            <a:endParaRPr lang="en-US" dirty="0"/>
          </a:p>
          <a:p>
            <a:pPr>
              <a:spcAft>
                <a:spcPts val="1800"/>
              </a:spcAft>
            </a:pPr>
            <a:r>
              <a:rPr lang="en-US" dirty="0"/>
              <a:t>To hear more about the scenarios developed and the draft mission statement, join us tomorrow: </a:t>
            </a:r>
          </a:p>
          <a:p>
            <a:pPr algn="ctr">
              <a:spcAft>
                <a:spcPts val="1800"/>
              </a:spcAft>
            </a:pPr>
            <a:r>
              <a:rPr lang="en-US" dirty="0"/>
              <a:t>The Future of Federation </a:t>
            </a:r>
            <a:br>
              <a:rPr lang="en-US" dirty="0"/>
            </a:br>
            <a:r>
              <a:rPr lang="en-US" dirty="0"/>
              <a:t>Tuesday 10 December 11:20AM-12:10PM</a:t>
            </a:r>
            <a:br>
              <a:rPr lang="en-US" dirty="0"/>
            </a:br>
            <a:r>
              <a:rPr lang="en-US" dirty="0"/>
              <a:t>Oak Alley (4th)</a:t>
            </a:r>
          </a:p>
          <a:p>
            <a:pPr>
              <a:spcAft>
                <a:spcPts val="1800"/>
              </a:spcAft>
            </a:pPr>
            <a:endParaRPr lang="en-US" dirty="0"/>
          </a:p>
        </p:txBody>
      </p:sp>
      <p:sp>
        <p:nvSpPr>
          <p:cNvPr id="2" name="Slide Number Placeholder 1">
            <a:extLst>
              <a:ext uri="{FF2B5EF4-FFF2-40B4-BE49-F238E27FC236}">
                <a16:creationId xmlns:a16="http://schemas.microsoft.com/office/drawing/2014/main" id="{B3EA67DE-A478-AC42-94C3-CBFA9F3F9831}"/>
              </a:ext>
            </a:extLst>
          </p:cNvPr>
          <p:cNvSpPr>
            <a:spLocks noGrp="1"/>
          </p:cNvSpPr>
          <p:nvPr>
            <p:ph type="sldNum" sz="quarter" idx="12"/>
          </p:nvPr>
        </p:nvSpPr>
        <p:spPr/>
        <p:txBody>
          <a:bodyPr/>
          <a:lstStyle/>
          <a:p>
            <a:fld id="{9195B74A-6CDA-224B-9CE6-F3FBD45D030B}" type="slidenum">
              <a:rPr lang="en-US" altLang="en-US" smtClean="0"/>
              <a:pPr/>
              <a:t>15</a:t>
            </a:fld>
            <a:endParaRPr lang="en-US" altLang="en-US"/>
          </a:p>
        </p:txBody>
      </p:sp>
    </p:spTree>
    <p:extLst>
      <p:ext uri="{BB962C8B-B14F-4D97-AF65-F5344CB8AC3E}">
        <p14:creationId xmlns:p14="http://schemas.microsoft.com/office/powerpoint/2010/main" val="3012724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3" descr="Macintosh HD:Users:florio:Desktop:refedsfinal.eps">
            <a:extLst>
              <a:ext uri="{FF2B5EF4-FFF2-40B4-BE49-F238E27FC236}">
                <a16:creationId xmlns:a16="http://schemas.microsoft.com/office/drawing/2014/main" id="{1C786369-609D-5249-BA92-A72829F9AD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9413" y="493713"/>
            <a:ext cx="153352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 name="Picture 7" descr="Macintosh HD:Users:florio:Desktop:REFEDS-lines-small.eps">
            <a:extLst>
              <a:ext uri="{FF2B5EF4-FFF2-40B4-BE49-F238E27FC236}">
                <a16:creationId xmlns:a16="http://schemas.microsoft.com/office/drawing/2014/main" id="{528F47F8-4A04-2148-9886-207B08972D8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29438" y="5227638"/>
            <a:ext cx="2243137"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Box 9">
            <a:extLst>
              <a:ext uri="{FF2B5EF4-FFF2-40B4-BE49-F238E27FC236}">
                <a16:creationId xmlns:a16="http://schemas.microsoft.com/office/drawing/2014/main" id="{7F4DCA26-E2FE-DD40-97EB-2D45CCA5179D}"/>
              </a:ext>
            </a:extLst>
          </p:cNvPr>
          <p:cNvSpPr txBox="1">
            <a:spLocks noChangeArrowheads="1"/>
          </p:cNvSpPr>
          <p:nvPr/>
        </p:nvSpPr>
        <p:spPr bwMode="auto">
          <a:xfrm>
            <a:off x="3767138" y="566738"/>
            <a:ext cx="48307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r"/>
            <a:r>
              <a:rPr lang="en-US" altLang="en-US" b="1" dirty="0" err="1">
                <a:latin typeface="Verdana" panose="020B0604030504040204" pitchFamily="34" charset="0"/>
              </a:rPr>
              <a:t>IoLR</a:t>
            </a:r>
            <a:endParaRPr lang="en-US" altLang="en-US" b="1" dirty="0">
              <a:latin typeface="Verdana" panose="020B0604030504040204" pitchFamily="34" charset="0"/>
            </a:endParaRPr>
          </a:p>
        </p:txBody>
      </p:sp>
      <p:sp>
        <p:nvSpPr>
          <p:cNvPr id="2" name="TextBox 1">
            <a:extLst>
              <a:ext uri="{FF2B5EF4-FFF2-40B4-BE49-F238E27FC236}">
                <a16:creationId xmlns:a16="http://schemas.microsoft.com/office/drawing/2014/main" id="{8807F1DE-17FD-554A-84F7-D7F4927FA8AD}"/>
              </a:ext>
            </a:extLst>
          </p:cNvPr>
          <p:cNvSpPr txBox="1"/>
          <p:nvPr/>
        </p:nvSpPr>
        <p:spPr>
          <a:xfrm>
            <a:off x="379413" y="1927969"/>
            <a:ext cx="8218487" cy="3231654"/>
          </a:xfrm>
          <a:prstGeom prst="rect">
            <a:avLst/>
          </a:prstGeom>
          <a:noFill/>
        </p:spPr>
        <p:txBody>
          <a:bodyPr wrap="square" rtlCol="0">
            <a:spAutoFit/>
          </a:bodyPr>
          <a:lstStyle/>
          <a:p>
            <a:r>
              <a:rPr lang="en-US" dirty="0"/>
              <a:t>WG Chair: Pete </a:t>
            </a:r>
            <a:r>
              <a:rPr lang="en-US" dirty="0" err="1"/>
              <a:t>Birkinshaw</a:t>
            </a:r>
            <a:endParaRPr lang="en-US" dirty="0"/>
          </a:p>
          <a:p>
            <a:r>
              <a:rPr lang="en-US" dirty="0"/>
              <a:t>Wiki page: </a:t>
            </a:r>
            <a:r>
              <a:rPr lang="en-US" dirty="0">
                <a:hlinkClick r:id="rId5"/>
              </a:rPr>
              <a:t>https://wiki.refeds.org/display/GROUPS/IoLR</a:t>
            </a:r>
            <a:endParaRPr lang="en-US" dirty="0"/>
          </a:p>
          <a:p>
            <a:endParaRPr lang="en-US" dirty="0"/>
          </a:p>
          <a:p>
            <a:r>
              <a:rPr lang="en-US" dirty="0"/>
              <a:t>Description:</a:t>
            </a:r>
          </a:p>
          <a:p>
            <a:pPr marL="285750" indent="-285750">
              <a:buFont typeface="Arial" panose="020B0604020202020204" pitchFamily="34" charset="0"/>
              <a:buChar char="•"/>
            </a:pPr>
            <a:r>
              <a:rPr lang="en-US" dirty="0"/>
              <a:t>Specify how an IdP of Last Resort (</a:t>
            </a:r>
            <a:r>
              <a:rPr lang="en-US" dirty="0" err="1"/>
              <a:t>IoLR</a:t>
            </a:r>
            <a:r>
              <a:rPr lang="en-US" dirty="0"/>
              <a:t>) should be structured </a:t>
            </a:r>
          </a:p>
          <a:p>
            <a:pPr marL="285750" indent="-285750">
              <a:buFont typeface="Arial" panose="020B0604020202020204" pitchFamily="34" charset="0"/>
              <a:buChar char="•"/>
            </a:pPr>
            <a:r>
              <a:rPr lang="en-US" dirty="0"/>
              <a:t>Establish processes for reviewing and approving IdPs that seek to be designated as "Un-Affiliated IdPs", or informally, "IdPs of Last Resort" that meet the Service Providers' requirements</a:t>
            </a:r>
          </a:p>
          <a:p>
            <a:pPr marL="285750" indent="-285750">
              <a:buFont typeface="Arial" panose="020B0604020202020204" pitchFamily="34" charset="0"/>
              <a:buChar char="•"/>
            </a:pPr>
            <a:endParaRPr lang="en-US" dirty="0"/>
          </a:p>
          <a:p>
            <a:r>
              <a:rPr lang="en-US" sz="2400" i="1" dirty="0"/>
              <a:t>Group is largely dormant right now</a:t>
            </a:r>
          </a:p>
          <a:p>
            <a:endParaRPr lang="en-US" dirty="0"/>
          </a:p>
        </p:txBody>
      </p:sp>
      <p:sp>
        <p:nvSpPr>
          <p:cNvPr id="3" name="Slide Number Placeholder 2">
            <a:extLst>
              <a:ext uri="{FF2B5EF4-FFF2-40B4-BE49-F238E27FC236}">
                <a16:creationId xmlns:a16="http://schemas.microsoft.com/office/drawing/2014/main" id="{4464FBEE-7ECE-1E4A-8F50-FA893072EF06}"/>
              </a:ext>
            </a:extLst>
          </p:cNvPr>
          <p:cNvSpPr>
            <a:spLocks noGrp="1"/>
          </p:cNvSpPr>
          <p:nvPr>
            <p:ph type="sldNum" sz="quarter" idx="12"/>
          </p:nvPr>
        </p:nvSpPr>
        <p:spPr/>
        <p:txBody>
          <a:bodyPr/>
          <a:lstStyle/>
          <a:p>
            <a:fld id="{9195B74A-6CDA-224B-9CE6-F3FBD45D030B}" type="slidenum">
              <a:rPr lang="en-US" altLang="en-US" smtClean="0"/>
              <a:pPr/>
              <a:t>16</a:t>
            </a:fld>
            <a:endParaRPr lang="en-US" altLang="en-US"/>
          </a:p>
        </p:txBody>
      </p:sp>
    </p:spTree>
    <p:extLst>
      <p:ext uri="{BB962C8B-B14F-4D97-AF65-F5344CB8AC3E}">
        <p14:creationId xmlns:p14="http://schemas.microsoft.com/office/powerpoint/2010/main" val="11304546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3" descr="Macintosh HD:Users:florio:Desktop:refedsfinal.eps">
            <a:extLst>
              <a:ext uri="{FF2B5EF4-FFF2-40B4-BE49-F238E27FC236}">
                <a16:creationId xmlns:a16="http://schemas.microsoft.com/office/drawing/2014/main" id="{1C786369-609D-5249-BA92-A72829F9AD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9413" y="493713"/>
            <a:ext cx="153352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 name="Picture 7" descr="Macintosh HD:Users:florio:Desktop:REFEDS-lines-small.eps">
            <a:extLst>
              <a:ext uri="{FF2B5EF4-FFF2-40B4-BE49-F238E27FC236}">
                <a16:creationId xmlns:a16="http://schemas.microsoft.com/office/drawing/2014/main" id="{528F47F8-4A04-2148-9886-207B08972D8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29438" y="5227638"/>
            <a:ext cx="2243137"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Box 9">
            <a:extLst>
              <a:ext uri="{FF2B5EF4-FFF2-40B4-BE49-F238E27FC236}">
                <a16:creationId xmlns:a16="http://schemas.microsoft.com/office/drawing/2014/main" id="{7F4DCA26-E2FE-DD40-97EB-2D45CCA5179D}"/>
              </a:ext>
            </a:extLst>
          </p:cNvPr>
          <p:cNvSpPr txBox="1">
            <a:spLocks noChangeArrowheads="1"/>
          </p:cNvSpPr>
          <p:nvPr/>
        </p:nvSpPr>
        <p:spPr bwMode="auto">
          <a:xfrm>
            <a:off x="3767138" y="566738"/>
            <a:ext cx="48307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r"/>
            <a:r>
              <a:rPr lang="en-US" altLang="en-US" b="1" dirty="0">
                <a:latin typeface="Verdana" panose="020B0604030504040204" pitchFamily="34" charset="0"/>
              </a:rPr>
              <a:t>SIRTFI</a:t>
            </a:r>
          </a:p>
        </p:txBody>
      </p:sp>
      <p:sp>
        <p:nvSpPr>
          <p:cNvPr id="2" name="TextBox 1">
            <a:extLst>
              <a:ext uri="{FF2B5EF4-FFF2-40B4-BE49-F238E27FC236}">
                <a16:creationId xmlns:a16="http://schemas.microsoft.com/office/drawing/2014/main" id="{370FFA9A-0955-D04A-9240-BC2561DB519F}"/>
              </a:ext>
            </a:extLst>
          </p:cNvPr>
          <p:cNvSpPr txBox="1"/>
          <p:nvPr/>
        </p:nvSpPr>
        <p:spPr>
          <a:xfrm>
            <a:off x="675862" y="1838739"/>
            <a:ext cx="8040756" cy="2308324"/>
          </a:xfrm>
          <a:prstGeom prst="rect">
            <a:avLst/>
          </a:prstGeom>
          <a:noFill/>
        </p:spPr>
        <p:txBody>
          <a:bodyPr wrap="square" rtlCol="0">
            <a:spAutoFit/>
          </a:bodyPr>
          <a:lstStyle/>
          <a:p>
            <a:r>
              <a:rPr lang="en-US" dirty="0"/>
              <a:t>WG Chair: Tom Barton</a:t>
            </a:r>
          </a:p>
          <a:p>
            <a:r>
              <a:rPr lang="en-US" dirty="0"/>
              <a:t>Wiki page: </a:t>
            </a:r>
            <a:r>
              <a:rPr lang="en-US" dirty="0">
                <a:hlinkClick r:id="rId5"/>
              </a:rPr>
              <a:t>https://wiki.refeds.org/display/GROUPS/SIRTFI</a:t>
            </a:r>
            <a:endParaRPr lang="en-US" dirty="0"/>
          </a:p>
          <a:p>
            <a:endParaRPr lang="en-US" dirty="0"/>
          </a:p>
          <a:p>
            <a:r>
              <a:rPr lang="en-US" dirty="0"/>
              <a:t>Description:</a:t>
            </a:r>
          </a:p>
          <a:p>
            <a:pPr marL="285750" indent="-285750">
              <a:buFont typeface="Arial" panose="020B0604020202020204" pitchFamily="34" charset="0"/>
              <a:buChar char="•"/>
            </a:pPr>
            <a:r>
              <a:rPr lang="en-US" dirty="0"/>
              <a:t>looking at processes for expressing security incident handling requirements as an assurance profile for federations and other requirements needed to effectively deploy and enhance incident response processes for FIM</a:t>
            </a:r>
          </a:p>
          <a:p>
            <a:endParaRPr lang="en-US" dirty="0"/>
          </a:p>
        </p:txBody>
      </p:sp>
      <p:sp>
        <p:nvSpPr>
          <p:cNvPr id="3" name="Slide Number Placeholder 2">
            <a:extLst>
              <a:ext uri="{FF2B5EF4-FFF2-40B4-BE49-F238E27FC236}">
                <a16:creationId xmlns:a16="http://schemas.microsoft.com/office/drawing/2014/main" id="{D07C72BF-7F00-AC43-98A8-C476B614A1F0}"/>
              </a:ext>
            </a:extLst>
          </p:cNvPr>
          <p:cNvSpPr>
            <a:spLocks noGrp="1"/>
          </p:cNvSpPr>
          <p:nvPr>
            <p:ph type="sldNum" sz="quarter" idx="12"/>
          </p:nvPr>
        </p:nvSpPr>
        <p:spPr/>
        <p:txBody>
          <a:bodyPr/>
          <a:lstStyle/>
          <a:p>
            <a:fld id="{9195B74A-6CDA-224B-9CE6-F3FBD45D030B}" type="slidenum">
              <a:rPr lang="en-US" altLang="en-US" smtClean="0"/>
              <a:pPr/>
              <a:t>17</a:t>
            </a:fld>
            <a:endParaRPr lang="en-US" altLang="en-US"/>
          </a:p>
        </p:txBody>
      </p:sp>
    </p:spTree>
    <p:extLst>
      <p:ext uri="{BB962C8B-B14F-4D97-AF65-F5344CB8AC3E}">
        <p14:creationId xmlns:p14="http://schemas.microsoft.com/office/powerpoint/2010/main" val="25515939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8"/>
          <p:cNvSpPr txBox="1">
            <a:spLocks noGrp="1"/>
          </p:cNvSpPr>
          <p:nvPr>
            <p:ph type="title"/>
          </p:nvPr>
        </p:nvSpPr>
        <p:spPr>
          <a:xfrm>
            <a:off x="311700" y="1079410"/>
            <a:ext cx="8520600" cy="946500"/>
          </a:xfrm>
          <a:prstGeom prst="rect">
            <a:avLst/>
          </a:prstGeom>
          <a:noFill/>
          <a:ln>
            <a:noFill/>
          </a:ln>
        </p:spPr>
        <p:txBody>
          <a:bodyPr spcFirstLastPara="1" vert="horz" wrap="square" lIns="91425" tIns="91425" rIns="91425" bIns="91425" numCol="1" anchor="t" anchorCtr="0" compatLnSpc="1">
            <a:prstTxWarp prst="textNoShape">
              <a:avLst/>
            </a:prstTxWarp>
            <a:noAutofit/>
          </a:bodyPr>
          <a:lstStyle/>
          <a:p>
            <a:pPr algn="l">
              <a:lnSpc>
                <a:spcPct val="90000"/>
              </a:lnSpc>
              <a:spcBef>
                <a:spcPts val="0"/>
              </a:spcBef>
              <a:spcAft>
                <a:spcPts val="0"/>
              </a:spcAft>
              <a:buClr>
                <a:schemeClr val="dk1"/>
              </a:buClr>
              <a:buSzPts val="3300"/>
            </a:pPr>
            <a:r>
              <a:rPr lang="en" sz="3000" u="sng" dirty="0">
                <a:solidFill>
                  <a:schemeClr val="hlink"/>
                </a:solidFill>
                <a:hlinkClick r:id="rId3"/>
              </a:rPr>
              <a:t>SIRTFI</a:t>
            </a:r>
            <a:r>
              <a:rPr lang="en" sz="3000" dirty="0"/>
              <a:t> - security incident response trust framework for federated identity</a:t>
            </a:r>
            <a:endParaRPr sz="3000" dirty="0"/>
          </a:p>
        </p:txBody>
      </p:sp>
      <p:pic>
        <p:nvPicPr>
          <p:cNvPr id="149" name="Google Shape;149;p28"/>
          <p:cNvPicPr preferRelativeResize="0"/>
          <p:nvPr/>
        </p:nvPicPr>
        <p:blipFill rotWithShape="1">
          <a:blip r:embed="rId4">
            <a:alphaModFix/>
          </a:blip>
          <a:srcRect l="1681"/>
          <a:stretch/>
        </p:blipFill>
        <p:spPr>
          <a:xfrm>
            <a:off x="3014176" y="2113132"/>
            <a:ext cx="6036470" cy="3447778"/>
          </a:xfrm>
          <a:prstGeom prst="rect">
            <a:avLst/>
          </a:prstGeom>
          <a:noFill/>
          <a:ln>
            <a:noFill/>
          </a:ln>
        </p:spPr>
      </p:pic>
      <p:sp>
        <p:nvSpPr>
          <p:cNvPr id="150" name="Google Shape;150;p28"/>
          <p:cNvSpPr txBox="1"/>
          <p:nvPr/>
        </p:nvSpPr>
        <p:spPr>
          <a:xfrm>
            <a:off x="244973" y="2201689"/>
            <a:ext cx="3130800" cy="3447900"/>
          </a:xfrm>
          <a:prstGeom prst="rect">
            <a:avLst/>
          </a:prstGeom>
          <a:noFill/>
          <a:ln>
            <a:noFill/>
          </a:ln>
        </p:spPr>
        <p:txBody>
          <a:bodyPr spcFirstLastPara="1" wrap="square" lIns="91425" tIns="91425" rIns="91425" bIns="91425" anchor="t" anchorCtr="0">
            <a:noAutofit/>
          </a:bodyPr>
          <a:lstStyle/>
          <a:p>
            <a:pPr>
              <a:spcBef>
                <a:spcPts val="0"/>
              </a:spcBef>
              <a:spcAft>
                <a:spcPts val="0"/>
              </a:spcAft>
            </a:pPr>
            <a:r>
              <a:rPr lang="en" sz="1700" dirty="0">
                <a:solidFill>
                  <a:schemeClr val="dk1"/>
                </a:solidFill>
                <a:latin typeface="Calibri"/>
                <a:ea typeface="Calibri"/>
                <a:cs typeface="Calibri"/>
                <a:sym typeface="Calibri"/>
              </a:rPr>
              <a:t>Be willing to collaborate in responding to a federated security incident.</a:t>
            </a:r>
            <a:endParaRPr sz="1700" dirty="0">
              <a:solidFill>
                <a:schemeClr val="dk1"/>
              </a:solidFill>
              <a:latin typeface="Calibri"/>
              <a:ea typeface="Calibri"/>
              <a:cs typeface="Calibri"/>
              <a:sym typeface="Calibri"/>
            </a:endParaRPr>
          </a:p>
          <a:p>
            <a:pPr>
              <a:spcBef>
                <a:spcPts val="0"/>
              </a:spcBef>
              <a:spcAft>
                <a:spcPts val="0"/>
              </a:spcAft>
            </a:pPr>
            <a:endParaRPr sz="1200" dirty="0">
              <a:solidFill>
                <a:schemeClr val="dk1"/>
              </a:solidFill>
              <a:latin typeface="Calibri"/>
              <a:ea typeface="Calibri"/>
              <a:cs typeface="Calibri"/>
              <a:sym typeface="Calibri"/>
            </a:endParaRPr>
          </a:p>
          <a:p>
            <a:pPr>
              <a:spcBef>
                <a:spcPts val="0"/>
              </a:spcBef>
              <a:spcAft>
                <a:spcPts val="0"/>
              </a:spcAft>
            </a:pPr>
            <a:r>
              <a:rPr lang="en" sz="1700" dirty="0">
                <a:solidFill>
                  <a:schemeClr val="dk1"/>
                </a:solidFill>
                <a:latin typeface="Calibri"/>
                <a:ea typeface="Calibri"/>
                <a:cs typeface="Calibri"/>
                <a:sym typeface="Calibri"/>
              </a:rPr>
              <a:t>Apply basic operational security protections to your federated entities</a:t>
            </a:r>
            <a:endParaRPr sz="1700" dirty="0">
              <a:solidFill>
                <a:schemeClr val="dk1"/>
              </a:solidFill>
              <a:latin typeface="Calibri"/>
              <a:ea typeface="Calibri"/>
              <a:cs typeface="Calibri"/>
              <a:sym typeface="Calibri"/>
            </a:endParaRPr>
          </a:p>
          <a:p>
            <a:pPr>
              <a:spcBef>
                <a:spcPts val="0"/>
              </a:spcBef>
              <a:spcAft>
                <a:spcPts val="0"/>
              </a:spcAft>
            </a:pPr>
            <a:endParaRPr sz="1200" dirty="0">
              <a:solidFill>
                <a:schemeClr val="dk1"/>
              </a:solidFill>
              <a:latin typeface="Calibri"/>
              <a:ea typeface="Calibri"/>
              <a:cs typeface="Calibri"/>
              <a:sym typeface="Calibri"/>
            </a:endParaRPr>
          </a:p>
          <a:p>
            <a:pPr>
              <a:spcBef>
                <a:spcPts val="0"/>
              </a:spcBef>
              <a:spcAft>
                <a:spcPts val="0"/>
              </a:spcAft>
            </a:pPr>
            <a:r>
              <a:rPr lang="en" sz="1700" dirty="0">
                <a:solidFill>
                  <a:schemeClr val="dk1"/>
                </a:solidFill>
                <a:latin typeface="Calibri"/>
                <a:ea typeface="Calibri"/>
                <a:cs typeface="Calibri"/>
                <a:sym typeface="Calibri"/>
              </a:rPr>
              <a:t>in line with </a:t>
            </a:r>
            <a:r>
              <a:rPr lang="en" dirty="0">
                <a:solidFill>
                  <a:schemeClr val="dk1"/>
                </a:solidFill>
                <a:latin typeface="Calibri"/>
                <a:ea typeface="Calibri"/>
                <a:cs typeface="Calibri"/>
                <a:sym typeface="Calibri"/>
              </a:rPr>
              <a:t>your</a:t>
            </a:r>
            <a:r>
              <a:rPr lang="en" sz="1700" dirty="0">
                <a:solidFill>
                  <a:schemeClr val="dk1"/>
                </a:solidFill>
                <a:latin typeface="Calibri"/>
                <a:ea typeface="Calibri"/>
                <a:cs typeface="Calibri"/>
                <a:sym typeface="Calibri"/>
              </a:rPr>
              <a:t> organization’s priorities.</a:t>
            </a:r>
            <a:endParaRPr sz="1700" dirty="0">
              <a:solidFill>
                <a:schemeClr val="dk1"/>
              </a:solidFill>
              <a:latin typeface="Calibri"/>
              <a:ea typeface="Calibri"/>
              <a:cs typeface="Calibri"/>
              <a:sym typeface="Calibri"/>
            </a:endParaRPr>
          </a:p>
          <a:p>
            <a:pPr>
              <a:spcBef>
                <a:spcPts val="0"/>
              </a:spcBef>
              <a:spcAft>
                <a:spcPts val="0"/>
              </a:spcAft>
            </a:pPr>
            <a:endParaRPr sz="1200" dirty="0">
              <a:solidFill>
                <a:schemeClr val="dk1"/>
              </a:solidFill>
              <a:latin typeface="Calibri"/>
              <a:ea typeface="Calibri"/>
              <a:cs typeface="Calibri"/>
              <a:sym typeface="Calibri"/>
            </a:endParaRPr>
          </a:p>
          <a:p>
            <a:pPr>
              <a:spcBef>
                <a:spcPts val="0"/>
              </a:spcBef>
              <a:spcAft>
                <a:spcPts val="0"/>
              </a:spcAft>
            </a:pPr>
            <a:r>
              <a:rPr lang="en" sz="1700" dirty="0">
                <a:solidFill>
                  <a:schemeClr val="dk1"/>
                </a:solidFill>
                <a:latin typeface="Calibri"/>
                <a:ea typeface="Calibri"/>
                <a:cs typeface="Calibri"/>
                <a:sym typeface="Calibri"/>
              </a:rPr>
              <a:t>Self-assert SIRTFI “tag” so that others will know to trust this about you.</a:t>
            </a:r>
            <a:endParaRPr sz="1700" dirty="0">
              <a:solidFill>
                <a:schemeClr val="dk1"/>
              </a:solidFill>
              <a:latin typeface="Calibri"/>
              <a:ea typeface="Calibri"/>
              <a:cs typeface="Calibri"/>
              <a:sym typeface="Calibri"/>
            </a:endParaRPr>
          </a:p>
        </p:txBody>
      </p:sp>
      <p:pic>
        <p:nvPicPr>
          <p:cNvPr id="6" name="Picture 3" descr="Macintosh HD:Users:florio:Desktop:refedsfinal.eps">
            <a:extLst>
              <a:ext uri="{FF2B5EF4-FFF2-40B4-BE49-F238E27FC236}">
                <a16:creationId xmlns:a16="http://schemas.microsoft.com/office/drawing/2014/main" id="{84A751B9-90BE-D841-AA89-AE4BA3568C4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9413" y="493713"/>
            <a:ext cx="153352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Macintosh HD:Users:florio:Desktop:REFEDS-lines-small.eps">
            <a:extLst>
              <a:ext uri="{FF2B5EF4-FFF2-40B4-BE49-F238E27FC236}">
                <a16:creationId xmlns:a16="http://schemas.microsoft.com/office/drawing/2014/main" id="{BE7CE9DB-280F-1D4E-A488-D4A746CB8A4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00863" y="5213350"/>
            <a:ext cx="2243137"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DEDD6DB1-BB24-954A-9D53-4EE669634242}"/>
              </a:ext>
            </a:extLst>
          </p:cNvPr>
          <p:cNvSpPr/>
          <p:nvPr/>
        </p:nvSpPr>
        <p:spPr>
          <a:xfrm>
            <a:off x="7741937" y="534299"/>
            <a:ext cx="1090363" cy="369332"/>
          </a:xfrm>
          <a:prstGeom prst="rect">
            <a:avLst/>
          </a:prstGeom>
        </p:spPr>
        <p:txBody>
          <a:bodyPr wrap="none">
            <a:spAutoFit/>
          </a:bodyPr>
          <a:lstStyle/>
          <a:p>
            <a:r>
              <a:rPr lang="en-US" altLang="en-US" b="1" dirty="0">
                <a:latin typeface="Verdana" panose="020B0604030504040204" pitchFamily="34" charset="0"/>
              </a:rPr>
              <a:t>SIRTFI</a:t>
            </a:r>
            <a:endParaRPr lang="en-US" dirty="0"/>
          </a:p>
        </p:txBody>
      </p:sp>
      <p:sp>
        <p:nvSpPr>
          <p:cNvPr id="4" name="Slide Number Placeholder 3">
            <a:extLst>
              <a:ext uri="{FF2B5EF4-FFF2-40B4-BE49-F238E27FC236}">
                <a16:creationId xmlns:a16="http://schemas.microsoft.com/office/drawing/2014/main" id="{56AE11EF-D4E4-C848-A103-7EF1AF845B05}"/>
              </a:ext>
            </a:extLst>
          </p:cNvPr>
          <p:cNvSpPr>
            <a:spLocks noGrp="1"/>
          </p:cNvSpPr>
          <p:nvPr>
            <p:ph type="sldNum" sz="quarter" idx="12"/>
          </p:nvPr>
        </p:nvSpPr>
        <p:spPr/>
        <p:txBody>
          <a:bodyPr/>
          <a:lstStyle/>
          <a:p>
            <a:fld id="{B1AE9D60-5AAF-654E-ABAE-403EF8F1F7D5}" type="slidenum">
              <a:rPr lang="en-US" altLang="en-US" smtClean="0"/>
              <a:pPr/>
              <a:t>18</a:t>
            </a:fld>
            <a:endParaRPr lang="en-US" altLang="en-US"/>
          </a:p>
        </p:txBody>
      </p:sp>
    </p:spTree>
    <p:extLst>
      <p:ext uri="{BB962C8B-B14F-4D97-AF65-F5344CB8AC3E}">
        <p14:creationId xmlns:p14="http://schemas.microsoft.com/office/powerpoint/2010/main" val="35509058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9"/>
          <p:cNvSpPr txBox="1">
            <a:spLocks noGrp="1"/>
          </p:cNvSpPr>
          <p:nvPr>
            <p:ph type="title"/>
          </p:nvPr>
        </p:nvSpPr>
        <p:spPr>
          <a:xfrm>
            <a:off x="311700" y="1302275"/>
            <a:ext cx="8520600" cy="572700"/>
          </a:xfrm>
          <a:prstGeom prst="rect">
            <a:avLst/>
          </a:prstGeom>
        </p:spPr>
        <p:txBody>
          <a:bodyPr spcFirstLastPara="1" vert="horz" wrap="square" lIns="91425" tIns="91425" rIns="91425" bIns="91425" numCol="1" anchor="t" anchorCtr="0" compatLnSpc="1">
            <a:prstTxWarp prst="textNoShape">
              <a:avLst/>
            </a:prstTxWarp>
            <a:noAutofit/>
          </a:bodyPr>
          <a:lstStyle/>
          <a:p>
            <a:pPr algn="l">
              <a:spcBef>
                <a:spcPts val="0"/>
              </a:spcBef>
              <a:spcAft>
                <a:spcPts val="0"/>
              </a:spcAft>
            </a:pPr>
            <a:r>
              <a:rPr lang="en" dirty="0"/>
              <a:t>Overall arc of work</a:t>
            </a:r>
            <a:r>
              <a:rPr lang="en" sz="2800" baseline="30000" dirty="0"/>
              <a:t>1</a:t>
            </a:r>
            <a:endParaRPr sz="2800" baseline="30000" dirty="0"/>
          </a:p>
        </p:txBody>
      </p:sp>
      <p:graphicFrame>
        <p:nvGraphicFramePr>
          <p:cNvPr id="156" name="Google Shape;156;p29"/>
          <p:cNvGraphicFramePr/>
          <p:nvPr/>
        </p:nvGraphicFramePr>
        <p:xfrm>
          <a:off x="379801" y="2044550"/>
          <a:ext cx="8384375" cy="2925960"/>
        </p:xfrm>
        <a:graphic>
          <a:graphicData uri="http://schemas.openxmlformats.org/drawingml/2006/table">
            <a:tbl>
              <a:tblPr>
                <a:noFill/>
              </a:tblPr>
              <a:tblGrid>
                <a:gridCol w="1087400">
                  <a:extLst>
                    <a:ext uri="{9D8B030D-6E8A-4147-A177-3AD203B41FA5}">
                      <a16:colId xmlns:a16="http://schemas.microsoft.com/office/drawing/2014/main" val="20000"/>
                    </a:ext>
                  </a:extLst>
                </a:gridCol>
                <a:gridCol w="6124900">
                  <a:extLst>
                    <a:ext uri="{9D8B030D-6E8A-4147-A177-3AD203B41FA5}">
                      <a16:colId xmlns:a16="http://schemas.microsoft.com/office/drawing/2014/main" val="20001"/>
                    </a:ext>
                  </a:extLst>
                </a:gridCol>
                <a:gridCol w="1172075">
                  <a:extLst>
                    <a:ext uri="{9D8B030D-6E8A-4147-A177-3AD203B41FA5}">
                      <a16:colId xmlns:a16="http://schemas.microsoft.com/office/drawing/2014/main" val="20002"/>
                    </a:ext>
                  </a:extLst>
                </a:gridCol>
              </a:tblGrid>
              <a:tr h="381000">
                <a:tc>
                  <a:txBody>
                    <a:bodyPr/>
                    <a:lstStyle/>
                    <a:p>
                      <a:pPr marL="0" lvl="0" indent="0" algn="l" rtl="0">
                        <a:spcBef>
                          <a:spcPts val="0"/>
                        </a:spcBef>
                        <a:spcAft>
                          <a:spcPts val="0"/>
                        </a:spcAft>
                        <a:buNone/>
                      </a:pPr>
                      <a:r>
                        <a:rPr lang="en" sz="1800"/>
                        <a:t>Phase 1</a:t>
                      </a:r>
                      <a:endParaRPr sz="1800"/>
                    </a:p>
                  </a:txBody>
                  <a:tcPr marL="91425" marR="91425" marT="91425" marB="91425"/>
                </a:tc>
                <a:tc>
                  <a:txBody>
                    <a:bodyPr/>
                    <a:lstStyle/>
                    <a:p>
                      <a:pPr marL="0" lvl="0" indent="0" algn="l" rtl="0">
                        <a:spcBef>
                          <a:spcPts val="0"/>
                        </a:spcBef>
                        <a:spcAft>
                          <a:spcPts val="0"/>
                        </a:spcAft>
                        <a:buNone/>
                      </a:pPr>
                      <a:r>
                        <a:rPr lang="en" sz="1800"/>
                        <a:t>Sirtfi v1.0 and related</a:t>
                      </a:r>
                      <a:endParaRPr sz="1800"/>
                    </a:p>
                  </a:txBody>
                  <a:tcPr marL="91425" marR="91425" marT="91425" marB="91425"/>
                </a:tc>
                <a:tc>
                  <a:txBody>
                    <a:bodyPr/>
                    <a:lstStyle/>
                    <a:p>
                      <a:pPr marL="0" lvl="0" indent="0" algn="l" rtl="0">
                        <a:spcBef>
                          <a:spcPts val="0"/>
                        </a:spcBef>
                        <a:spcAft>
                          <a:spcPts val="0"/>
                        </a:spcAft>
                        <a:buNone/>
                      </a:pPr>
                      <a:r>
                        <a:rPr lang="en" sz="1800"/>
                        <a:t>Done</a:t>
                      </a:r>
                      <a:endParaRPr sz="1800"/>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sz="1800"/>
                        <a:t>Phase 1</a:t>
                      </a:r>
                      <a:endParaRPr sz="1800"/>
                    </a:p>
                  </a:txBody>
                  <a:tcPr marL="91425" marR="91425" marT="91425" marB="91425"/>
                </a:tc>
                <a:tc>
                  <a:txBody>
                    <a:bodyPr/>
                    <a:lstStyle/>
                    <a:p>
                      <a:pPr marL="0" lvl="0" indent="0" algn="l" rtl="0">
                        <a:spcBef>
                          <a:spcPts val="0"/>
                        </a:spcBef>
                        <a:spcAft>
                          <a:spcPts val="0"/>
                        </a:spcAft>
                        <a:buNone/>
                      </a:pPr>
                      <a:r>
                        <a:rPr lang="en" sz="1800"/>
                        <a:t>Establish means to indicate compliance and how to contact</a:t>
                      </a:r>
                      <a:endParaRPr sz="1800"/>
                    </a:p>
                  </a:txBody>
                  <a:tcPr marL="91425" marR="91425" marT="91425" marB="91425"/>
                </a:tc>
                <a:tc>
                  <a:txBody>
                    <a:bodyPr/>
                    <a:lstStyle/>
                    <a:p>
                      <a:pPr marL="0" lvl="0" indent="0" algn="l" rtl="0">
                        <a:spcBef>
                          <a:spcPts val="0"/>
                        </a:spcBef>
                        <a:spcAft>
                          <a:spcPts val="0"/>
                        </a:spcAft>
                        <a:buNone/>
                      </a:pPr>
                      <a:r>
                        <a:rPr lang="en" sz="1800"/>
                        <a:t>Done</a:t>
                      </a:r>
                      <a:endParaRPr sz="1800"/>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 sz="1800"/>
                        <a:t>Phase 2</a:t>
                      </a:r>
                      <a:endParaRPr sz="1800"/>
                    </a:p>
                  </a:txBody>
                  <a:tcPr marL="91425" marR="91425" marT="91425" marB="91425"/>
                </a:tc>
                <a:tc>
                  <a:txBody>
                    <a:bodyPr/>
                    <a:lstStyle/>
                    <a:p>
                      <a:pPr marL="0" lvl="0" indent="0" algn="l" rtl="0">
                        <a:spcBef>
                          <a:spcPts val="0"/>
                        </a:spcBef>
                        <a:spcAft>
                          <a:spcPts val="0"/>
                        </a:spcAft>
                        <a:buNone/>
                      </a:pPr>
                      <a:r>
                        <a:rPr lang="en" sz="1800"/>
                        <a:t>Define roles and responsibilities of the various parties in managing federated security incidents, information sharing guidelines, tools, procedures, and templates</a:t>
                      </a:r>
                      <a:endParaRPr sz="1800"/>
                    </a:p>
                  </a:txBody>
                  <a:tcPr marL="91425" marR="91425" marT="91425" marB="91425"/>
                </a:tc>
                <a:tc>
                  <a:txBody>
                    <a:bodyPr/>
                    <a:lstStyle/>
                    <a:p>
                      <a:pPr marL="0" lvl="0" indent="0" algn="l" rtl="0">
                        <a:spcBef>
                          <a:spcPts val="0"/>
                        </a:spcBef>
                        <a:spcAft>
                          <a:spcPts val="0"/>
                        </a:spcAft>
                        <a:buNone/>
                      </a:pPr>
                      <a:r>
                        <a:rPr lang="en" sz="1800"/>
                        <a:t>In process</a:t>
                      </a:r>
                      <a:endParaRPr sz="1800"/>
                    </a:p>
                  </a:txBody>
                  <a:tcPr marL="91425" marR="91425" marT="91425" marB="91425"/>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n" sz="1800"/>
                        <a:t>Phase 3</a:t>
                      </a:r>
                      <a:endParaRPr sz="1800"/>
                    </a:p>
                  </a:txBody>
                  <a:tcPr marL="91425" marR="91425" marT="91425" marB="91425"/>
                </a:tc>
                <a:tc>
                  <a:txBody>
                    <a:bodyPr/>
                    <a:lstStyle/>
                    <a:p>
                      <a:pPr marL="0" lvl="0" indent="0" algn="l" rtl="0">
                        <a:spcBef>
                          <a:spcPts val="0"/>
                        </a:spcBef>
                        <a:spcAft>
                          <a:spcPts val="0"/>
                        </a:spcAft>
                        <a:buNone/>
                      </a:pPr>
                      <a:r>
                        <a:rPr lang="en" sz="1800"/>
                        <a:t>Establish means for proactive notification of an account compromise when it can be expected to produce a substantial impact to an at-risk SP organisation</a:t>
                      </a:r>
                      <a:endParaRPr sz="1800"/>
                    </a:p>
                  </a:txBody>
                  <a:tcPr marL="91425" marR="91425" marT="91425" marB="91425"/>
                </a:tc>
                <a:tc>
                  <a:txBody>
                    <a:bodyPr/>
                    <a:lstStyle/>
                    <a:p>
                      <a:pPr marL="0" lvl="0" indent="0" algn="l" rtl="0">
                        <a:spcBef>
                          <a:spcPts val="0"/>
                        </a:spcBef>
                        <a:spcAft>
                          <a:spcPts val="0"/>
                        </a:spcAft>
                        <a:buNone/>
                      </a:pPr>
                      <a:r>
                        <a:rPr lang="en" sz="1800"/>
                        <a:t>Queued</a:t>
                      </a:r>
                      <a:endParaRPr sz="1800"/>
                    </a:p>
                  </a:txBody>
                  <a:tcPr marL="91425" marR="91425" marT="91425" marB="91425"/>
                </a:tc>
                <a:extLst>
                  <a:ext uri="{0D108BD9-81ED-4DB2-BD59-A6C34878D82A}">
                    <a16:rowId xmlns:a16="http://schemas.microsoft.com/office/drawing/2014/main" val="10003"/>
                  </a:ext>
                </a:extLst>
              </a:tr>
            </a:tbl>
          </a:graphicData>
        </a:graphic>
      </p:graphicFrame>
      <p:sp>
        <p:nvSpPr>
          <p:cNvPr id="157" name="Google Shape;157;p29"/>
          <p:cNvSpPr txBox="1"/>
          <p:nvPr/>
        </p:nvSpPr>
        <p:spPr>
          <a:xfrm>
            <a:off x="447899" y="5431550"/>
            <a:ext cx="4909291" cy="316800"/>
          </a:xfrm>
          <a:prstGeom prst="rect">
            <a:avLst/>
          </a:prstGeom>
          <a:noFill/>
          <a:ln>
            <a:noFill/>
          </a:ln>
        </p:spPr>
        <p:txBody>
          <a:bodyPr spcFirstLastPara="1" wrap="square" lIns="91425" tIns="91425" rIns="91425" bIns="91425" anchor="t" anchorCtr="0">
            <a:noAutofit/>
          </a:bodyPr>
          <a:lstStyle/>
          <a:p>
            <a:pPr>
              <a:spcBef>
                <a:spcPts val="0"/>
              </a:spcBef>
              <a:spcAft>
                <a:spcPts val="0"/>
              </a:spcAft>
            </a:pPr>
            <a:r>
              <a:rPr lang="en" dirty="0"/>
              <a:t>[1] </a:t>
            </a:r>
            <a:r>
              <a:rPr lang="en" u="sng" dirty="0">
                <a:solidFill>
                  <a:schemeClr val="hlink"/>
                </a:solidFill>
                <a:hlinkClick r:id="rId3"/>
              </a:rPr>
              <a:t>https://wiki.refeds.org/display/GROUPS/SIRTFI</a:t>
            </a:r>
            <a:endParaRPr dirty="0"/>
          </a:p>
        </p:txBody>
      </p:sp>
      <p:pic>
        <p:nvPicPr>
          <p:cNvPr id="5" name="Picture 3" descr="Macintosh HD:Users:florio:Desktop:refedsfinal.eps">
            <a:extLst>
              <a:ext uri="{FF2B5EF4-FFF2-40B4-BE49-F238E27FC236}">
                <a16:creationId xmlns:a16="http://schemas.microsoft.com/office/drawing/2014/main" id="{F64E70FA-8883-444E-A1A1-F648CE2AB85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413" y="493713"/>
            <a:ext cx="153352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Macintosh HD:Users:florio:Desktop:REFEDS-lines-small.eps">
            <a:extLst>
              <a:ext uri="{FF2B5EF4-FFF2-40B4-BE49-F238E27FC236}">
                <a16:creationId xmlns:a16="http://schemas.microsoft.com/office/drawing/2014/main" id="{490049D5-7E5A-BD48-9E09-06EC50E4E73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29438" y="5227638"/>
            <a:ext cx="2243137"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52FC47F9-DE54-8B4F-86AD-81B315684F47}"/>
              </a:ext>
            </a:extLst>
          </p:cNvPr>
          <p:cNvSpPr/>
          <p:nvPr/>
        </p:nvSpPr>
        <p:spPr>
          <a:xfrm>
            <a:off x="7741937" y="534299"/>
            <a:ext cx="1090363" cy="369332"/>
          </a:xfrm>
          <a:prstGeom prst="rect">
            <a:avLst/>
          </a:prstGeom>
        </p:spPr>
        <p:txBody>
          <a:bodyPr wrap="none">
            <a:spAutoFit/>
          </a:bodyPr>
          <a:lstStyle/>
          <a:p>
            <a:r>
              <a:rPr lang="en-US" altLang="en-US" b="1" dirty="0">
                <a:latin typeface="Verdana" panose="020B0604030504040204" pitchFamily="34" charset="0"/>
              </a:rPr>
              <a:t>SIRTFI</a:t>
            </a:r>
            <a:endParaRPr lang="en-US" dirty="0"/>
          </a:p>
        </p:txBody>
      </p:sp>
      <p:sp>
        <p:nvSpPr>
          <p:cNvPr id="3" name="Slide Number Placeholder 2">
            <a:extLst>
              <a:ext uri="{FF2B5EF4-FFF2-40B4-BE49-F238E27FC236}">
                <a16:creationId xmlns:a16="http://schemas.microsoft.com/office/drawing/2014/main" id="{D9AE4395-1892-E44E-A402-0CB42948030B}"/>
              </a:ext>
            </a:extLst>
          </p:cNvPr>
          <p:cNvSpPr>
            <a:spLocks noGrp="1"/>
          </p:cNvSpPr>
          <p:nvPr>
            <p:ph type="sldNum" sz="quarter" idx="12"/>
          </p:nvPr>
        </p:nvSpPr>
        <p:spPr/>
        <p:txBody>
          <a:bodyPr/>
          <a:lstStyle/>
          <a:p>
            <a:fld id="{B1AE9D60-5AAF-654E-ABAE-403EF8F1F7D5}" type="slidenum">
              <a:rPr lang="en-US" altLang="en-US" smtClean="0"/>
              <a:pPr/>
              <a:t>19</a:t>
            </a:fld>
            <a:endParaRPr lang="en-US" altLang="en-US"/>
          </a:p>
        </p:txBody>
      </p:sp>
    </p:spTree>
    <p:extLst>
      <p:ext uri="{BB962C8B-B14F-4D97-AF65-F5344CB8AC3E}">
        <p14:creationId xmlns:p14="http://schemas.microsoft.com/office/powerpoint/2010/main" val="2251428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3" descr="Macintosh HD:Users:florio:Desktop:refedsfinal.eps">
            <a:extLst>
              <a:ext uri="{FF2B5EF4-FFF2-40B4-BE49-F238E27FC236}">
                <a16:creationId xmlns:a16="http://schemas.microsoft.com/office/drawing/2014/main" id="{1C786369-609D-5249-BA92-A72829F9AD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9413" y="493713"/>
            <a:ext cx="153352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 name="Picture 7" descr="Macintosh HD:Users:florio:Desktop:REFEDS-lines-small.eps">
            <a:extLst>
              <a:ext uri="{FF2B5EF4-FFF2-40B4-BE49-F238E27FC236}">
                <a16:creationId xmlns:a16="http://schemas.microsoft.com/office/drawing/2014/main" id="{528F47F8-4A04-2148-9886-207B08972D8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29438" y="5227638"/>
            <a:ext cx="2243137"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Box 9">
            <a:extLst>
              <a:ext uri="{FF2B5EF4-FFF2-40B4-BE49-F238E27FC236}">
                <a16:creationId xmlns:a16="http://schemas.microsoft.com/office/drawing/2014/main" id="{7F4DCA26-E2FE-DD40-97EB-2D45CCA5179D}"/>
              </a:ext>
            </a:extLst>
          </p:cNvPr>
          <p:cNvSpPr txBox="1">
            <a:spLocks noChangeArrowheads="1"/>
          </p:cNvSpPr>
          <p:nvPr/>
        </p:nvSpPr>
        <p:spPr bwMode="auto">
          <a:xfrm>
            <a:off x="3767138" y="566738"/>
            <a:ext cx="48307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r"/>
            <a:r>
              <a:rPr lang="en-US" altLang="en-US" b="1" dirty="0">
                <a:latin typeface="Verdana" panose="020B0604030504040204" pitchFamily="34" charset="0"/>
              </a:rPr>
              <a:t>WG Terms</a:t>
            </a:r>
          </a:p>
        </p:txBody>
      </p:sp>
      <p:sp>
        <p:nvSpPr>
          <p:cNvPr id="2" name="TextBox 1">
            <a:extLst>
              <a:ext uri="{FF2B5EF4-FFF2-40B4-BE49-F238E27FC236}">
                <a16:creationId xmlns:a16="http://schemas.microsoft.com/office/drawing/2014/main" id="{7A8C9465-9CC8-F14E-ACD4-129A1022A4C7}"/>
              </a:ext>
            </a:extLst>
          </p:cNvPr>
          <p:cNvSpPr txBox="1"/>
          <p:nvPr/>
        </p:nvSpPr>
        <p:spPr>
          <a:xfrm>
            <a:off x="740465" y="1333600"/>
            <a:ext cx="7663069" cy="5355312"/>
          </a:xfrm>
          <a:prstGeom prst="rect">
            <a:avLst/>
          </a:prstGeom>
          <a:noFill/>
        </p:spPr>
        <p:txBody>
          <a:bodyPr wrap="square" rtlCol="0">
            <a:spAutoFit/>
          </a:bodyPr>
          <a:lstStyle/>
          <a:p>
            <a:r>
              <a:rPr lang="en-US" dirty="0"/>
              <a:t>The following terms apply to all REFEDS Working Groups (from the </a:t>
            </a:r>
            <a:r>
              <a:rPr lang="en-US" dirty="0">
                <a:hlinkClick r:id="rId5"/>
              </a:rPr>
              <a:t>REFEDS Participant’s Agreement</a:t>
            </a:r>
            <a:r>
              <a:rPr lang="en-US" dirty="0"/>
              <a:t>):</a:t>
            </a:r>
          </a:p>
          <a:p>
            <a:pPr marL="285750" indent="-285750">
              <a:buFont typeface="Arial" panose="020B0604020202020204" pitchFamily="34" charset="0"/>
              <a:buChar char="•"/>
            </a:pPr>
            <a:r>
              <a:rPr lang="en-US" dirty="0"/>
              <a:t>When a working group is agreed, REFEDS Participants will be asked if they wish to participate. Working Groups tend to be small, so consensus can be achieved quickly between participants.</a:t>
            </a:r>
          </a:p>
          <a:p>
            <a:pPr marL="285750" indent="-285750">
              <a:buFont typeface="Arial" panose="020B0604020202020204" pitchFamily="34" charset="0"/>
              <a:buChar char="•"/>
            </a:pPr>
            <a:r>
              <a:rPr lang="en-US" dirty="0"/>
              <a:t>A chair for the group is chosen from the REFEDS Participants.</a:t>
            </a:r>
          </a:p>
          <a:p>
            <a:pPr marL="285750" indent="-285750">
              <a:buFont typeface="Arial" panose="020B0604020202020204" pitchFamily="34" charset="0"/>
              <a:buChar char="•"/>
            </a:pPr>
            <a:r>
              <a:rPr lang="en-US" dirty="0"/>
              <a:t>GEANT association provides facilities for the working group, including meeting support, wiki space, mailing lists and, where appropriate, funding.</a:t>
            </a:r>
          </a:p>
          <a:p>
            <a:pPr marL="285750" indent="-285750">
              <a:buFont typeface="Arial" panose="020B0604020202020204" pitchFamily="34" charset="0"/>
              <a:buChar char="•"/>
            </a:pPr>
            <a:r>
              <a:rPr lang="en-US" dirty="0"/>
              <a:t>An appropriate output from the group is produced. Currently, this is typically a draft white paper or a wiki page.</a:t>
            </a:r>
          </a:p>
          <a:p>
            <a:pPr marL="285750" indent="-285750">
              <a:buFont typeface="Arial" panose="020B0604020202020204" pitchFamily="34" charset="0"/>
              <a:buChar char="•"/>
            </a:pPr>
            <a:r>
              <a:rPr lang="en-US" dirty="0"/>
              <a:t>When the Working Group is in agreement, the chair shares the outputs with the wider REFEDS community with an open period for discussion and comment. This is typically a period of 4 weeks, but may be longer if appropriate.</a:t>
            </a:r>
          </a:p>
          <a:p>
            <a:pPr marL="285750" indent="-285750">
              <a:buFont typeface="Arial" panose="020B0604020202020204" pitchFamily="34" charset="0"/>
              <a:buChar char="•"/>
            </a:pPr>
            <a:r>
              <a:rPr lang="en-US" dirty="0"/>
              <a:t>After this period of time, the REFEDS Steering Committee signs off on the work item. Work is either written up as a formal white paper, left on the wiki but promoted as finished work or occasionally submitted as an Internet Draft.</a:t>
            </a:r>
          </a:p>
          <a:p>
            <a:endParaRPr lang="en-US" dirty="0"/>
          </a:p>
        </p:txBody>
      </p:sp>
      <p:sp>
        <p:nvSpPr>
          <p:cNvPr id="3" name="Slide Number Placeholder 2">
            <a:extLst>
              <a:ext uri="{FF2B5EF4-FFF2-40B4-BE49-F238E27FC236}">
                <a16:creationId xmlns:a16="http://schemas.microsoft.com/office/drawing/2014/main" id="{0083394E-22B2-6047-827E-E394BD996E84}"/>
              </a:ext>
            </a:extLst>
          </p:cNvPr>
          <p:cNvSpPr>
            <a:spLocks noGrp="1"/>
          </p:cNvSpPr>
          <p:nvPr>
            <p:ph type="sldNum" sz="quarter" idx="12"/>
          </p:nvPr>
        </p:nvSpPr>
        <p:spPr/>
        <p:txBody>
          <a:bodyPr/>
          <a:lstStyle/>
          <a:p>
            <a:fld id="{9195B74A-6CDA-224B-9CE6-F3FBD45D030B}" type="slidenum">
              <a:rPr lang="en-US" altLang="en-US" smtClean="0"/>
              <a:pPr/>
              <a:t>2</a:t>
            </a:fld>
            <a:endParaRPr lang="en-US"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30"/>
          <p:cNvSpPr txBox="1">
            <a:spLocks noGrp="1"/>
          </p:cNvSpPr>
          <p:nvPr>
            <p:ph type="title"/>
          </p:nvPr>
        </p:nvSpPr>
        <p:spPr>
          <a:xfrm>
            <a:off x="311700" y="1113950"/>
            <a:ext cx="8520600" cy="572700"/>
          </a:xfrm>
          <a:prstGeom prst="rect">
            <a:avLst/>
          </a:prstGeom>
        </p:spPr>
        <p:txBody>
          <a:bodyPr spcFirstLastPara="1" vert="horz" wrap="square" lIns="91425" tIns="91425" rIns="91425" bIns="91425" numCol="1" anchor="t" anchorCtr="0" compatLnSpc="1">
            <a:prstTxWarp prst="textNoShape">
              <a:avLst/>
            </a:prstTxWarp>
            <a:noAutofit/>
          </a:bodyPr>
          <a:lstStyle/>
          <a:p>
            <a:pPr algn="l">
              <a:spcBef>
                <a:spcPts val="0"/>
              </a:spcBef>
              <a:spcAft>
                <a:spcPts val="0"/>
              </a:spcAft>
            </a:pPr>
            <a:r>
              <a:rPr lang="en"/>
              <a:t>Update on open tasks</a:t>
            </a:r>
            <a:endParaRPr/>
          </a:p>
        </p:txBody>
      </p:sp>
      <p:graphicFrame>
        <p:nvGraphicFramePr>
          <p:cNvPr id="163" name="Google Shape;163;p30"/>
          <p:cNvGraphicFramePr/>
          <p:nvPr/>
        </p:nvGraphicFramePr>
        <p:xfrm>
          <a:off x="311701" y="1856775"/>
          <a:ext cx="8615875" cy="3931770"/>
        </p:xfrm>
        <a:graphic>
          <a:graphicData uri="http://schemas.openxmlformats.org/drawingml/2006/table">
            <a:tbl>
              <a:tblPr>
                <a:noFill/>
              </a:tblPr>
              <a:tblGrid>
                <a:gridCol w="3321750">
                  <a:extLst>
                    <a:ext uri="{9D8B030D-6E8A-4147-A177-3AD203B41FA5}">
                      <a16:colId xmlns:a16="http://schemas.microsoft.com/office/drawing/2014/main" val="20000"/>
                    </a:ext>
                  </a:extLst>
                </a:gridCol>
                <a:gridCol w="5294125">
                  <a:extLst>
                    <a:ext uri="{9D8B030D-6E8A-4147-A177-3AD203B41FA5}">
                      <a16:colId xmlns:a16="http://schemas.microsoft.com/office/drawing/2014/main" val="20001"/>
                    </a:ext>
                  </a:extLst>
                </a:gridCol>
              </a:tblGrid>
              <a:tr h="381000">
                <a:tc>
                  <a:txBody>
                    <a:bodyPr/>
                    <a:lstStyle/>
                    <a:p>
                      <a:pPr marL="0" lvl="0" indent="0" algn="l" rtl="0">
                        <a:spcBef>
                          <a:spcPts val="0"/>
                        </a:spcBef>
                        <a:spcAft>
                          <a:spcPts val="0"/>
                        </a:spcAft>
                        <a:buNone/>
                      </a:pPr>
                      <a:r>
                        <a:rPr lang="en" sz="1800"/>
                        <a:t>Define incident response procedures for federations</a:t>
                      </a:r>
                      <a:endParaRPr sz="1800"/>
                    </a:p>
                  </a:txBody>
                  <a:tcPr marL="91425" marR="91425" marT="91425" marB="91425"/>
                </a:tc>
                <a:tc>
                  <a:txBody>
                    <a:bodyPr/>
                    <a:lstStyle/>
                    <a:p>
                      <a:pPr marL="0" lvl="0" indent="0" algn="l" rtl="0">
                        <a:spcBef>
                          <a:spcPts val="0"/>
                        </a:spcBef>
                        <a:spcAft>
                          <a:spcPts val="0"/>
                        </a:spcAft>
                        <a:buNone/>
                      </a:pPr>
                      <a:r>
                        <a:rPr lang="en" sz="1800"/>
                        <a:t>Stopped work on Federated Incident Response Handbook. Instead revising AARC DNA3.2 paper to add to its practical aspect.</a:t>
                      </a:r>
                      <a:endParaRPr sz="1800"/>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sz="1800"/>
                        <a:t>Incident response tabletop exercises</a:t>
                      </a:r>
                      <a:endParaRPr sz="1800"/>
                    </a:p>
                  </a:txBody>
                  <a:tcPr marL="91425" marR="91425" marT="91425" marB="91425"/>
                </a:tc>
                <a:tc>
                  <a:txBody>
                    <a:bodyPr/>
                    <a:lstStyle/>
                    <a:p>
                      <a:pPr marL="0" lvl="0" indent="0" algn="l" rtl="0">
                        <a:spcBef>
                          <a:spcPts val="0"/>
                        </a:spcBef>
                        <a:spcAft>
                          <a:spcPts val="0"/>
                        </a:spcAft>
                        <a:buNone/>
                      </a:pPr>
                      <a:r>
                        <a:rPr lang="en" sz="1800"/>
                        <a:t>Taken up by </a:t>
                      </a:r>
                      <a:r>
                        <a:rPr lang="en" sz="1800" u="sng">
                          <a:solidFill>
                            <a:schemeClr val="accent5"/>
                          </a:solidFill>
                          <a:hlinkClick r:id="rId3"/>
                        </a:rPr>
                        <a:t>Security Communications Challenge Coordination Joint Working Group</a:t>
                      </a:r>
                      <a:endParaRPr sz="1800"/>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 sz="1800"/>
                        <a:t>Security contact freshness</a:t>
                      </a:r>
                      <a:endParaRPr sz="1800"/>
                    </a:p>
                  </a:txBody>
                  <a:tcPr marL="91425" marR="91425" marT="91425" marB="91425"/>
                </a:tc>
                <a:tc>
                  <a:txBody>
                    <a:bodyPr/>
                    <a:lstStyle/>
                    <a:p>
                      <a:pPr marL="0" lvl="0" indent="0" algn="l" rtl="0">
                        <a:spcBef>
                          <a:spcPts val="0"/>
                        </a:spcBef>
                        <a:spcAft>
                          <a:spcPts val="0"/>
                        </a:spcAft>
                        <a:buNone/>
                      </a:pPr>
                      <a:r>
                        <a:rPr lang="en" sz="1800"/>
                        <a:t>InCommon-Sirtfi proof of concept group to field test process to maintain contact info freshness</a:t>
                      </a:r>
                      <a:endParaRPr sz="1800"/>
                    </a:p>
                  </a:txBody>
                  <a:tcPr marL="91425" marR="91425" marT="91425" marB="91425"/>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n" sz="1800"/>
                        <a:t>Communication channels for sharing incident information </a:t>
                      </a:r>
                      <a:endParaRPr sz="1800"/>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800"/>
                        <a:t>Focus on common means of making TLP White/Green information widely available</a:t>
                      </a:r>
                      <a:endParaRPr sz="1800"/>
                    </a:p>
                  </a:txBody>
                  <a:tcPr marL="91425" marR="91425" marT="91425" marB="91425">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3"/>
                  </a:ext>
                </a:extLst>
              </a:tr>
              <a:tr h="381000">
                <a:tc>
                  <a:txBody>
                    <a:bodyPr/>
                    <a:lstStyle/>
                    <a:p>
                      <a:pPr marL="0" lvl="0" indent="0" algn="l" rtl="0">
                        <a:spcBef>
                          <a:spcPts val="0"/>
                        </a:spcBef>
                        <a:spcAft>
                          <a:spcPts val="0"/>
                        </a:spcAft>
                        <a:buNone/>
                      </a:pPr>
                      <a:r>
                        <a:rPr lang="en" sz="1800"/>
                        <a:t>Sirtfi+ Registry</a:t>
                      </a:r>
                      <a:endParaRPr sz="18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800"/>
                        <a:t>Geant incubation task. One motivating use case has evaporated.</a:t>
                      </a:r>
                      <a:endParaRPr sz="18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pic>
        <p:nvPicPr>
          <p:cNvPr id="4" name="Picture 3" descr="Macintosh HD:Users:florio:Desktop:refedsfinal.eps">
            <a:extLst>
              <a:ext uri="{FF2B5EF4-FFF2-40B4-BE49-F238E27FC236}">
                <a16:creationId xmlns:a16="http://schemas.microsoft.com/office/drawing/2014/main" id="{4A054420-881C-F74C-A487-CB5E4734CD8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413" y="493713"/>
            <a:ext cx="153352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Macintosh HD:Users:florio:Desktop:REFEDS-lines-small.eps">
            <a:extLst>
              <a:ext uri="{FF2B5EF4-FFF2-40B4-BE49-F238E27FC236}">
                <a16:creationId xmlns:a16="http://schemas.microsoft.com/office/drawing/2014/main" id="{B1E598AF-8ACA-3D49-9F6D-A5B1AA29611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29438" y="5227638"/>
            <a:ext cx="2243137"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9C6078AB-7757-C545-A568-B3CE7A32AE3A}"/>
              </a:ext>
            </a:extLst>
          </p:cNvPr>
          <p:cNvSpPr/>
          <p:nvPr/>
        </p:nvSpPr>
        <p:spPr>
          <a:xfrm>
            <a:off x="7741937" y="534299"/>
            <a:ext cx="1090363" cy="369332"/>
          </a:xfrm>
          <a:prstGeom prst="rect">
            <a:avLst/>
          </a:prstGeom>
        </p:spPr>
        <p:txBody>
          <a:bodyPr wrap="none">
            <a:spAutoFit/>
          </a:bodyPr>
          <a:lstStyle/>
          <a:p>
            <a:r>
              <a:rPr lang="en-US" altLang="en-US" b="1" dirty="0">
                <a:latin typeface="Verdana" panose="020B0604030504040204" pitchFamily="34" charset="0"/>
              </a:rPr>
              <a:t>SIRTFI</a:t>
            </a:r>
            <a:endParaRPr lang="en-US" dirty="0"/>
          </a:p>
        </p:txBody>
      </p:sp>
      <p:sp>
        <p:nvSpPr>
          <p:cNvPr id="3" name="Slide Number Placeholder 2">
            <a:extLst>
              <a:ext uri="{FF2B5EF4-FFF2-40B4-BE49-F238E27FC236}">
                <a16:creationId xmlns:a16="http://schemas.microsoft.com/office/drawing/2014/main" id="{1D1511CF-7AF7-FF48-870C-0013D77702BD}"/>
              </a:ext>
            </a:extLst>
          </p:cNvPr>
          <p:cNvSpPr>
            <a:spLocks noGrp="1"/>
          </p:cNvSpPr>
          <p:nvPr>
            <p:ph type="sldNum" sz="quarter" idx="12"/>
          </p:nvPr>
        </p:nvSpPr>
        <p:spPr/>
        <p:txBody>
          <a:bodyPr/>
          <a:lstStyle/>
          <a:p>
            <a:fld id="{B1AE9D60-5AAF-654E-ABAE-403EF8F1F7D5}" type="slidenum">
              <a:rPr lang="en-US" altLang="en-US" smtClean="0"/>
              <a:pPr/>
              <a:t>20</a:t>
            </a:fld>
            <a:endParaRPr lang="en-US" altLang="en-US"/>
          </a:p>
        </p:txBody>
      </p:sp>
    </p:spTree>
    <p:extLst>
      <p:ext uri="{BB962C8B-B14F-4D97-AF65-F5344CB8AC3E}">
        <p14:creationId xmlns:p14="http://schemas.microsoft.com/office/powerpoint/2010/main" val="33086061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31"/>
          <p:cNvSpPr txBox="1">
            <a:spLocks noGrp="1"/>
          </p:cNvSpPr>
          <p:nvPr>
            <p:ph type="title"/>
          </p:nvPr>
        </p:nvSpPr>
        <p:spPr>
          <a:xfrm>
            <a:off x="311700" y="1302275"/>
            <a:ext cx="8520600" cy="572700"/>
          </a:xfrm>
          <a:prstGeom prst="rect">
            <a:avLst/>
          </a:prstGeom>
        </p:spPr>
        <p:txBody>
          <a:bodyPr spcFirstLastPara="1" vert="horz" wrap="square" lIns="91425" tIns="91425" rIns="91425" bIns="91425" numCol="1" anchor="t" anchorCtr="0" compatLnSpc="1">
            <a:prstTxWarp prst="textNoShape">
              <a:avLst/>
            </a:prstTxWarp>
            <a:noAutofit/>
          </a:bodyPr>
          <a:lstStyle/>
          <a:p>
            <a:pPr algn="l"/>
            <a:r>
              <a:rPr lang="en"/>
              <a:t>SIRTFI across proxies</a:t>
            </a:r>
            <a:endParaRPr/>
          </a:p>
        </p:txBody>
      </p:sp>
      <p:sp>
        <p:nvSpPr>
          <p:cNvPr id="169" name="Google Shape;169;p31"/>
          <p:cNvSpPr txBox="1">
            <a:spLocks noGrp="1"/>
          </p:cNvSpPr>
          <p:nvPr>
            <p:ph type="body" idx="1"/>
          </p:nvPr>
        </p:nvSpPr>
        <p:spPr>
          <a:xfrm>
            <a:off x="311700" y="2009725"/>
            <a:ext cx="8520600" cy="3416400"/>
          </a:xfrm>
          <a:prstGeom prst="rect">
            <a:avLst/>
          </a:prstGeom>
        </p:spPr>
        <p:txBody>
          <a:bodyPr spcFirstLastPara="1" vert="horz" wrap="square" lIns="91425" tIns="91425" rIns="91425" bIns="91425" numCol="1" anchor="t" anchorCtr="0" compatLnSpc="1">
            <a:prstTxWarp prst="textNoShape">
              <a:avLst/>
            </a:prstTxWarp>
            <a:noAutofit/>
          </a:bodyPr>
          <a:lstStyle/>
          <a:p>
            <a:r>
              <a:rPr lang="en" dirty="0"/>
              <a:t>How can a downstream Relying Party, that may be one or more proxy hops distant from their users’ IdPs, be notified of account compromise?</a:t>
            </a:r>
            <a:endParaRPr dirty="0"/>
          </a:p>
          <a:p>
            <a:r>
              <a:rPr lang="en" dirty="0"/>
              <a:t>Need </a:t>
            </a:r>
            <a:r>
              <a:rPr lang="en" dirty="0" err="1"/>
              <a:t>Sirtfi</a:t>
            </a:r>
            <a:r>
              <a:rPr lang="en" dirty="0"/>
              <a:t> v2, which will add notification to what’s in </a:t>
            </a:r>
            <a:r>
              <a:rPr lang="en" dirty="0" err="1"/>
              <a:t>Sirtfi</a:t>
            </a:r>
            <a:r>
              <a:rPr lang="en" dirty="0"/>
              <a:t> v1</a:t>
            </a:r>
            <a:endParaRPr dirty="0"/>
          </a:p>
          <a:p>
            <a:r>
              <a:rPr lang="en" dirty="0"/>
              <a:t>But need much more as well</a:t>
            </a:r>
            <a:endParaRPr dirty="0"/>
          </a:p>
          <a:p>
            <a:r>
              <a:rPr lang="en" dirty="0"/>
              <a:t>Discussed at yesterday’s FIM4R meeting</a:t>
            </a:r>
            <a:endParaRPr dirty="0"/>
          </a:p>
          <a:p>
            <a:r>
              <a:rPr lang="en" dirty="0"/>
              <a:t>Stay tuned!</a:t>
            </a:r>
            <a:endParaRPr dirty="0"/>
          </a:p>
        </p:txBody>
      </p:sp>
      <p:pic>
        <p:nvPicPr>
          <p:cNvPr id="4" name="Picture 3" descr="Macintosh HD:Users:florio:Desktop:refedsfinal.eps">
            <a:extLst>
              <a:ext uri="{FF2B5EF4-FFF2-40B4-BE49-F238E27FC236}">
                <a16:creationId xmlns:a16="http://schemas.microsoft.com/office/drawing/2014/main" id="{7E4C1BE0-738D-D14A-8177-5D81C6EE18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9413" y="493713"/>
            <a:ext cx="153352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Macintosh HD:Users:florio:Desktop:REFEDS-lines-small.eps">
            <a:extLst>
              <a:ext uri="{FF2B5EF4-FFF2-40B4-BE49-F238E27FC236}">
                <a16:creationId xmlns:a16="http://schemas.microsoft.com/office/drawing/2014/main" id="{5342B833-A385-4A44-BF0E-C3CDD843468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29438" y="5227638"/>
            <a:ext cx="2243137"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7E77091F-F5C1-124D-A34A-198C5B8286DC}"/>
              </a:ext>
            </a:extLst>
          </p:cNvPr>
          <p:cNvSpPr/>
          <p:nvPr/>
        </p:nvSpPr>
        <p:spPr>
          <a:xfrm>
            <a:off x="7741937" y="534299"/>
            <a:ext cx="1090363" cy="369332"/>
          </a:xfrm>
          <a:prstGeom prst="rect">
            <a:avLst/>
          </a:prstGeom>
        </p:spPr>
        <p:txBody>
          <a:bodyPr wrap="none">
            <a:spAutoFit/>
          </a:bodyPr>
          <a:lstStyle/>
          <a:p>
            <a:r>
              <a:rPr lang="en-US" altLang="en-US" b="1" dirty="0">
                <a:latin typeface="Verdana" panose="020B0604030504040204" pitchFamily="34" charset="0"/>
              </a:rPr>
              <a:t>SIRTFI</a:t>
            </a:r>
            <a:endParaRPr lang="en-US" dirty="0"/>
          </a:p>
        </p:txBody>
      </p:sp>
      <p:sp>
        <p:nvSpPr>
          <p:cNvPr id="3" name="Slide Number Placeholder 2">
            <a:extLst>
              <a:ext uri="{FF2B5EF4-FFF2-40B4-BE49-F238E27FC236}">
                <a16:creationId xmlns:a16="http://schemas.microsoft.com/office/drawing/2014/main" id="{0710E6F5-807F-B74C-8E3D-613D777A13F6}"/>
              </a:ext>
            </a:extLst>
          </p:cNvPr>
          <p:cNvSpPr>
            <a:spLocks noGrp="1"/>
          </p:cNvSpPr>
          <p:nvPr>
            <p:ph type="sldNum" idx="12"/>
          </p:nvPr>
        </p:nvSpPr>
        <p:spPr/>
        <p:txBody>
          <a:bodyPr/>
          <a:lstStyle/>
          <a:p>
            <a:pPr>
              <a:spcBef>
                <a:spcPts val="0"/>
              </a:spcBef>
              <a:spcAft>
                <a:spcPts val="0"/>
              </a:spcAft>
            </a:pPr>
            <a:fld id="{00000000-1234-1234-1234-123412341234}" type="slidenum">
              <a:rPr lang="en" smtClean="0"/>
              <a:pPr>
                <a:spcBef>
                  <a:spcPts val="0"/>
                </a:spcBef>
                <a:spcAft>
                  <a:spcPts val="0"/>
                </a:spcAft>
              </a:pPr>
              <a:t>21</a:t>
            </a:fld>
            <a:endParaRPr lang="en" dirty="0"/>
          </a:p>
        </p:txBody>
      </p:sp>
    </p:spTree>
    <p:extLst>
      <p:ext uri="{BB962C8B-B14F-4D97-AF65-F5344CB8AC3E}">
        <p14:creationId xmlns:p14="http://schemas.microsoft.com/office/powerpoint/2010/main" val="34835019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3" descr="Macintosh HD:Users:florio:Desktop:refedsfinal.eps">
            <a:extLst>
              <a:ext uri="{FF2B5EF4-FFF2-40B4-BE49-F238E27FC236}">
                <a16:creationId xmlns:a16="http://schemas.microsoft.com/office/drawing/2014/main" id="{1C786369-609D-5249-BA92-A72829F9AD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9413" y="493713"/>
            <a:ext cx="153352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 name="Picture 7" descr="Macintosh HD:Users:florio:Desktop:REFEDS-lines-small.eps">
            <a:extLst>
              <a:ext uri="{FF2B5EF4-FFF2-40B4-BE49-F238E27FC236}">
                <a16:creationId xmlns:a16="http://schemas.microsoft.com/office/drawing/2014/main" id="{528F47F8-4A04-2148-9886-207B08972D8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00863" y="5213350"/>
            <a:ext cx="2243137"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Box 9">
            <a:extLst>
              <a:ext uri="{FF2B5EF4-FFF2-40B4-BE49-F238E27FC236}">
                <a16:creationId xmlns:a16="http://schemas.microsoft.com/office/drawing/2014/main" id="{7F4DCA26-E2FE-DD40-97EB-2D45CCA5179D}"/>
              </a:ext>
            </a:extLst>
          </p:cNvPr>
          <p:cNvSpPr txBox="1">
            <a:spLocks noChangeArrowheads="1"/>
          </p:cNvSpPr>
          <p:nvPr/>
        </p:nvSpPr>
        <p:spPr bwMode="auto">
          <a:xfrm>
            <a:off x="3767138" y="566738"/>
            <a:ext cx="48307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r"/>
            <a:r>
              <a:rPr lang="en-US" altLang="en-US" b="1" dirty="0">
                <a:latin typeface="Verdana" panose="020B0604030504040204" pitchFamily="34" charset="0"/>
              </a:rPr>
              <a:t>SPOG</a:t>
            </a:r>
          </a:p>
        </p:txBody>
      </p:sp>
      <p:sp>
        <p:nvSpPr>
          <p:cNvPr id="2" name="TextBox 1">
            <a:extLst>
              <a:ext uri="{FF2B5EF4-FFF2-40B4-BE49-F238E27FC236}">
                <a16:creationId xmlns:a16="http://schemas.microsoft.com/office/drawing/2014/main" id="{D3A5B846-6C37-6F4C-AD08-FCC59CD1E8FC}"/>
              </a:ext>
            </a:extLst>
          </p:cNvPr>
          <p:cNvSpPr txBox="1"/>
          <p:nvPr/>
        </p:nvSpPr>
        <p:spPr>
          <a:xfrm>
            <a:off x="620920" y="1782970"/>
            <a:ext cx="7902159" cy="3693319"/>
          </a:xfrm>
          <a:prstGeom prst="rect">
            <a:avLst/>
          </a:prstGeom>
          <a:noFill/>
        </p:spPr>
        <p:txBody>
          <a:bodyPr wrap="square" rtlCol="0">
            <a:spAutoFit/>
          </a:bodyPr>
          <a:lstStyle/>
          <a:p>
            <a:r>
              <a:rPr lang="en-US" dirty="0"/>
              <a:t>WG Chair: Laura </a:t>
            </a:r>
            <a:r>
              <a:rPr lang="en-US" dirty="0" err="1"/>
              <a:t>Paglione</a:t>
            </a:r>
            <a:endParaRPr lang="en-US" dirty="0"/>
          </a:p>
          <a:p>
            <a:r>
              <a:rPr lang="en-US" dirty="0"/>
              <a:t>Wiki page: </a:t>
            </a:r>
            <a:r>
              <a:rPr lang="en-US" dirty="0">
                <a:hlinkClick r:id="rId5"/>
              </a:rPr>
              <a:t>https://wiki.refeds.org/display/GROUPS/SPOG</a:t>
            </a:r>
            <a:endParaRPr lang="en-US" dirty="0"/>
          </a:p>
          <a:p>
            <a:endParaRPr lang="en-US" dirty="0"/>
          </a:p>
          <a:p>
            <a:r>
              <a:rPr lang="en-US" dirty="0"/>
              <a:t>Special membership rules: </a:t>
            </a:r>
          </a:p>
          <a:p>
            <a:pPr marL="285750" indent="-285750">
              <a:buFont typeface="Arial" panose="020B0604020202020204" pitchFamily="34" charset="0"/>
              <a:buChar char="•"/>
            </a:pPr>
            <a:r>
              <a:rPr lang="en-US" dirty="0"/>
              <a:t>Modeled off FOG; open to Service Providers registered in any Federation</a:t>
            </a:r>
          </a:p>
          <a:p>
            <a:pPr marL="285750" indent="-285750">
              <a:buFont typeface="Arial" panose="020B0604020202020204" pitchFamily="34" charset="0"/>
              <a:buChar char="•"/>
            </a:pPr>
            <a:r>
              <a:rPr lang="en-US" dirty="0"/>
              <a:t>Operating rules:</a:t>
            </a:r>
          </a:p>
          <a:p>
            <a:pPr marL="742950" lvl="1" indent="-285750">
              <a:buFont typeface="Arial" panose="020B0604020202020204" pitchFamily="34" charset="0"/>
              <a:buChar char="•"/>
            </a:pPr>
            <a:r>
              <a:rPr lang="en-US" dirty="0"/>
              <a:t>Participants of this list are free to use the information received, but neither the identity nor the affiliation of the source(s), nor that any other participant, may be revealed. If this cannot be ensured, redistribution of any information received requires prior express permission from the source(s).</a:t>
            </a:r>
          </a:p>
          <a:p>
            <a:pPr marL="285750" indent="-285750">
              <a:buFont typeface="Arial" panose="020B0604020202020204" pitchFamily="34" charset="0"/>
              <a:buChar char="•"/>
            </a:pPr>
            <a:r>
              <a:rPr lang="en-US" dirty="0"/>
              <a:t>Discussions are focused on access and authorization topics of interest to services</a:t>
            </a:r>
          </a:p>
        </p:txBody>
      </p:sp>
      <p:sp>
        <p:nvSpPr>
          <p:cNvPr id="3" name="Slide Number Placeholder 2">
            <a:extLst>
              <a:ext uri="{FF2B5EF4-FFF2-40B4-BE49-F238E27FC236}">
                <a16:creationId xmlns:a16="http://schemas.microsoft.com/office/drawing/2014/main" id="{916AEE9E-2E4A-E24F-889B-8D91000E026A}"/>
              </a:ext>
            </a:extLst>
          </p:cNvPr>
          <p:cNvSpPr>
            <a:spLocks noGrp="1"/>
          </p:cNvSpPr>
          <p:nvPr>
            <p:ph type="sldNum" sz="quarter" idx="12"/>
          </p:nvPr>
        </p:nvSpPr>
        <p:spPr/>
        <p:txBody>
          <a:bodyPr/>
          <a:lstStyle/>
          <a:p>
            <a:fld id="{9195B74A-6CDA-224B-9CE6-F3FBD45D030B}" type="slidenum">
              <a:rPr lang="en-US" altLang="en-US">
                <a:latin typeface="+mn-lt"/>
                <a:ea typeface="Verdana" panose="020B0604030504040204" pitchFamily="34" charset="0"/>
                <a:cs typeface="Verdana" panose="020B0604030504040204" pitchFamily="34" charset="0"/>
              </a:rPr>
              <a:pPr/>
              <a:t>22</a:t>
            </a:fld>
            <a:endParaRPr lang="en-US" altLang="en-US" dirty="0">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3885466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3" descr="Macintosh HD:Users:florio:Desktop:refedsfinal.eps">
            <a:extLst>
              <a:ext uri="{FF2B5EF4-FFF2-40B4-BE49-F238E27FC236}">
                <a16:creationId xmlns:a16="http://schemas.microsoft.com/office/drawing/2014/main" id="{1C786369-609D-5249-BA92-A72829F9AD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9413" y="493713"/>
            <a:ext cx="153352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 name="Picture 7" descr="Macintosh HD:Users:florio:Desktop:REFEDS-lines-small.eps">
            <a:extLst>
              <a:ext uri="{FF2B5EF4-FFF2-40B4-BE49-F238E27FC236}">
                <a16:creationId xmlns:a16="http://schemas.microsoft.com/office/drawing/2014/main" id="{528F47F8-4A04-2148-9886-207B08972D8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29438" y="5227638"/>
            <a:ext cx="2243137"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Box 9">
            <a:extLst>
              <a:ext uri="{FF2B5EF4-FFF2-40B4-BE49-F238E27FC236}">
                <a16:creationId xmlns:a16="http://schemas.microsoft.com/office/drawing/2014/main" id="{7F4DCA26-E2FE-DD40-97EB-2D45CCA5179D}"/>
              </a:ext>
            </a:extLst>
          </p:cNvPr>
          <p:cNvSpPr txBox="1">
            <a:spLocks noChangeArrowheads="1"/>
          </p:cNvSpPr>
          <p:nvPr/>
        </p:nvSpPr>
        <p:spPr bwMode="auto">
          <a:xfrm>
            <a:off x="3767138" y="566738"/>
            <a:ext cx="48307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r"/>
            <a:r>
              <a:rPr lang="en-US" altLang="en-US" b="1" dirty="0">
                <a:latin typeface="Verdana" panose="020B0604030504040204" pitchFamily="34" charset="0"/>
              </a:rPr>
              <a:t>SPOG - UPDATE</a:t>
            </a:r>
          </a:p>
        </p:txBody>
      </p:sp>
      <p:sp>
        <p:nvSpPr>
          <p:cNvPr id="2" name="TextBox 1">
            <a:extLst>
              <a:ext uri="{FF2B5EF4-FFF2-40B4-BE49-F238E27FC236}">
                <a16:creationId xmlns:a16="http://schemas.microsoft.com/office/drawing/2014/main" id="{D3A5B846-6C37-6F4C-AD08-FCC59CD1E8FC}"/>
              </a:ext>
            </a:extLst>
          </p:cNvPr>
          <p:cNvSpPr txBox="1"/>
          <p:nvPr/>
        </p:nvSpPr>
        <p:spPr>
          <a:xfrm>
            <a:off x="620920" y="1782970"/>
            <a:ext cx="7902159" cy="4524315"/>
          </a:xfrm>
          <a:prstGeom prst="rect">
            <a:avLst/>
          </a:prstGeom>
          <a:noFill/>
        </p:spPr>
        <p:txBody>
          <a:bodyPr wrap="square" rtlCol="0">
            <a:spAutoFit/>
          </a:bodyPr>
          <a:lstStyle/>
          <a:p>
            <a:pPr marL="285750" indent="-285750">
              <a:buFont typeface="Arial" panose="020B0604020202020204" pitchFamily="34" charset="0"/>
              <a:buChar char="•"/>
            </a:pPr>
            <a:r>
              <a:rPr lang="en-US" dirty="0"/>
              <a:t>Launched just after TNC (July 2019)</a:t>
            </a:r>
          </a:p>
          <a:p>
            <a:pPr marL="742950" lvl="1" indent="-285750">
              <a:buFont typeface="Arial" panose="020B0604020202020204" pitchFamily="34" charset="0"/>
              <a:buChar char="•"/>
            </a:pPr>
            <a:r>
              <a:rPr lang="en-US" dirty="0"/>
              <a:t>29 members so far</a:t>
            </a:r>
          </a:p>
          <a:p>
            <a:pPr marL="742950" lvl="1" indent="-285750">
              <a:buFont typeface="Arial" panose="020B0604020202020204" pitchFamily="34" charset="0"/>
              <a:buChar char="•"/>
            </a:pPr>
            <a:r>
              <a:rPr lang="en-US" dirty="0"/>
              <a:t>Looking for more participants!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Formation was met with pushback &amp; skepticism (fear?)</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Conversations so far have been of several types:</a:t>
            </a:r>
          </a:p>
          <a:p>
            <a:pPr marL="742950" lvl="1" indent="-285750">
              <a:buFont typeface="Arial" panose="020B0604020202020204" pitchFamily="34" charset="0"/>
              <a:buChar char="•"/>
            </a:pPr>
            <a:r>
              <a:rPr lang="en-US" dirty="0"/>
              <a:t>Introductions – who is here &amp; what is your service</a:t>
            </a:r>
          </a:p>
          <a:p>
            <a:pPr marL="742950" lvl="1" indent="-285750">
              <a:buFont typeface="Arial" panose="020B0604020202020204" pitchFamily="34" charset="0"/>
              <a:buChar char="•"/>
            </a:pPr>
            <a:r>
              <a:rPr lang="en-US" dirty="0"/>
              <a:t>Advice – who has experience doing something and can share</a:t>
            </a:r>
          </a:p>
          <a:p>
            <a:pPr marL="742950" lvl="1" indent="-285750">
              <a:buFont typeface="Arial" panose="020B0604020202020204" pitchFamily="34" charset="0"/>
              <a:buChar char="•"/>
            </a:pPr>
            <a:r>
              <a:rPr lang="en-US" dirty="0"/>
              <a:t>Level setting – Is there anything that this group should focus on</a:t>
            </a:r>
          </a:p>
          <a:p>
            <a:pPr marL="742950" lvl="1"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Come to session on Wednesday afternoon to hear details</a:t>
            </a:r>
          </a:p>
          <a:p>
            <a:pPr marL="742950" lvl="1" indent="-285750">
              <a:buFont typeface="Arial" panose="020B0604020202020204" pitchFamily="34" charset="0"/>
              <a:buChar char="•"/>
            </a:pPr>
            <a:r>
              <a:rPr lang="en-US" dirty="0"/>
              <a:t>Wednesday 1:40 – 3:30</a:t>
            </a:r>
          </a:p>
          <a:p>
            <a:pPr marL="742950" lvl="1" indent="-285750">
              <a:buFont typeface="Arial" panose="020B0604020202020204" pitchFamily="34" charset="0"/>
              <a:buChar char="•"/>
            </a:pPr>
            <a:r>
              <a:rPr lang="en-US" dirty="0"/>
              <a:t>Federations: We Got Issues! (not just SPOG)</a:t>
            </a:r>
          </a:p>
          <a:p>
            <a:pPr marL="742950" lvl="1" indent="-285750">
              <a:buFont typeface="Arial" panose="020B0604020202020204" pitchFamily="34" charset="0"/>
              <a:buChar char="•"/>
            </a:pPr>
            <a:r>
              <a:rPr lang="en-US" dirty="0"/>
              <a:t>Bayside A/B/C (4</a:t>
            </a:r>
            <a:r>
              <a:rPr lang="en-US" baseline="30000" dirty="0"/>
              <a:t>th</a:t>
            </a:r>
            <a:r>
              <a:rPr lang="en-US" dirty="0"/>
              <a:t>)</a:t>
            </a:r>
          </a:p>
          <a:p>
            <a:pPr marL="742950" lvl="1" indent="-285750">
              <a:buFont typeface="Arial" panose="020B0604020202020204" pitchFamily="34" charset="0"/>
              <a:buChar char="•"/>
            </a:pPr>
            <a:endParaRPr lang="en-US" dirty="0"/>
          </a:p>
        </p:txBody>
      </p:sp>
      <p:sp>
        <p:nvSpPr>
          <p:cNvPr id="3" name="Slide Number Placeholder 2">
            <a:extLst>
              <a:ext uri="{FF2B5EF4-FFF2-40B4-BE49-F238E27FC236}">
                <a16:creationId xmlns:a16="http://schemas.microsoft.com/office/drawing/2014/main" id="{A7DA6B96-9A4B-4B4B-BEEF-9177F9E3EBA2}"/>
              </a:ext>
            </a:extLst>
          </p:cNvPr>
          <p:cNvSpPr>
            <a:spLocks noGrp="1"/>
          </p:cNvSpPr>
          <p:nvPr>
            <p:ph type="sldNum" sz="quarter" idx="12"/>
          </p:nvPr>
        </p:nvSpPr>
        <p:spPr/>
        <p:txBody>
          <a:bodyPr/>
          <a:lstStyle/>
          <a:p>
            <a:fld id="{9195B74A-6CDA-224B-9CE6-F3FBD45D030B}" type="slidenum">
              <a:rPr lang="en-US" altLang="en-US" b="1">
                <a:latin typeface="+mn-lt"/>
                <a:ea typeface="Verdana" panose="020B0604030504040204" pitchFamily="34" charset="0"/>
                <a:cs typeface="Verdana" panose="020B0604030504040204" pitchFamily="34" charset="0"/>
              </a:rPr>
              <a:pPr/>
              <a:t>23</a:t>
            </a:fld>
            <a:endParaRPr lang="en-US" altLang="en-US" b="1" dirty="0">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6491316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3" descr="Macintosh HD:Users:florio:Desktop:refedsfinal.eps">
            <a:extLst>
              <a:ext uri="{FF2B5EF4-FFF2-40B4-BE49-F238E27FC236}">
                <a16:creationId xmlns:a16="http://schemas.microsoft.com/office/drawing/2014/main" id="{1C786369-609D-5249-BA92-A72829F9AD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9413" y="493713"/>
            <a:ext cx="153352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 name="Picture 7" descr="Macintosh HD:Users:florio:Desktop:REFEDS-lines-small.eps">
            <a:extLst>
              <a:ext uri="{FF2B5EF4-FFF2-40B4-BE49-F238E27FC236}">
                <a16:creationId xmlns:a16="http://schemas.microsoft.com/office/drawing/2014/main" id="{528F47F8-4A04-2148-9886-207B08972D8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29438" y="5227638"/>
            <a:ext cx="2243137"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Box 9">
            <a:extLst>
              <a:ext uri="{FF2B5EF4-FFF2-40B4-BE49-F238E27FC236}">
                <a16:creationId xmlns:a16="http://schemas.microsoft.com/office/drawing/2014/main" id="{7F4DCA26-E2FE-DD40-97EB-2D45CCA5179D}"/>
              </a:ext>
            </a:extLst>
          </p:cNvPr>
          <p:cNvSpPr txBox="1">
            <a:spLocks noChangeArrowheads="1"/>
          </p:cNvSpPr>
          <p:nvPr/>
        </p:nvSpPr>
        <p:spPr bwMode="auto">
          <a:xfrm>
            <a:off x="3767138" y="566738"/>
            <a:ext cx="48307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r"/>
            <a:r>
              <a:rPr lang="en-US" altLang="en-US" b="1" dirty="0">
                <a:latin typeface="Verdana" panose="020B0604030504040204" pitchFamily="34" charset="0"/>
              </a:rPr>
              <a:t>Schema Editorial Board</a:t>
            </a:r>
          </a:p>
        </p:txBody>
      </p:sp>
      <p:sp>
        <p:nvSpPr>
          <p:cNvPr id="2" name="TextBox 1">
            <a:extLst>
              <a:ext uri="{FF2B5EF4-FFF2-40B4-BE49-F238E27FC236}">
                <a16:creationId xmlns:a16="http://schemas.microsoft.com/office/drawing/2014/main" id="{D2421298-212A-7747-B2A5-2A58D634792A}"/>
              </a:ext>
            </a:extLst>
          </p:cNvPr>
          <p:cNvSpPr txBox="1"/>
          <p:nvPr/>
        </p:nvSpPr>
        <p:spPr>
          <a:xfrm>
            <a:off x="705678" y="1818861"/>
            <a:ext cx="7892222" cy="4801314"/>
          </a:xfrm>
          <a:prstGeom prst="rect">
            <a:avLst/>
          </a:prstGeom>
          <a:noFill/>
        </p:spPr>
        <p:txBody>
          <a:bodyPr wrap="square" rtlCol="0">
            <a:spAutoFit/>
          </a:bodyPr>
          <a:lstStyle/>
          <a:p>
            <a:r>
              <a:rPr lang="en-US" dirty="0"/>
              <a:t>SEB Chair: Benn </a:t>
            </a:r>
            <a:r>
              <a:rPr lang="en-US" dirty="0" err="1"/>
              <a:t>Oshrin</a:t>
            </a:r>
            <a:endParaRPr lang="en-US" dirty="0"/>
          </a:p>
          <a:p>
            <a:r>
              <a:rPr lang="en-US" dirty="0"/>
              <a:t>Wiki page: </a:t>
            </a:r>
            <a:r>
              <a:rPr lang="en-US" dirty="0">
                <a:hlinkClick r:id="rId5"/>
              </a:rPr>
              <a:t>https://wiki.refeds.org/display/STAN/Schema+Editorial+Board</a:t>
            </a:r>
            <a:endParaRPr lang="en-US" dirty="0"/>
          </a:p>
          <a:p>
            <a:endParaRPr lang="en-US" dirty="0"/>
          </a:p>
          <a:p>
            <a:r>
              <a:rPr lang="en-US" dirty="0"/>
              <a:t>Special membership rules:</a:t>
            </a:r>
          </a:p>
          <a:p>
            <a:r>
              <a:rPr lang="en-US" dirty="0"/>
              <a:t>Direct participation in the Schema Board is also governed by the </a:t>
            </a:r>
            <a:r>
              <a:rPr lang="en-US" dirty="0">
                <a:hlinkClick r:id="rId6"/>
              </a:rPr>
              <a:t>Schema Board Terms of Reference</a:t>
            </a:r>
            <a:endParaRPr lang="en-US" dirty="0"/>
          </a:p>
          <a:p>
            <a:endParaRPr lang="en-US" dirty="0"/>
          </a:p>
          <a:p>
            <a:r>
              <a:rPr lang="en-US" dirty="0"/>
              <a:t>Description</a:t>
            </a:r>
          </a:p>
          <a:p>
            <a:pPr marL="285750" indent="-285750">
              <a:buFont typeface="Arial" panose="020B0604020202020204" pitchFamily="34" charset="0"/>
              <a:buChar char="•"/>
            </a:pPr>
            <a:r>
              <a:rPr lang="en-US" dirty="0"/>
              <a:t>responsible for the various schema managed and maintained by the REFEDS community</a:t>
            </a:r>
          </a:p>
          <a:p>
            <a:pPr marL="742950" lvl="1" indent="-285750">
              <a:buFont typeface="Arial" panose="020B0604020202020204" pitchFamily="34" charset="0"/>
              <a:buChar char="•"/>
            </a:pPr>
            <a:r>
              <a:rPr lang="en-US" dirty="0" err="1"/>
              <a:t>eduPerson</a:t>
            </a:r>
            <a:endParaRPr lang="en-US" dirty="0"/>
          </a:p>
          <a:p>
            <a:pPr marL="742950" lvl="1" indent="-285750">
              <a:buFont typeface="Arial" panose="020B0604020202020204" pitchFamily="34" charset="0"/>
              <a:buChar char="•"/>
            </a:pPr>
            <a:r>
              <a:rPr lang="en-US" dirty="0"/>
              <a:t>SCHAC</a:t>
            </a:r>
          </a:p>
          <a:p>
            <a:pPr marL="742950" lvl="1" indent="-285750">
              <a:buFont typeface="Arial" panose="020B0604020202020204" pitchFamily="34" charset="0"/>
              <a:buChar char="•"/>
            </a:pPr>
            <a:r>
              <a:rPr lang="en-US" dirty="0" err="1"/>
              <a:t>voPerson</a:t>
            </a:r>
            <a:endParaRPr lang="en-US" dirty="0"/>
          </a:p>
          <a:p>
            <a:pPr marL="742950" lvl="1" indent="-285750">
              <a:buFont typeface="Arial" panose="020B0604020202020204" pitchFamily="34" charset="0"/>
              <a:buChar char="•"/>
            </a:pPr>
            <a:r>
              <a:rPr lang="en-US" dirty="0" err="1"/>
              <a:t>isMember</a:t>
            </a:r>
            <a:endParaRPr lang="en-US" dirty="0"/>
          </a:p>
          <a:p>
            <a:pPr marL="742950" lvl="1" indent="-285750">
              <a:buFont typeface="Arial" panose="020B0604020202020204" pitchFamily="34" charset="0"/>
              <a:buChar char="•"/>
            </a:pPr>
            <a:r>
              <a:rPr lang="en-US" dirty="0" err="1"/>
              <a:t>hasMember</a:t>
            </a:r>
            <a:r>
              <a:rPr lang="en-US" dirty="0"/>
              <a:t> </a:t>
            </a:r>
          </a:p>
          <a:p>
            <a:pPr marL="742950" lvl="1" indent="-285750">
              <a:buFont typeface="Arial" panose="020B0604020202020204" pitchFamily="34" charset="0"/>
              <a:buChar char="•"/>
            </a:pPr>
            <a:r>
              <a:rPr lang="en-US" dirty="0"/>
              <a:t>…</a:t>
            </a:r>
          </a:p>
          <a:p>
            <a:endParaRPr lang="en-US" dirty="0"/>
          </a:p>
        </p:txBody>
      </p:sp>
      <p:sp>
        <p:nvSpPr>
          <p:cNvPr id="4" name="Slide Number Placeholder 3">
            <a:extLst>
              <a:ext uri="{FF2B5EF4-FFF2-40B4-BE49-F238E27FC236}">
                <a16:creationId xmlns:a16="http://schemas.microsoft.com/office/drawing/2014/main" id="{07853A7E-360B-2141-8713-6B6B4BD1A19B}"/>
              </a:ext>
            </a:extLst>
          </p:cNvPr>
          <p:cNvSpPr>
            <a:spLocks noGrp="1"/>
          </p:cNvSpPr>
          <p:nvPr>
            <p:ph type="sldNum" sz="quarter" idx="12"/>
          </p:nvPr>
        </p:nvSpPr>
        <p:spPr>
          <a:xfrm>
            <a:off x="6841435" y="6381106"/>
            <a:ext cx="2133600" cy="365125"/>
          </a:xfrm>
        </p:spPr>
        <p:txBody>
          <a:bodyPr/>
          <a:lstStyle/>
          <a:p>
            <a:fld id="{9195B74A-6CDA-224B-9CE6-F3FBD45D030B}" type="slidenum">
              <a:rPr lang="en-US" altLang="en-US" b="1" smtClean="0">
                <a:latin typeface="Verdana" panose="020B0604030504040204" pitchFamily="34" charset="0"/>
                <a:ea typeface="Verdana" panose="020B0604030504040204" pitchFamily="34" charset="0"/>
                <a:cs typeface="Verdana" panose="020B0604030504040204" pitchFamily="34" charset="0"/>
              </a:rPr>
              <a:pPr/>
              <a:t>24</a:t>
            </a:fld>
            <a:endParaRPr lang="en-US" altLang="en-US"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0967108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7" name="Picture 3"/>
          <p:cNvPicPr/>
          <p:nvPr/>
        </p:nvPicPr>
        <p:blipFill>
          <a:blip r:embed="rId3"/>
          <a:stretch/>
        </p:blipFill>
        <p:spPr>
          <a:xfrm>
            <a:off x="379440" y="493560"/>
            <a:ext cx="1533240" cy="498240"/>
          </a:xfrm>
          <a:prstGeom prst="rect">
            <a:avLst/>
          </a:prstGeom>
          <a:ln>
            <a:noFill/>
          </a:ln>
        </p:spPr>
      </p:pic>
      <p:pic>
        <p:nvPicPr>
          <p:cNvPr id="98" name="Picture 7"/>
          <p:cNvPicPr/>
          <p:nvPr/>
        </p:nvPicPr>
        <p:blipFill>
          <a:blip r:embed="rId4"/>
          <a:stretch/>
        </p:blipFill>
        <p:spPr>
          <a:xfrm>
            <a:off x="6929280" y="5227560"/>
            <a:ext cx="2242800" cy="1644120"/>
          </a:xfrm>
          <a:prstGeom prst="rect">
            <a:avLst/>
          </a:prstGeom>
          <a:ln>
            <a:noFill/>
          </a:ln>
        </p:spPr>
      </p:pic>
      <p:sp>
        <p:nvSpPr>
          <p:cNvPr id="99" name="CustomShape 1"/>
          <p:cNvSpPr/>
          <p:nvPr/>
        </p:nvSpPr>
        <p:spPr>
          <a:xfrm>
            <a:off x="3767040" y="566640"/>
            <a:ext cx="483048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r">
              <a:lnSpc>
                <a:spcPct val="100000"/>
              </a:lnSpc>
            </a:pPr>
            <a:r>
              <a:rPr lang="en-US" sz="1800" b="1" strike="noStrike" spc="-1">
                <a:solidFill>
                  <a:srgbClr val="000000"/>
                </a:solidFill>
                <a:latin typeface="Verdana"/>
                <a:ea typeface="ＭＳ Ｐゴシック"/>
              </a:rPr>
              <a:t>Schema Editorial Board</a:t>
            </a:r>
            <a:endParaRPr lang="en-US" sz="1800" b="0" strike="noStrike" spc="-1">
              <a:latin typeface="Arial"/>
            </a:endParaRPr>
          </a:p>
        </p:txBody>
      </p:sp>
      <p:sp>
        <p:nvSpPr>
          <p:cNvPr id="100" name="TextShape 2"/>
          <p:cNvSpPr txBox="1"/>
          <p:nvPr/>
        </p:nvSpPr>
        <p:spPr>
          <a:xfrm>
            <a:off x="6900840" y="6356520"/>
            <a:ext cx="2133360" cy="364680"/>
          </a:xfrm>
          <a:prstGeom prst="rect">
            <a:avLst/>
          </a:prstGeom>
          <a:noFill/>
          <a:ln>
            <a:noFill/>
          </a:ln>
        </p:spPr>
        <p:txBody>
          <a:bodyPr anchor="ctr">
            <a:noAutofit/>
          </a:bodyPr>
          <a:lstStyle/>
          <a:p>
            <a:pPr algn="r">
              <a:lnSpc>
                <a:spcPct val="100000"/>
              </a:lnSpc>
            </a:pPr>
            <a:fld id="{7A996E72-F160-4387-A617-1815382C590D}" type="slidenum">
              <a:rPr lang="en-US" sz="1200" b="1" strike="noStrike" spc="-1">
                <a:solidFill>
                  <a:srgbClr val="898989"/>
                </a:solidFill>
                <a:latin typeface="Verdana"/>
                <a:ea typeface="ＭＳ Ｐゴシック"/>
              </a:rPr>
              <a:t>25</a:t>
            </a:fld>
            <a:endParaRPr lang="en-US" sz="1200" b="0" strike="noStrike" spc="-1" dirty="0">
              <a:latin typeface="Times New Roman"/>
            </a:endParaRPr>
          </a:p>
        </p:txBody>
      </p:sp>
      <p:sp>
        <p:nvSpPr>
          <p:cNvPr id="101" name="CustomShape 3"/>
          <p:cNvSpPr/>
          <p:nvPr/>
        </p:nvSpPr>
        <p:spPr>
          <a:xfrm>
            <a:off x="705600" y="1818720"/>
            <a:ext cx="7891920" cy="1186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en-US" sz="1800" b="0" strike="noStrike" spc="-1">
                <a:solidFill>
                  <a:srgbClr val="000000"/>
                </a:solidFill>
                <a:latin typeface="Calibri"/>
                <a:ea typeface="ＭＳ Ｐゴシック"/>
              </a:rPr>
              <a:t>Responsible for the various schema managed and maintained by the REFEDS community</a:t>
            </a:r>
            <a:endParaRPr lang="en-US" sz="1800" b="0" strike="noStrike" spc="-1">
              <a:latin typeface="Arial"/>
            </a:endParaRPr>
          </a:p>
          <a:p>
            <a:pPr>
              <a:lnSpc>
                <a:spcPct val="100000"/>
              </a:lnSpc>
            </a:pPr>
            <a:endParaRPr lang="en-US" sz="1800" b="0" strike="noStrike" spc="-1">
              <a:latin typeface="Arial"/>
            </a:endParaRPr>
          </a:p>
          <a:p>
            <a:pPr>
              <a:lnSpc>
                <a:spcPct val="100000"/>
              </a:lnSpc>
            </a:pPr>
            <a:endParaRPr lang="en-US" sz="1800" b="0" strike="noStrike" spc="-1">
              <a:latin typeface="Arial"/>
            </a:endParaRPr>
          </a:p>
        </p:txBody>
      </p:sp>
      <p:graphicFrame>
        <p:nvGraphicFramePr>
          <p:cNvPr id="102" name="Table 4"/>
          <p:cNvGraphicFramePr/>
          <p:nvPr/>
        </p:nvGraphicFramePr>
        <p:xfrm>
          <a:off x="822960" y="2743200"/>
          <a:ext cx="7315200" cy="1635120"/>
        </p:xfrm>
        <a:graphic>
          <a:graphicData uri="http://schemas.openxmlformats.org/drawingml/2006/table">
            <a:tbl>
              <a:tblPr/>
              <a:tblGrid>
                <a:gridCol w="2437920">
                  <a:extLst>
                    <a:ext uri="{9D8B030D-6E8A-4147-A177-3AD203B41FA5}">
                      <a16:colId xmlns:a16="http://schemas.microsoft.com/office/drawing/2014/main" val="20000"/>
                    </a:ext>
                  </a:extLst>
                </a:gridCol>
                <a:gridCol w="2437920">
                  <a:extLst>
                    <a:ext uri="{9D8B030D-6E8A-4147-A177-3AD203B41FA5}">
                      <a16:colId xmlns:a16="http://schemas.microsoft.com/office/drawing/2014/main" val="20001"/>
                    </a:ext>
                  </a:extLst>
                </a:gridCol>
                <a:gridCol w="2439360">
                  <a:extLst>
                    <a:ext uri="{9D8B030D-6E8A-4147-A177-3AD203B41FA5}">
                      <a16:colId xmlns:a16="http://schemas.microsoft.com/office/drawing/2014/main" val="20002"/>
                    </a:ext>
                  </a:extLst>
                </a:gridCol>
              </a:tblGrid>
              <a:tr h="425880">
                <a:tc>
                  <a:txBody>
                    <a:bodyPr/>
                    <a:lstStyle/>
                    <a:p>
                      <a:pPr algn="ctr"/>
                      <a:r>
                        <a:rPr lang="en-US" sz="1800" b="1" strike="noStrike" spc="-1">
                          <a:latin typeface="Arial"/>
                        </a:rPr>
                        <a:t>Actively Maintained</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DDE8CB"/>
                    </a:solidFill>
                  </a:tcPr>
                </a:tc>
                <a:tc>
                  <a:txBody>
                    <a:bodyPr/>
                    <a:lstStyle/>
                    <a:p>
                      <a:pPr algn="ctr"/>
                      <a:r>
                        <a:rPr lang="en-US" sz="1800" b="1" strike="noStrike" spc="-1">
                          <a:latin typeface="Arial"/>
                        </a:rPr>
                        <a:t>In Transition</a:t>
                      </a:r>
                    </a:p>
                  </a:txBody>
                  <a:tcPr marL="90000" marR="90000">
                    <a:lnL w="720" cap="flat" cmpd="sng" algn="ctr">
                      <a:solidFill>
                        <a:srgbClr val="FFFFFF"/>
                      </a:solidFill>
                      <a:prstDash val="solid"/>
                      <a:round/>
                      <a:headEnd type="none" w="med" len="med"/>
                      <a:tailEnd type="none" w="med" len="med"/>
                    </a:lnL>
                    <a:lnR w="720">
                      <a:solidFill>
                        <a:srgbClr val="FFFFFF"/>
                      </a:solidFill>
                    </a:lnR>
                    <a:lnT w="720">
                      <a:solidFill>
                        <a:srgbClr val="FFFFFF"/>
                      </a:solidFill>
                    </a:lnT>
                    <a:lnB w="720">
                      <a:solidFill>
                        <a:srgbClr val="FFFFFF"/>
                      </a:solidFill>
                    </a:lnB>
                    <a:solidFill>
                      <a:srgbClr val="FFFFD7"/>
                    </a:solidFill>
                  </a:tcPr>
                </a:tc>
                <a:tc>
                  <a:txBody>
                    <a:bodyPr/>
                    <a:lstStyle/>
                    <a:p>
                      <a:pPr algn="ctr"/>
                      <a:r>
                        <a:rPr lang="en-US" sz="1800" b="1" strike="noStrike" spc="-1">
                          <a:latin typeface="Arial"/>
                        </a:rPr>
                        <a:t>Proposed</a:t>
                      </a:r>
                    </a:p>
                  </a:txBody>
                  <a:tcPr marL="90000" marR="90000">
                    <a:lnL w="720" cap="flat" cmpd="sng" algn="ctr">
                      <a:solidFill>
                        <a:srgbClr val="FFFFFF"/>
                      </a:solidFill>
                      <a:prstDash val="solid"/>
                      <a:round/>
                      <a:headEnd type="none" w="med" len="med"/>
                      <a:tailEnd type="none" w="med" len="med"/>
                    </a:lnL>
                    <a:lnR w="720">
                      <a:solidFill>
                        <a:srgbClr val="FFFFFF"/>
                      </a:solidFill>
                    </a:lnR>
                    <a:lnT w="720">
                      <a:solidFill>
                        <a:srgbClr val="FFFFFF"/>
                      </a:solidFill>
                    </a:lnT>
                    <a:lnB w="720">
                      <a:solidFill>
                        <a:srgbClr val="FFFFFF"/>
                      </a:solidFill>
                    </a:lnB>
                    <a:solidFill>
                      <a:srgbClr val="DEE6EF"/>
                    </a:solidFill>
                  </a:tcPr>
                </a:tc>
                <a:extLst>
                  <a:ext uri="{0D108BD9-81ED-4DB2-BD59-A6C34878D82A}">
                    <a16:rowId xmlns:a16="http://schemas.microsoft.com/office/drawing/2014/main" val="10000"/>
                  </a:ext>
                </a:extLst>
              </a:tr>
              <a:tr h="1209240">
                <a:tc>
                  <a:txBody>
                    <a:bodyPr/>
                    <a:lstStyle/>
                    <a:p>
                      <a:pPr marL="216000" indent="-216000">
                        <a:buClr>
                          <a:srgbClr val="000000"/>
                        </a:buClr>
                        <a:buSzPct val="45000"/>
                        <a:buFont typeface="Wingdings" charset="2"/>
                        <a:buChar char=""/>
                      </a:pPr>
                      <a:r>
                        <a:rPr lang="en-US" sz="1800" b="0" strike="noStrike" spc="-1">
                          <a:latin typeface="Arial"/>
                        </a:rPr>
                        <a:t>eduPerson</a:t>
                      </a:r>
                    </a:p>
                    <a:p>
                      <a:pPr marL="216000" indent="-216000">
                        <a:buClr>
                          <a:srgbClr val="000000"/>
                        </a:buClr>
                        <a:buSzPct val="45000"/>
                        <a:buFont typeface="Wingdings" charset="2"/>
                        <a:buChar char=""/>
                      </a:pPr>
                      <a:r>
                        <a:rPr lang="en-US" sz="1800" b="0" strike="noStrike" spc="-1">
                          <a:latin typeface="Arial"/>
                        </a:rPr>
                        <a:t>SCHAC</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DDE8CB"/>
                    </a:solidFill>
                  </a:tcPr>
                </a:tc>
                <a:tc>
                  <a:txBody>
                    <a:bodyPr/>
                    <a:lstStyle/>
                    <a:p>
                      <a:pPr marL="216000" indent="-216000">
                        <a:buClr>
                          <a:srgbClr val="000000"/>
                        </a:buClr>
                        <a:buSzPct val="45000"/>
                        <a:buFont typeface="Wingdings" charset="2"/>
                        <a:buChar char=""/>
                      </a:pPr>
                      <a:r>
                        <a:rPr lang="en-US" sz="1800" b="0" strike="noStrike" spc="-1">
                          <a:latin typeface="Arial"/>
                        </a:rPr>
                        <a:t>voPerson</a:t>
                      </a:r>
                    </a:p>
                  </a:txBody>
                  <a:tcPr marL="90000" marR="90000">
                    <a:lnL w="720" cap="flat" cmpd="sng" algn="ctr">
                      <a:solidFill>
                        <a:srgbClr val="FFFFFF"/>
                      </a:solidFill>
                      <a:prstDash val="solid"/>
                      <a:round/>
                      <a:headEnd type="none" w="med" len="med"/>
                      <a:tailEnd type="none" w="med" len="med"/>
                    </a:lnL>
                    <a:lnR w="720">
                      <a:solidFill>
                        <a:srgbClr val="FFFFFF"/>
                      </a:solidFill>
                    </a:lnR>
                    <a:lnT w="720">
                      <a:solidFill>
                        <a:srgbClr val="FFFFFF"/>
                      </a:solidFill>
                    </a:lnT>
                    <a:lnB w="720">
                      <a:solidFill>
                        <a:srgbClr val="FFFFFF"/>
                      </a:solidFill>
                    </a:lnB>
                    <a:solidFill>
                      <a:srgbClr val="FFFFD7"/>
                    </a:solidFill>
                  </a:tcPr>
                </a:tc>
                <a:tc>
                  <a:txBody>
                    <a:bodyPr/>
                    <a:lstStyle/>
                    <a:p>
                      <a:pPr marL="216000" indent="-216000">
                        <a:buClr>
                          <a:srgbClr val="000000"/>
                        </a:buClr>
                        <a:buSzPct val="45000"/>
                        <a:buFont typeface="Wingdings" charset="2"/>
                        <a:buChar char=""/>
                      </a:pPr>
                      <a:r>
                        <a:rPr lang="en-US" sz="1800" b="0" strike="noStrike" spc="-1">
                          <a:latin typeface="Arial"/>
                        </a:rPr>
                        <a:t>eduMember</a:t>
                      </a:r>
                    </a:p>
                    <a:p>
                      <a:pPr marL="216000" indent="-216000">
                        <a:buClr>
                          <a:srgbClr val="000000"/>
                        </a:buClr>
                        <a:buSzPct val="45000"/>
                        <a:buFont typeface="Wingdings" charset="2"/>
                        <a:buChar char=""/>
                      </a:pPr>
                      <a:r>
                        <a:rPr lang="en-US" sz="1800" b="0" strike="noStrike" spc="-1">
                          <a:latin typeface="Arial"/>
                        </a:rPr>
                        <a:t>eduCourse</a:t>
                      </a:r>
                    </a:p>
                    <a:p>
                      <a:pPr marL="216000" indent="-216000">
                        <a:buClr>
                          <a:srgbClr val="000000"/>
                        </a:buClr>
                        <a:buSzPct val="45000"/>
                        <a:buFont typeface="Wingdings" charset="2"/>
                        <a:buChar char=""/>
                      </a:pPr>
                      <a:r>
                        <a:rPr lang="en-US" sz="1800" b="0" strike="noStrike" spc="-1">
                          <a:latin typeface="Arial"/>
                        </a:rPr>
                        <a:t>eduOrg ?</a:t>
                      </a:r>
                    </a:p>
                  </a:txBody>
                  <a:tcPr marL="90000" marR="90000">
                    <a:lnL w="720" cap="flat" cmpd="sng" algn="ctr">
                      <a:solidFill>
                        <a:srgbClr val="FFFFFF"/>
                      </a:solidFill>
                      <a:prstDash val="solid"/>
                      <a:round/>
                      <a:headEnd type="none" w="med" len="med"/>
                      <a:tailEnd type="none" w="med" len="med"/>
                    </a:lnL>
                    <a:lnR w="720">
                      <a:solidFill>
                        <a:srgbClr val="FFFFFF"/>
                      </a:solidFill>
                    </a:lnR>
                    <a:lnT w="720">
                      <a:solidFill>
                        <a:srgbClr val="FFFFFF"/>
                      </a:solidFill>
                    </a:lnT>
                    <a:lnB w="720">
                      <a:solidFill>
                        <a:srgbClr val="FFFFFF"/>
                      </a:solidFill>
                    </a:lnB>
                    <a:solidFill>
                      <a:srgbClr val="DEE6E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918706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 name="Picture 3"/>
          <p:cNvPicPr/>
          <p:nvPr/>
        </p:nvPicPr>
        <p:blipFill>
          <a:blip r:embed="rId3"/>
          <a:stretch/>
        </p:blipFill>
        <p:spPr>
          <a:xfrm>
            <a:off x="379440" y="493560"/>
            <a:ext cx="1533240" cy="498240"/>
          </a:xfrm>
          <a:prstGeom prst="rect">
            <a:avLst/>
          </a:prstGeom>
          <a:ln>
            <a:noFill/>
          </a:ln>
        </p:spPr>
      </p:pic>
      <p:pic>
        <p:nvPicPr>
          <p:cNvPr id="104" name="Picture 7"/>
          <p:cNvPicPr/>
          <p:nvPr/>
        </p:nvPicPr>
        <p:blipFill>
          <a:blip r:embed="rId4"/>
          <a:stretch/>
        </p:blipFill>
        <p:spPr>
          <a:xfrm>
            <a:off x="6929280" y="5227560"/>
            <a:ext cx="2242800" cy="1644120"/>
          </a:xfrm>
          <a:prstGeom prst="rect">
            <a:avLst/>
          </a:prstGeom>
          <a:ln>
            <a:noFill/>
          </a:ln>
        </p:spPr>
      </p:pic>
      <p:sp>
        <p:nvSpPr>
          <p:cNvPr id="105" name="CustomShape 1"/>
          <p:cNvSpPr/>
          <p:nvPr/>
        </p:nvSpPr>
        <p:spPr>
          <a:xfrm>
            <a:off x="3767040" y="566640"/>
            <a:ext cx="483048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r">
              <a:lnSpc>
                <a:spcPct val="100000"/>
              </a:lnSpc>
            </a:pPr>
            <a:r>
              <a:rPr lang="en-US" sz="1800" b="1" strike="noStrike" spc="-1">
                <a:solidFill>
                  <a:srgbClr val="000000"/>
                </a:solidFill>
                <a:latin typeface="Verdana"/>
                <a:ea typeface="ＭＳ Ｐゴシック"/>
              </a:rPr>
              <a:t>Schema Editorial Board</a:t>
            </a:r>
            <a:endParaRPr lang="en-US" sz="1800" b="0" strike="noStrike" spc="-1">
              <a:latin typeface="Arial"/>
            </a:endParaRPr>
          </a:p>
        </p:txBody>
      </p:sp>
      <p:sp>
        <p:nvSpPr>
          <p:cNvPr id="106" name="TextShape 2"/>
          <p:cNvSpPr txBox="1"/>
          <p:nvPr/>
        </p:nvSpPr>
        <p:spPr>
          <a:xfrm>
            <a:off x="6900840" y="6356520"/>
            <a:ext cx="2133360" cy="364680"/>
          </a:xfrm>
          <a:prstGeom prst="rect">
            <a:avLst/>
          </a:prstGeom>
          <a:noFill/>
          <a:ln>
            <a:noFill/>
          </a:ln>
        </p:spPr>
        <p:txBody>
          <a:bodyPr anchor="ctr">
            <a:noAutofit/>
          </a:bodyPr>
          <a:lstStyle/>
          <a:p>
            <a:pPr algn="r">
              <a:lnSpc>
                <a:spcPct val="100000"/>
              </a:lnSpc>
            </a:pPr>
            <a:fld id="{540CF537-785D-4E37-B6F5-AD21F7B17257}" type="slidenum">
              <a:rPr lang="en-US" sz="1200" b="1" strike="noStrike" spc="-1">
                <a:solidFill>
                  <a:srgbClr val="898989"/>
                </a:solidFill>
                <a:latin typeface="Verdana"/>
                <a:ea typeface="ＭＳ Ｐゴシック"/>
              </a:rPr>
              <a:t>26</a:t>
            </a:fld>
            <a:endParaRPr lang="en-US" sz="1200" b="0" strike="noStrike" spc="-1">
              <a:latin typeface="Times New Roman"/>
            </a:endParaRPr>
          </a:p>
        </p:txBody>
      </p:sp>
      <p:sp>
        <p:nvSpPr>
          <p:cNvPr id="107" name="CustomShape 3"/>
          <p:cNvSpPr/>
          <p:nvPr/>
        </p:nvSpPr>
        <p:spPr>
          <a:xfrm>
            <a:off x="705600" y="1818720"/>
            <a:ext cx="7891920" cy="4204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en-US" sz="1800" b="0" strike="noStrike" spc="-1">
                <a:solidFill>
                  <a:srgbClr val="000000"/>
                </a:solidFill>
                <a:latin typeface="Calibri"/>
                <a:ea typeface="ＭＳ Ｐゴシック"/>
              </a:rPr>
              <a:t>The Board consists of up to 10 members, elected to staggered two year terms:</a:t>
            </a:r>
            <a:endParaRPr lang="en-US" sz="1800" b="0" strike="noStrike" spc="-1">
              <a:latin typeface="Arial"/>
            </a:endParaRPr>
          </a:p>
          <a:p>
            <a:pPr>
              <a:lnSpc>
                <a:spcPct val="100000"/>
              </a:lnSpc>
            </a:pPr>
            <a:endParaRPr lang="en-US" sz="1800" b="0" strike="noStrike" spc="-1">
              <a:latin typeface="Arial"/>
            </a:endParaRPr>
          </a:p>
          <a:p>
            <a:pPr marL="216000" indent="-216000">
              <a:lnSpc>
                <a:spcPct val="100000"/>
              </a:lnSpc>
              <a:buClr>
                <a:srgbClr val="000000"/>
              </a:buClr>
              <a:buFont typeface="Symbol" charset="2"/>
              <a:buChar char=""/>
            </a:pPr>
            <a:r>
              <a:rPr lang="en-US" sz="1800" b="0" strike="noStrike" spc="-1">
                <a:solidFill>
                  <a:srgbClr val="000000"/>
                </a:solidFill>
                <a:latin typeface="Calibri"/>
                <a:ea typeface="ＭＳ Ｐゴシック"/>
              </a:rPr>
              <a:t>David Banz (U. Alaska) (2019-2020)</a:t>
            </a:r>
            <a:endParaRPr lang="en-US" sz="1800" b="0" strike="noStrike" spc="-1">
              <a:latin typeface="Arial"/>
            </a:endParaRPr>
          </a:p>
          <a:p>
            <a:pPr marL="216000" indent="-216000">
              <a:lnSpc>
                <a:spcPct val="100000"/>
              </a:lnSpc>
              <a:buClr>
                <a:srgbClr val="000000"/>
              </a:buClr>
              <a:buFont typeface="Symbol" charset="2"/>
              <a:buChar char=""/>
            </a:pPr>
            <a:r>
              <a:rPr lang="en-US" sz="1800" b="0" strike="noStrike" spc="-1">
                <a:solidFill>
                  <a:srgbClr val="000000"/>
                </a:solidFill>
                <a:latin typeface="Calibri"/>
                <a:ea typeface="ＭＳ Ｐゴシック"/>
              </a:rPr>
              <a:t>Alan Buxey (UNiDAYS) (2019-2021)</a:t>
            </a:r>
            <a:endParaRPr lang="en-US" sz="1800" b="0" strike="noStrike" spc="-1">
              <a:latin typeface="Arial"/>
            </a:endParaRPr>
          </a:p>
          <a:p>
            <a:pPr marL="216000" indent="-216000">
              <a:lnSpc>
                <a:spcPct val="100000"/>
              </a:lnSpc>
              <a:buClr>
                <a:srgbClr val="000000"/>
              </a:buClr>
              <a:buFont typeface="Symbol" charset="2"/>
              <a:buChar char=""/>
            </a:pPr>
            <a:r>
              <a:rPr lang="en-US" sz="1800" b="0" strike="noStrike" spc="-1">
                <a:solidFill>
                  <a:srgbClr val="000000"/>
                </a:solidFill>
                <a:latin typeface="Calibri"/>
                <a:ea typeface="ＭＳ Ｐゴシック"/>
              </a:rPr>
              <a:t>Keith Hazelton (Internet2) (2019-2021)</a:t>
            </a:r>
            <a:endParaRPr lang="en-US" sz="1800" b="0" strike="noStrike" spc="-1">
              <a:latin typeface="Arial"/>
            </a:endParaRPr>
          </a:p>
          <a:p>
            <a:pPr marL="216000" indent="-216000">
              <a:lnSpc>
                <a:spcPct val="100000"/>
              </a:lnSpc>
              <a:buClr>
                <a:srgbClr val="000000"/>
              </a:buClr>
              <a:buFont typeface="Symbol" charset="2"/>
              <a:buChar char=""/>
            </a:pPr>
            <a:r>
              <a:rPr lang="en-US" sz="1800" b="0" strike="noStrike" spc="-1">
                <a:solidFill>
                  <a:srgbClr val="000000"/>
                </a:solidFill>
                <a:latin typeface="Calibri"/>
                <a:ea typeface="ＭＳ Ｐゴシック"/>
              </a:rPr>
              <a:t>Scott Koranda (LIGO/SCG) (2019-2020)</a:t>
            </a:r>
            <a:endParaRPr lang="en-US" sz="1800" b="0" strike="noStrike" spc="-1">
              <a:latin typeface="Arial"/>
            </a:endParaRPr>
          </a:p>
          <a:p>
            <a:pPr marL="216000" indent="-216000">
              <a:lnSpc>
                <a:spcPct val="100000"/>
              </a:lnSpc>
              <a:buClr>
                <a:srgbClr val="000000"/>
              </a:buClr>
              <a:buFont typeface="Symbol" charset="2"/>
              <a:buChar char=""/>
            </a:pPr>
            <a:r>
              <a:rPr lang="en-US" sz="1800" b="0" strike="noStrike" spc="-1">
                <a:solidFill>
                  <a:srgbClr val="000000"/>
                </a:solidFill>
                <a:latin typeface="Calibri"/>
                <a:ea typeface="ＭＳ Ｐゴシック"/>
              </a:rPr>
              <a:t>Miro Milinovic (SRCE) (2019-2020)</a:t>
            </a:r>
            <a:endParaRPr lang="en-US" sz="1800" b="0" strike="noStrike" spc="-1">
              <a:latin typeface="Arial"/>
            </a:endParaRPr>
          </a:p>
          <a:p>
            <a:pPr marL="216000" indent="-216000">
              <a:lnSpc>
                <a:spcPct val="100000"/>
              </a:lnSpc>
              <a:buClr>
                <a:srgbClr val="000000"/>
              </a:buClr>
              <a:buFont typeface="Symbol" charset="2"/>
              <a:buChar char=""/>
            </a:pPr>
            <a:r>
              <a:rPr lang="en-US" sz="1800" b="0" strike="noStrike" spc="-1">
                <a:solidFill>
                  <a:srgbClr val="000000"/>
                </a:solidFill>
                <a:latin typeface="Calibri"/>
                <a:ea typeface="ＭＳ Ｐゴシック"/>
              </a:rPr>
              <a:t>Benn Oshrin (SCG) (2019-2021, Chair)</a:t>
            </a:r>
            <a:endParaRPr lang="en-US" sz="1800" b="0" strike="noStrike" spc="-1">
              <a:latin typeface="Arial"/>
            </a:endParaRPr>
          </a:p>
          <a:p>
            <a:pPr marL="216000" indent="-216000">
              <a:lnSpc>
                <a:spcPct val="100000"/>
              </a:lnSpc>
              <a:buClr>
                <a:srgbClr val="000000"/>
              </a:buClr>
              <a:buFont typeface="Symbol" charset="2"/>
              <a:buChar char=""/>
            </a:pPr>
            <a:r>
              <a:rPr lang="en-US" sz="1800" b="0" strike="noStrike" spc="-1">
                <a:solidFill>
                  <a:srgbClr val="000000"/>
                </a:solidFill>
                <a:latin typeface="Calibri"/>
                <a:ea typeface="ＭＳ Ｐゴシック"/>
              </a:rPr>
              <a:t>Mario Reale (GARR) (2019-2021)</a:t>
            </a:r>
            <a:endParaRPr lang="en-US" sz="1800" b="0" strike="noStrike" spc="-1">
              <a:latin typeface="Arial"/>
            </a:endParaRPr>
          </a:p>
          <a:p>
            <a:pPr marL="216000" indent="-216000">
              <a:lnSpc>
                <a:spcPct val="100000"/>
              </a:lnSpc>
              <a:buClr>
                <a:srgbClr val="000000"/>
              </a:buClr>
              <a:buFont typeface="Symbol" charset="2"/>
              <a:buChar char=""/>
            </a:pPr>
            <a:r>
              <a:rPr lang="en-US" sz="1800" b="0" strike="noStrike" spc="-1">
                <a:solidFill>
                  <a:srgbClr val="000000"/>
                </a:solidFill>
                <a:latin typeface="Calibri"/>
                <a:ea typeface="ＭＳ Ｐゴシック"/>
              </a:rPr>
              <a:t>Catarina Ribeiro (University of Porto) (2019-2020)</a:t>
            </a:r>
            <a:endParaRPr lang="en-US" sz="1800" b="0" strike="noStrike" spc="-1">
              <a:latin typeface="Arial"/>
            </a:endParaRPr>
          </a:p>
          <a:p>
            <a:pPr marL="216000" indent="-216000">
              <a:lnSpc>
                <a:spcPct val="100000"/>
              </a:lnSpc>
              <a:buClr>
                <a:srgbClr val="000000"/>
              </a:buClr>
              <a:buFont typeface="Symbol" charset="2"/>
              <a:buChar char=""/>
            </a:pPr>
            <a:r>
              <a:rPr lang="en-US" sz="1800" b="0" strike="noStrike" spc="-1">
                <a:solidFill>
                  <a:srgbClr val="000000"/>
                </a:solidFill>
                <a:latin typeface="Calibri"/>
                <a:ea typeface="ＭＳ Ｐゴシック"/>
              </a:rPr>
              <a:t>Terry Smith (AAF) (2019-2021)</a:t>
            </a:r>
            <a:endParaRPr lang="en-US" sz="1800" b="0" strike="noStrike" spc="-1">
              <a:latin typeface="Arial"/>
            </a:endParaRPr>
          </a:p>
          <a:p>
            <a:pPr marL="216000" indent="-216000">
              <a:lnSpc>
                <a:spcPct val="100000"/>
              </a:lnSpc>
              <a:buClr>
                <a:srgbClr val="000000"/>
              </a:buClr>
              <a:buFont typeface="Symbol" charset="2"/>
              <a:buChar char=""/>
            </a:pPr>
            <a:r>
              <a:rPr lang="en-US" sz="1800" b="0" strike="noStrike" spc="-1">
                <a:solidFill>
                  <a:srgbClr val="000000"/>
                </a:solidFill>
                <a:latin typeface="Calibri"/>
                <a:ea typeface="ＭＳ Ｐゴシック"/>
              </a:rPr>
              <a:t>Heather Flanagan (ex officio, Secretary)</a:t>
            </a:r>
            <a:endParaRPr lang="en-US" sz="1800" b="0" strike="noStrike" spc="-1">
              <a:latin typeface="Arial"/>
            </a:endParaRPr>
          </a:p>
          <a:p>
            <a:pPr marL="216000" indent="-216000">
              <a:lnSpc>
                <a:spcPct val="100000"/>
              </a:lnSpc>
              <a:buClr>
                <a:srgbClr val="000000"/>
              </a:buClr>
              <a:buFont typeface="Symbol" charset="2"/>
              <a:buChar char=""/>
            </a:pPr>
            <a:endParaRPr lang="en-US" sz="1800" b="0" strike="noStrike" spc="-1">
              <a:latin typeface="Arial"/>
            </a:endParaRPr>
          </a:p>
          <a:p>
            <a:pPr>
              <a:lnSpc>
                <a:spcPct val="100000"/>
              </a:lnSpc>
            </a:pPr>
            <a:r>
              <a:rPr lang="en-US" sz="1800" b="0" strike="noStrike" spc="-1">
                <a:solidFill>
                  <a:srgbClr val="000000"/>
                </a:solidFill>
                <a:latin typeface="Calibri"/>
                <a:ea typeface="ＭＳ Ｐゴシック"/>
              </a:rPr>
              <a:t>Elections for four seats next year</a:t>
            </a:r>
            <a:endParaRPr lang="en-US" sz="1800" b="0" strike="noStrike" spc="-1">
              <a:latin typeface="Arial"/>
            </a:endParaRPr>
          </a:p>
          <a:p>
            <a:pPr>
              <a:lnSpc>
                <a:spcPct val="100000"/>
              </a:lnSpc>
            </a:pPr>
            <a:endParaRPr lang="en-US" sz="1800" b="0" strike="noStrike" spc="-1">
              <a:latin typeface="Arial"/>
            </a:endParaRPr>
          </a:p>
        </p:txBody>
      </p:sp>
    </p:spTree>
    <p:extLst>
      <p:ext uri="{BB962C8B-B14F-4D97-AF65-F5344CB8AC3E}">
        <p14:creationId xmlns:p14="http://schemas.microsoft.com/office/powerpoint/2010/main" val="39362190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 name="Picture 3"/>
          <p:cNvPicPr/>
          <p:nvPr/>
        </p:nvPicPr>
        <p:blipFill>
          <a:blip r:embed="rId3"/>
          <a:stretch/>
        </p:blipFill>
        <p:spPr>
          <a:xfrm>
            <a:off x="379440" y="493560"/>
            <a:ext cx="1533240" cy="498240"/>
          </a:xfrm>
          <a:prstGeom prst="rect">
            <a:avLst/>
          </a:prstGeom>
          <a:ln>
            <a:noFill/>
          </a:ln>
        </p:spPr>
      </p:pic>
      <p:pic>
        <p:nvPicPr>
          <p:cNvPr id="109" name="Picture 7"/>
          <p:cNvPicPr/>
          <p:nvPr/>
        </p:nvPicPr>
        <p:blipFill>
          <a:blip r:embed="rId4"/>
          <a:stretch/>
        </p:blipFill>
        <p:spPr>
          <a:xfrm>
            <a:off x="6929280" y="5227560"/>
            <a:ext cx="2242800" cy="1644120"/>
          </a:xfrm>
          <a:prstGeom prst="rect">
            <a:avLst/>
          </a:prstGeom>
          <a:ln>
            <a:noFill/>
          </a:ln>
        </p:spPr>
      </p:pic>
      <p:sp>
        <p:nvSpPr>
          <p:cNvPr id="110" name="CustomShape 1"/>
          <p:cNvSpPr/>
          <p:nvPr/>
        </p:nvSpPr>
        <p:spPr>
          <a:xfrm>
            <a:off x="3767040" y="566640"/>
            <a:ext cx="483048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r">
              <a:lnSpc>
                <a:spcPct val="100000"/>
              </a:lnSpc>
            </a:pPr>
            <a:r>
              <a:rPr lang="en-US" sz="1800" b="1" strike="noStrike" spc="-1">
                <a:solidFill>
                  <a:srgbClr val="000000"/>
                </a:solidFill>
                <a:latin typeface="Verdana"/>
                <a:ea typeface="ＭＳ Ｐゴシック"/>
              </a:rPr>
              <a:t>Schema Editorial Board</a:t>
            </a:r>
            <a:endParaRPr lang="en-US" sz="1800" b="0" strike="noStrike" spc="-1">
              <a:latin typeface="Arial"/>
            </a:endParaRPr>
          </a:p>
        </p:txBody>
      </p:sp>
      <p:sp>
        <p:nvSpPr>
          <p:cNvPr id="111" name="TextShape 2"/>
          <p:cNvSpPr txBox="1"/>
          <p:nvPr/>
        </p:nvSpPr>
        <p:spPr>
          <a:xfrm>
            <a:off x="6900840" y="6356520"/>
            <a:ext cx="2133360" cy="364680"/>
          </a:xfrm>
          <a:prstGeom prst="rect">
            <a:avLst/>
          </a:prstGeom>
          <a:noFill/>
          <a:ln>
            <a:noFill/>
          </a:ln>
        </p:spPr>
        <p:txBody>
          <a:bodyPr anchor="ctr">
            <a:noAutofit/>
          </a:bodyPr>
          <a:lstStyle/>
          <a:p>
            <a:pPr algn="r">
              <a:lnSpc>
                <a:spcPct val="100000"/>
              </a:lnSpc>
            </a:pPr>
            <a:fld id="{DA507932-BFCC-436F-B6EB-2E3E77E88A79}" type="slidenum">
              <a:rPr lang="en-US" sz="1200" b="1" strike="noStrike" spc="-1">
                <a:solidFill>
                  <a:srgbClr val="898989"/>
                </a:solidFill>
                <a:latin typeface="Verdana"/>
                <a:ea typeface="ＭＳ Ｐゴシック"/>
              </a:rPr>
              <a:t>27</a:t>
            </a:fld>
            <a:endParaRPr lang="en-US" sz="1200" b="0" strike="noStrike" spc="-1" dirty="0">
              <a:latin typeface="Times New Roman"/>
            </a:endParaRPr>
          </a:p>
        </p:txBody>
      </p:sp>
      <p:sp>
        <p:nvSpPr>
          <p:cNvPr id="112" name="CustomShape 3"/>
          <p:cNvSpPr/>
          <p:nvPr/>
        </p:nvSpPr>
        <p:spPr>
          <a:xfrm>
            <a:off x="705600" y="1818720"/>
            <a:ext cx="7891920" cy="1735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en-US" sz="1800" b="0" strike="noStrike" spc="-1">
                <a:solidFill>
                  <a:srgbClr val="000000"/>
                </a:solidFill>
                <a:latin typeface="Calibri"/>
                <a:ea typeface="ＭＳ Ｐゴシック"/>
              </a:rPr>
              <a:t>2019 In Review:</a:t>
            </a:r>
            <a:endParaRPr lang="en-US" sz="1800" b="0" strike="noStrike" spc="-1">
              <a:latin typeface="Arial"/>
            </a:endParaRPr>
          </a:p>
          <a:p>
            <a:pPr>
              <a:lnSpc>
                <a:spcPct val="100000"/>
              </a:lnSpc>
            </a:pPr>
            <a:endParaRPr lang="en-US" sz="1800" b="0" strike="noStrike" spc="-1">
              <a:latin typeface="Arial"/>
            </a:endParaRPr>
          </a:p>
          <a:p>
            <a:pPr marL="216000" indent="-216000">
              <a:lnSpc>
                <a:spcPct val="100000"/>
              </a:lnSpc>
              <a:buClr>
                <a:srgbClr val="000000"/>
              </a:buClr>
              <a:buFont typeface="Symbol" charset="2"/>
              <a:buChar char=""/>
            </a:pPr>
            <a:r>
              <a:rPr lang="en-US" sz="1800" b="0" strike="noStrike" spc="-1">
                <a:solidFill>
                  <a:srgbClr val="000000"/>
                </a:solidFill>
                <a:latin typeface="Calibri"/>
                <a:ea typeface="ＭＳ Ｐゴシック"/>
              </a:rPr>
              <a:t>Bootstrapping, lots of effort to revise the Terms of Reference</a:t>
            </a:r>
            <a:endParaRPr lang="en-US" sz="1800" b="0" strike="noStrike" spc="-1">
              <a:latin typeface="Arial"/>
            </a:endParaRPr>
          </a:p>
          <a:p>
            <a:pPr marL="216000" indent="-216000">
              <a:lnSpc>
                <a:spcPct val="100000"/>
              </a:lnSpc>
              <a:buClr>
                <a:srgbClr val="000000"/>
              </a:buClr>
              <a:buFont typeface="Symbol" charset="2"/>
              <a:buChar char=""/>
            </a:pPr>
            <a:r>
              <a:rPr lang="en-US" sz="1800" b="0" strike="noStrike" spc="-1">
                <a:solidFill>
                  <a:srgbClr val="000000"/>
                </a:solidFill>
                <a:latin typeface="Calibri"/>
                <a:ea typeface="ＭＳ Ｐゴシック"/>
              </a:rPr>
              <a:t>Various revisions to eduPerson</a:t>
            </a:r>
            <a:endParaRPr lang="en-US" sz="1800" b="0" strike="noStrike" spc="-1">
              <a:latin typeface="Arial"/>
            </a:endParaRPr>
          </a:p>
          <a:p>
            <a:pPr marL="216000" indent="-216000">
              <a:lnSpc>
                <a:spcPct val="100000"/>
              </a:lnSpc>
              <a:buClr>
                <a:srgbClr val="000000"/>
              </a:buClr>
              <a:buFont typeface="Symbol" charset="2"/>
              <a:buChar char=""/>
            </a:pPr>
            <a:r>
              <a:rPr lang="en-US" sz="1800" b="0" strike="noStrike" spc="-1">
                <a:solidFill>
                  <a:srgbClr val="000000"/>
                </a:solidFill>
                <a:latin typeface="Calibri"/>
                <a:ea typeface="ＭＳ Ｐゴシック"/>
              </a:rPr>
              <a:t>Established voPerson Subcommittee</a:t>
            </a:r>
            <a:endParaRPr lang="en-US" sz="1800" b="0" strike="noStrike" spc="-1">
              <a:latin typeface="Arial"/>
            </a:endParaRPr>
          </a:p>
          <a:p>
            <a:pPr marL="216000" indent="-216000">
              <a:lnSpc>
                <a:spcPct val="100000"/>
              </a:lnSpc>
              <a:buClr>
                <a:srgbClr val="000000"/>
              </a:buClr>
              <a:buFont typeface="Symbol" charset="2"/>
              <a:buChar char=""/>
            </a:pPr>
            <a:r>
              <a:rPr lang="en-US" sz="1800" b="0" strike="noStrike" spc="-1">
                <a:solidFill>
                  <a:srgbClr val="000000"/>
                </a:solidFill>
                <a:latin typeface="Calibri"/>
                <a:ea typeface="ＭＳ Ｐゴシック"/>
              </a:rPr>
              <a:t>Started work to unify schema publishing (ie: using git to track schema revisions)</a:t>
            </a:r>
            <a:endParaRPr lang="en-US" sz="1800" b="0" strike="noStrike" spc="-1">
              <a:latin typeface="Arial"/>
            </a:endParaRPr>
          </a:p>
        </p:txBody>
      </p:sp>
    </p:spTree>
    <p:extLst>
      <p:ext uri="{BB962C8B-B14F-4D97-AF65-F5344CB8AC3E}">
        <p14:creationId xmlns:p14="http://schemas.microsoft.com/office/powerpoint/2010/main" val="19702447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3" name="Picture 3"/>
          <p:cNvPicPr/>
          <p:nvPr/>
        </p:nvPicPr>
        <p:blipFill>
          <a:blip r:embed="rId3"/>
          <a:stretch/>
        </p:blipFill>
        <p:spPr>
          <a:xfrm>
            <a:off x="379440" y="493560"/>
            <a:ext cx="1533240" cy="498240"/>
          </a:xfrm>
          <a:prstGeom prst="rect">
            <a:avLst/>
          </a:prstGeom>
          <a:ln>
            <a:noFill/>
          </a:ln>
        </p:spPr>
      </p:pic>
      <p:pic>
        <p:nvPicPr>
          <p:cNvPr id="114" name="Picture 7"/>
          <p:cNvPicPr/>
          <p:nvPr/>
        </p:nvPicPr>
        <p:blipFill>
          <a:blip r:embed="rId4"/>
          <a:stretch/>
        </p:blipFill>
        <p:spPr>
          <a:xfrm>
            <a:off x="6929280" y="5227560"/>
            <a:ext cx="2242800" cy="1644120"/>
          </a:xfrm>
          <a:prstGeom prst="rect">
            <a:avLst/>
          </a:prstGeom>
          <a:ln>
            <a:noFill/>
          </a:ln>
        </p:spPr>
      </p:pic>
      <p:sp>
        <p:nvSpPr>
          <p:cNvPr id="115" name="CustomShape 1"/>
          <p:cNvSpPr/>
          <p:nvPr/>
        </p:nvSpPr>
        <p:spPr>
          <a:xfrm>
            <a:off x="3767040" y="566640"/>
            <a:ext cx="483048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r">
              <a:lnSpc>
                <a:spcPct val="100000"/>
              </a:lnSpc>
            </a:pPr>
            <a:r>
              <a:rPr lang="en-US" sz="1800" b="1" strike="noStrike" spc="-1">
                <a:solidFill>
                  <a:srgbClr val="000000"/>
                </a:solidFill>
                <a:latin typeface="Verdana"/>
                <a:ea typeface="ＭＳ Ｐゴシック"/>
              </a:rPr>
              <a:t>Schema Editorial Board</a:t>
            </a:r>
            <a:endParaRPr lang="en-US" sz="1800" b="0" strike="noStrike" spc="-1">
              <a:latin typeface="Arial"/>
            </a:endParaRPr>
          </a:p>
        </p:txBody>
      </p:sp>
      <p:sp>
        <p:nvSpPr>
          <p:cNvPr id="116" name="TextShape 2"/>
          <p:cNvSpPr txBox="1"/>
          <p:nvPr/>
        </p:nvSpPr>
        <p:spPr>
          <a:xfrm>
            <a:off x="6900840" y="6356520"/>
            <a:ext cx="2133360" cy="364680"/>
          </a:xfrm>
          <a:prstGeom prst="rect">
            <a:avLst/>
          </a:prstGeom>
          <a:noFill/>
          <a:ln>
            <a:noFill/>
          </a:ln>
        </p:spPr>
        <p:txBody>
          <a:bodyPr anchor="ctr">
            <a:noAutofit/>
          </a:bodyPr>
          <a:lstStyle/>
          <a:p>
            <a:pPr algn="r">
              <a:lnSpc>
                <a:spcPct val="100000"/>
              </a:lnSpc>
            </a:pPr>
            <a:fld id="{F50AB586-38D8-41C9-B213-91BEEA6B35FD}" type="slidenum">
              <a:rPr lang="en-US" sz="1200" b="1" strike="noStrike" spc="-1">
                <a:solidFill>
                  <a:srgbClr val="898989"/>
                </a:solidFill>
                <a:latin typeface="Verdana"/>
                <a:ea typeface="ＭＳ Ｐゴシック"/>
              </a:rPr>
              <a:t>28</a:t>
            </a:fld>
            <a:endParaRPr lang="en-US" sz="1200" b="0" strike="noStrike" spc="-1">
              <a:latin typeface="Times New Roman"/>
            </a:endParaRPr>
          </a:p>
        </p:txBody>
      </p:sp>
      <p:sp>
        <p:nvSpPr>
          <p:cNvPr id="117" name="CustomShape 3"/>
          <p:cNvSpPr/>
          <p:nvPr/>
        </p:nvSpPr>
        <p:spPr>
          <a:xfrm>
            <a:off x="705600" y="1818720"/>
            <a:ext cx="7891920" cy="1735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en-US" sz="1800" b="0" strike="noStrike" spc="-1">
                <a:solidFill>
                  <a:srgbClr val="000000"/>
                </a:solidFill>
                <a:latin typeface="Calibri"/>
                <a:ea typeface="ＭＳ Ｐゴシック"/>
              </a:rPr>
              <a:t>Participation:</a:t>
            </a:r>
            <a:endParaRPr lang="en-US" sz="1800" b="0" strike="noStrike" spc="-1">
              <a:latin typeface="Arial"/>
            </a:endParaRPr>
          </a:p>
          <a:p>
            <a:pPr>
              <a:lnSpc>
                <a:spcPct val="100000"/>
              </a:lnSpc>
            </a:pPr>
            <a:endParaRPr lang="en-US" sz="1800" b="0" strike="noStrike" spc="-1">
              <a:latin typeface="Arial"/>
            </a:endParaRPr>
          </a:p>
          <a:p>
            <a:pPr marL="216000" indent="-216000">
              <a:lnSpc>
                <a:spcPct val="100000"/>
              </a:lnSpc>
              <a:buClr>
                <a:srgbClr val="000000"/>
              </a:buClr>
              <a:buFont typeface="Symbol" charset="2"/>
              <a:buChar char=""/>
            </a:pPr>
            <a:r>
              <a:rPr lang="en-US" sz="1800" b="0" strike="noStrike" spc="-1">
                <a:solidFill>
                  <a:srgbClr val="000000"/>
                </a:solidFill>
                <a:latin typeface="Calibri"/>
                <a:ea typeface="ＭＳ Ｐゴシック"/>
              </a:rPr>
              <a:t>Join the schema-discuss list</a:t>
            </a:r>
            <a:endParaRPr lang="en-US" sz="1800" b="0" strike="noStrike" spc="-1">
              <a:latin typeface="Arial"/>
            </a:endParaRPr>
          </a:p>
          <a:p>
            <a:pPr marL="216000" indent="-216000">
              <a:lnSpc>
                <a:spcPct val="100000"/>
              </a:lnSpc>
              <a:buClr>
                <a:srgbClr val="000000"/>
              </a:buClr>
              <a:buFont typeface="Symbol" charset="2"/>
              <a:buChar char=""/>
            </a:pPr>
            <a:r>
              <a:rPr lang="en-US" sz="1800" b="0" strike="noStrike" spc="-1">
                <a:solidFill>
                  <a:srgbClr val="000000"/>
                </a:solidFill>
                <a:latin typeface="Calibri"/>
                <a:ea typeface="ＭＳ Ｐゴシック"/>
              </a:rPr>
              <a:t>Join a subcommittee</a:t>
            </a:r>
            <a:endParaRPr lang="en-US" sz="1800" b="0" strike="noStrike" spc="-1">
              <a:latin typeface="Arial"/>
            </a:endParaRPr>
          </a:p>
          <a:p>
            <a:pPr marL="216000" indent="-216000">
              <a:lnSpc>
                <a:spcPct val="100000"/>
              </a:lnSpc>
              <a:buClr>
                <a:srgbClr val="000000"/>
              </a:buClr>
              <a:buFont typeface="Symbol" charset="2"/>
              <a:buChar char=""/>
            </a:pPr>
            <a:r>
              <a:rPr lang="en-US" sz="1800" b="0" strike="noStrike" spc="-1">
                <a:solidFill>
                  <a:srgbClr val="000000"/>
                </a:solidFill>
                <a:latin typeface="Calibri"/>
                <a:ea typeface="ＭＳ Ｐゴシック"/>
              </a:rPr>
              <a:t>Propose revisions to the existing schema</a:t>
            </a:r>
            <a:endParaRPr lang="en-US" sz="1800" b="0" strike="noStrike" spc="-1">
              <a:latin typeface="Arial"/>
            </a:endParaRPr>
          </a:p>
          <a:p>
            <a:pPr marL="216000" indent="-216000">
              <a:lnSpc>
                <a:spcPct val="100000"/>
              </a:lnSpc>
              <a:buClr>
                <a:srgbClr val="000000"/>
              </a:buClr>
              <a:buFont typeface="Symbol" charset="2"/>
              <a:buChar char=""/>
            </a:pPr>
            <a:r>
              <a:rPr lang="en-US" sz="1800" b="0" strike="noStrike" spc="-1">
                <a:solidFill>
                  <a:srgbClr val="000000"/>
                </a:solidFill>
                <a:latin typeface="Calibri"/>
                <a:ea typeface="ＭＳ Ｐゴシック"/>
              </a:rPr>
              <a:t>Nominate candidates for the next election cycle</a:t>
            </a:r>
            <a:endParaRPr lang="en-US" sz="1800" b="0" strike="noStrike" spc="-1">
              <a:latin typeface="Arial"/>
            </a:endParaRPr>
          </a:p>
        </p:txBody>
      </p:sp>
    </p:spTree>
    <p:extLst>
      <p:ext uri="{BB962C8B-B14F-4D97-AF65-F5344CB8AC3E}">
        <p14:creationId xmlns:p14="http://schemas.microsoft.com/office/powerpoint/2010/main" val="299484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3" descr="Macintosh HD:Users:florio:Desktop:refedsfinal.eps">
            <a:extLst>
              <a:ext uri="{FF2B5EF4-FFF2-40B4-BE49-F238E27FC236}">
                <a16:creationId xmlns:a16="http://schemas.microsoft.com/office/drawing/2014/main" id="{1C786369-609D-5249-BA92-A72829F9AD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9413" y="493713"/>
            <a:ext cx="153352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 name="Picture 7" descr="Macintosh HD:Users:florio:Desktop:REFEDS-lines-small.eps">
            <a:extLst>
              <a:ext uri="{FF2B5EF4-FFF2-40B4-BE49-F238E27FC236}">
                <a16:creationId xmlns:a16="http://schemas.microsoft.com/office/drawing/2014/main" id="{528F47F8-4A04-2148-9886-207B08972D8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29438" y="5227638"/>
            <a:ext cx="2243137"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Box 9">
            <a:extLst>
              <a:ext uri="{FF2B5EF4-FFF2-40B4-BE49-F238E27FC236}">
                <a16:creationId xmlns:a16="http://schemas.microsoft.com/office/drawing/2014/main" id="{7F4DCA26-E2FE-DD40-97EB-2D45CCA5179D}"/>
              </a:ext>
            </a:extLst>
          </p:cNvPr>
          <p:cNvSpPr txBox="1">
            <a:spLocks noChangeArrowheads="1"/>
          </p:cNvSpPr>
          <p:nvPr/>
        </p:nvSpPr>
        <p:spPr bwMode="auto">
          <a:xfrm>
            <a:off x="3767138" y="566738"/>
            <a:ext cx="48307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r"/>
            <a:r>
              <a:rPr lang="en-US" altLang="en-US" b="1" dirty="0">
                <a:latin typeface="Verdana" panose="020B0604030504040204" pitchFamily="34" charset="0"/>
              </a:rPr>
              <a:t>Assurance</a:t>
            </a:r>
          </a:p>
        </p:txBody>
      </p:sp>
      <p:sp>
        <p:nvSpPr>
          <p:cNvPr id="2" name="TextBox 1">
            <a:extLst>
              <a:ext uri="{FF2B5EF4-FFF2-40B4-BE49-F238E27FC236}">
                <a16:creationId xmlns:a16="http://schemas.microsoft.com/office/drawing/2014/main" id="{85088D04-269A-344D-9846-2B360548E771}"/>
              </a:ext>
            </a:extLst>
          </p:cNvPr>
          <p:cNvSpPr txBox="1"/>
          <p:nvPr/>
        </p:nvSpPr>
        <p:spPr>
          <a:xfrm>
            <a:off x="755374" y="1759226"/>
            <a:ext cx="7712765" cy="3970318"/>
          </a:xfrm>
          <a:prstGeom prst="rect">
            <a:avLst/>
          </a:prstGeom>
          <a:noFill/>
        </p:spPr>
        <p:txBody>
          <a:bodyPr wrap="square" rtlCol="0">
            <a:spAutoFit/>
          </a:bodyPr>
          <a:lstStyle/>
          <a:p>
            <a:r>
              <a:rPr lang="en-US" dirty="0"/>
              <a:t>WG Chair: </a:t>
            </a:r>
            <a:r>
              <a:rPr lang="en-US" dirty="0" err="1"/>
              <a:t>Jule</a:t>
            </a:r>
            <a:r>
              <a:rPr lang="en-US" dirty="0"/>
              <a:t> Ziegler</a:t>
            </a:r>
          </a:p>
          <a:p>
            <a:r>
              <a:rPr lang="en-US" dirty="0"/>
              <a:t>Wiki page: </a:t>
            </a:r>
            <a:r>
              <a:rPr lang="en-US" dirty="0">
                <a:hlinkClick r:id="rId5"/>
              </a:rPr>
              <a:t>https://wiki.refeds.org/display/GROUPS/Assurance+Working+Group</a:t>
            </a:r>
            <a:endParaRPr lang="en-US" dirty="0"/>
          </a:p>
          <a:p>
            <a:endParaRPr lang="en-US" dirty="0"/>
          </a:p>
          <a:p>
            <a:r>
              <a:rPr lang="en-US" dirty="0"/>
              <a:t>Description:</a:t>
            </a:r>
          </a:p>
          <a:p>
            <a:pPr marL="285750" indent="-285750">
              <a:buFont typeface="Arial" panose="020B0604020202020204" pitchFamily="34" charset="0"/>
              <a:buChar char="•"/>
            </a:pPr>
            <a:r>
              <a:rPr lang="en-US" dirty="0"/>
              <a:t>Work together with the </a:t>
            </a:r>
            <a:r>
              <a:rPr lang="en-US" dirty="0">
                <a:hlinkClick r:id="rId6"/>
              </a:rPr>
              <a:t>AARC project </a:t>
            </a:r>
            <a:r>
              <a:rPr lang="en-US" dirty="0"/>
              <a:t>to deepen the minimal assurance level recommendation to a profile that is specific enough that it can be self-assessed by home </a:t>
            </a:r>
            <a:r>
              <a:rPr lang="en-US" dirty="0" err="1"/>
              <a:t>organisations</a:t>
            </a:r>
            <a:endParaRPr lang="en-US" dirty="0"/>
          </a:p>
          <a:p>
            <a:pPr marL="285750" indent="-285750">
              <a:buFont typeface="Arial" panose="020B0604020202020204" pitchFamily="34" charset="0"/>
              <a:buChar char="•"/>
            </a:pPr>
            <a:r>
              <a:rPr lang="en-US" dirty="0"/>
              <a:t>Develop the differentiated </a:t>
            </a:r>
            <a:r>
              <a:rPr lang="en-US" dirty="0" err="1"/>
              <a:t>LoA</a:t>
            </a:r>
            <a:r>
              <a:rPr lang="en-US" dirty="0"/>
              <a:t> recommendations, taking into account the constraints of the federations and home </a:t>
            </a:r>
            <a:r>
              <a:rPr lang="en-US" dirty="0" err="1"/>
              <a:t>organisations</a:t>
            </a:r>
            <a:endParaRPr lang="en-US" dirty="0"/>
          </a:p>
          <a:p>
            <a:pPr marL="285750" indent="-285750">
              <a:buFont typeface="Arial" panose="020B0604020202020204" pitchFamily="34" charset="0"/>
              <a:buChar char="•"/>
            </a:pPr>
            <a:r>
              <a:rPr lang="en-US" dirty="0"/>
              <a:t>Deliver orthogonal profiles that can be additive, e.g., identity proofing separate from credential technology</a:t>
            </a:r>
          </a:p>
          <a:p>
            <a:endParaRPr lang="en-US" dirty="0"/>
          </a:p>
          <a:p>
            <a:endParaRPr lang="en-US" dirty="0"/>
          </a:p>
          <a:p>
            <a:endParaRPr lang="en-US" dirty="0"/>
          </a:p>
        </p:txBody>
      </p:sp>
      <p:sp>
        <p:nvSpPr>
          <p:cNvPr id="3" name="Slide Number Placeholder 2">
            <a:extLst>
              <a:ext uri="{FF2B5EF4-FFF2-40B4-BE49-F238E27FC236}">
                <a16:creationId xmlns:a16="http://schemas.microsoft.com/office/drawing/2014/main" id="{B709B776-683A-044B-9992-50347AF62BAE}"/>
              </a:ext>
            </a:extLst>
          </p:cNvPr>
          <p:cNvSpPr>
            <a:spLocks noGrp="1"/>
          </p:cNvSpPr>
          <p:nvPr>
            <p:ph type="sldNum" sz="quarter" idx="12"/>
          </p:nvPr>
        </p:nvSpPr>
        <p:spPr/>
        <p:txBody>
          <a:bodyPr/>
          <a:lstStyle/>
          <a:p>
            <a:fld id="{9195B74A-6CDA-224B-9CE6-F3FBD45D030B}" type="slidenum">
              <a:rPr lang="en-US" altLang="en-US" smtClean="0"/>
              <a:pPr/>
              <a:t>3</a:t>
            </a:fld>
            <a:endParaRPr lang="en-US" altLang="en-US"/>
          </a:p>
        </p:txBody>
      </p:sp>
    </p:spTree>
    <p:extLst>
      <p:ext uri="{BB962C8B-B14F-4D97-AF65-F5344CB8AC3E}">
        <p14:creationId xmlns:p14="http://schemas.microsoft.com/office/powerpoint/2010/main" val="158245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3" descr="Macintosh HD:Users:florio:Desktop:refedsfinal.eps">
            <a:extLst>
              <a:ext uri="{FF2B5EF4-FFF2-40B4-BE49-F238E27FC236}">
                <a16:creationId xmlns:a16="http://schemas.microsoft.com/office/drawing/2014/main" id="{1C786369-609D-5249-BA92-A72829F9AD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9413" y="493713"/>
            <a:ext cx="153352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 name="Picture 7" descr="Macintosh HD:Users:florio:Desktop:REFEDS-lines-small.eps">
            <a:extLst>
              <a:ext uri="{FF2B5EF4-FFF2-40B4-BE49-F238E27FC236}">
                <a16:creationId xmlns:a16="http://schemas.microsoft.com/office/drawing/2014/main" id="{528F47F8-4A04-2148-9886-207B08972D8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29438" y="5227638"/>
            <a:ext cx="2243137"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Box 9">
            <a:extLst>
              <a:ext uri="{FF2B5EF4-FFF2-40B4-BE49-F238E27FC236}">
                <a16:creationId xmlns:a16="http://schemas.microsoft.com/office/drawing/2014/main" id="{7F4DCA26-E2FE-DD40-97EB-2D45CCA5179D}"/>
              </a:ext>
            </a:extLst>
          </p:cNvPr>
          <p:cNvSpPr txBox="1">
            <a:spLocks noChangeArrowheads="1"/>
          </p:cNvSpPr>
          <p:nvPr/>
        </p:nvSpPr>
        <p:spPr bwMode="auto">
          <a:xfrm>
            <a:off x="3767138" y="566738"/>
            <a:ext cx="48307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r"/>
            <a:r>
              <a:rPr lang="en-US" altLang="en-US" b="1" dirty="0">
                <a:latin typeface="Verdana" panose="020B0604030504040204" pitchFamily="34" charset="0"/>
              </a:rPr>
              <a:t>Assurance</a:t>
            </a:r>
          </a:p>
        </p:txBody>
      </p:sp>
      <p:sp>
        <p:nvSpPr>
          <p:cNvPr id="2" name="TextBox 1">
            <a:extLst>
              <a:ext uri="{FF2B5EF4-FFF2-40B4-BE49-F238E27FC236}">
                <a16:creationId xmlns:a16="http://schemas.microsoft.com/office/drawing/2014/main" id="{85088D04-269A-344D-9846-2B360548E771}"/>
              </a:ext>
            </a:extLst>
          </p:cNvPr>
          <p:cNvSpPr txBox="1"/>
          <p:nvPr/>
        </p:nvSpPr>
        <p:spPr>
          <a:xfrm>
            <a:off x="755374" y="1759226"/>
            <a:ext cx="7712765" cy="4370427"/>
          </a:xfrm>
          <a:prstGeom prst="rect">
            <a:avLst/>
          </a:prstGeom>
          <a:noFill/>
        </p:spPr>
        <p:txBody>
          <a:bodyPr wrap="square" rtlCol="0">
            <a:spAutoFit/>
          </a:bodyPr>
          <a:lstStyle/>
          <a:p>
            <a:r>
              <a:rPr lang="en-US" sz="2400" b="1" dirty="0"/>
              <a:t>REFEDS Assurance Suite Delivered</a:t>
            </a:r>
          </a:p>
          <a:p>
            <a:endParaRPr lang="en-US" b="1" dirty="0"/>
          </a:p>
          <a:p>
            <a:r>
              <a:rPr lang="de-DE" dirty="0"/>
              <a:t>REFEDS Assurance Framework (RAF) </a:t>
            </a:r>
            <a:r>
              <a:rPr lang="de-DE" dirty="0" err="1"/>
              <a:t>ver</a:t>
            </a:r>
            <a:r>
              <a:rPr lang="de-DE" dirty="0"/>
              <a:t> 1.0 </a:t>
            </a:r>
          </a:p>
          <a:p>
            <a:pPr lvl="1"/>
            <a:r>
              <a:rPr lang="de-DE" u="sng" dirty="0">
                <a:hlinkClick r:id="rId5"/>
              </a:rPr>
              <a:t>https://refeds.org/assurance</a:t>
            </a:r>
            <a:r>
              <a:rPr lang="de-DE" dirty="0"/>
              <a:t> </a:t>
            </a:r>
          </a:p>
          <a:p>
            <a:br>
              <a:rPr lang="de-DE" dirty="0"/>
            </a:br>
            <a:r>
              <a:rPr lang="de-DE" dirty="0"/>
              <a:t>REFEDS Single-</a:t>
            </a:r>
            <a:r>
              <a:rPr lang="de-DE" dirty="0" err="1"/>
              <a:t>factor</a:t>
            </a:r>
            <a:r>
              <a:rPr lang="de-DE" dirty="0"/>
              <a:t> </a:t>
            </a:r>
            <a:r>
              <a:rPr lang="de-DE" dirty="0" err="1"/>
              <a:t>authentication</a:t>
            </a:r>
            <a:r>
              <a:rPr lang="de-DE" dirty="0"/>
              <a:t> </a:t>
            </a:r>
            <a:r>
              <a:rPr lang="de-DE" dirty="0" err="1"/>
              <a:t>profile</a:t>
            </a:r>
            <a:r>
              <a:rPr lang="de-DE" dirty="0"/>
              <a:t> (SFA) </a:t>
            </a:r>
            <a:r>
              <a:rPr lang="de-DE" dirty="0" err="1"/>
              <a:t>ver</a:t>
            </a:r>
            <a:r>
              <a:rPr lang="de-DE" dirty="0"/>
              <a:t> 1.0 </a:t>
            </a:r>
          </a:p>
          <a:p>
            <a:pPr lvl="1"/>
            <a:r>
              <a:rPr lang="de-DE" u="sng" dirty="0">
                <a:hlinkClick r:id="rId6"/>
              </a:rPr>
              <a:t>https://refeds.org/profile/sfa</a:t>
            </a:r>
            <a:r>
              <a:rPr lang="de-DE" dirty="0"/>
              <a:t> </a:t>
            </a:r>
            <a:endParaRPr lang="de-DE" sz="2000" dirty="0"/>
          </a:p>
          <a:p>
            <a:br>
              <a:rPr lang="de-DE" dirty="0"/>
            </a:br>
            <a:r>
              <a:rPr lang="de-DE" dirty="0"/>
              <a:t>REFEDS Multi-</a:t>
            </a:r>
            <a:r>
              <a:rPr lang="de-DE" dirty="0" err="1"/>
              <a:t>factor</a:t>
            </a:r>
            <a:r>
              <a:rPr lang="de-DE" dirty="0"/>
              <a:t> </a:t>
            </a:r>
            <a:r>
              <a:rPr lang="de-DE" dirty="0" err="1"/>
              <a:t>authentication</a:t>
            </a:r>
            <a:r>
              <a:rPr lang="de-DE" dirty="0"/>
              <a:t> </a:t>
            </a:r>
            <a:r>
              <a:rPr lang="de-DE" dirty="0" err="1"/>
              <a:t>profile</a:t>
            </a:r>
            <a:r>
              <a:rPr lang="de-DE" dirty="0"/>
              <a:t> (MFA) </a:t>
            </a:r>
            <a:r>
              <a:rPr lang="de-DE" dirty="0" err="1"/>
              <a:t>ver</a:t>
            </a:r>
            <a:r>
              <a:rPr lang="de-DE" dirty="0"/>
              <a:t> 1.0 </a:t>
            </a:r>
            <a:r>
              <a:rPr lang="de-DE" dirty="0" err="1"/>
              <a:t>approved</a:t>
            </a:r>
            <a:r>
              <a:rPr lang="de-DE" dirty="0"/>
              <a:t> in June 2017</a:t>
            </a:r>
          </a:p>
          <a:p>
            <a:pPr lvl="1"/>
            <a:r>
              <a:rPr lang="de-DE" u="sng" dirty="0">
                <a:hlinkClick r:id="rId7"/>
              </a:rPr>
              <a:t>https://refeds.org/profile/mfa</a:t>
            </a:r>
            <a:r>
              <a:rPr lang="de-DE" dirty="0"/>
              <a:t> </a:t>
            </a:r>
          </a:p>
          <a:p>
            <a:endParaRPr lang="de-DE" dirty="0"/>
          </a:p>
          <a:p>
            <a:endParaRPr lang="de-DE" b="1" dirty="0"/>
          </a:p>
          <a:p>
            <a:r>
              <a:rPr lang="de-DE" dirty="0"/>
              <a:t>… </a:t>
            </a:r>
            <a:r>
              <a:rPr lang="de-DE" dirty="0" err="1"/>
              <a:t>and</a:t>
            </a:r>
            <a:r>
              <a:rPr lang="de-DE" dirty="0"/>
              <a:t> registered at IANA </a:t>
            </a:r>
            <a:r>
              <a:rPr lang="de-DE" dirty="0" err="1"/>
              <a:t>since</a:t>
            </a:r>
            <a:r>
              <a:rPr lang="de-DE" dirty="0"/>
              <a:t> Nov. 2019</a:t>
            </a:r>
          </a:p>
          <a:p>
            <a:r>
              <a:rPr lang="en-US" dirty="0">
                <a:hlinkClick r:id="rId8"/>
              </a:rPr>
              <a:t>https://www.iana.org/assignments/loa-profiles/loa-profiles.xhtml</a:t>
            </a:r>
            <a:endParaRPr lang="en-US" dirty="0"/>
          </a:p>
          <a:p>
            <a:endParaRPr lang="en-US" b="1" dirty="0"/>
          </a:p>
        </p:txBody>
      </p:sp>
      <p:sp>
        <p:nvSpPr>
          <p:cNvPr id="3" name="Slide Number Placeholder 2">
            <a:extLst>
              <a:ext uri="{FF2B5EF4-FFF2-40B4-BE49-F238E27FC236}">
                <a16:creationId xmlns:a16="http://schemas.microsoft.com/office/drawing/2014/main" id="{11F59396-4E09-9C4F-A16F-318D60C92B2A}"/>
              </a:ext>
            </a:extLst>
          </p:cNvPr>
          <p:cNvSpPr>
            <a:spLocks noGrp="1"/>
          </p:cNvSpPr>
          <p:nvPr>
            <p:ph type="sldNum" sz="quarter" idx="12"/>
          </p:nvPr>
        </p:nvSpPr>
        <p:spPr/>
        <p:txBody>
          <a:bodyPr/>
          <a:lstStyle/>
          <a:p>
            <a:fld id="{9195B74A-6CDA-224B-9CE6-F3FBD45D030B}" type="slidenum">
              <a:rPr lang="en-US" altLang="en-US" smtClean="0"/>
              <a:pPr/>
              <a:t>4</a:t>
            </a:fld>
            <a:endParaRPr lang="en-US" altLang="en-US"/>
          </a:p>
        </p:txBody>
      </p:sp>
    </p:spTree>
    <p:extLst>
      <p:ext uri="{BB962C8B-B14F-4D97-AF65-F5344CB8AC3E}">
        <p14:creationId xmlns:p14="http://schemas.microsoft.com/office/powerpoint/2010/main" val="1339917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3" descr="Macintosh HD:Users:florio:Desktop:refedsfinal.eps">
            <a:extLst>
              <a:ext uri="{FF2B5EF4-FFF2-40B4-BE49-F238E27FC236}">
                <a16:creationId xmlns:a16="http://schemas.microsoft.com/office/drawing/2014/main" id="{1C786369-609D-5249-BA92-A72829F9AD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9413" y="493713"/>
            <a:ext cx="153352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 name="Picture 7" descr="Macintosh HD:Users:florio:Desktop:REFEDS-lines-small.eps">
            <a:extLst>
              <a:ext uri="{FF2B5EF4-FFF2-40B4-BE49-F238E27FC236}">
                <a16:creationId xmlns:a16="http://schemas.microsoft.com/office/drawing/2014/main" id="{528F47F8-4A04-2148-9886-207B08972D8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29438" y="5227638"/>
            <a:ext cx="2243137"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Box 9">
            <a:extLst>
              <a:ext uri="{FF2B5EF4-FFF2-40B4-BE49-F238E27FC236}">
                <a16:creationId xmlns:a16="http://schemas.microsoft.com/office/drawing/2014/main" id="{7F4DCA26-E2FE-DD40-97EB-2D45CCA5179D}"/>
              </a:ext>
            </a:extLst>
          </p:cNvPr>
          <p:cNvSpPr txBox="1">
            <a:spLocks noChangeArrowheads="1"/>
          </p:cNvSpPr>
          <p:nvPr/>
        </p:nvSpPr>
        <p:spPr bwMode="auto">
          <a:xfrm>
            <a:off x="3767138" y="566738"/>
            <a:ext cx="48307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r"/>
            <a:r>
              <a:rPr lang="en-US" altLang="en-US" b="1" dirty="0">
                <a:latin typeface="Verdana" panose="020B0604030504040204" pitchFamily="34" charset="0"/>
              </a:rPr>
              <a:t>Assurance</a:t>
            </a:r>
          </a:p>
        </p:txBody>
      </p:sp>
      <p:sp>
        <p:nvSpPr>
          <p:cNvPr id="2" name="TextBox 1">
            <a:extLst>
              <a:ext uri="{FF2B5EF4-FFF2-40B4-BE49-F238E27FC236}">
                <a16:creationId xmlns:a16="http://schemas.microsoft.com/office/drawing/2014/main" id="{85088D04-269A-344D-9846-2B360548E771}"/>
              </a:ext>
            </a:extLst>
          </p:cNvPr>
          <p:cNvSpPr txBox="1"/>
          <p:nvPr/>
        </p:nvSpPr>
        <p:spPr>
          <a:xfrm>
            <a:off x="755374" y="1759226"/>
            <a:ext cx="7712765" cy="461665"/>
          </a:xfrm>
          <a:prstGeom prst="rect">
            <a:avLst/>
          </a:prstGeom>
          <a:noFill/>
        </p:spPr>
        <p:txBody>
          <a:bodyPr wrap="square" rtlCol="0">
            <a:spAutoFit/>
          </a:bodyPr>
          <a:lstStyle/>
          <a:p>
            <a:r>
              <a:rPr lang="en-US" sz="2400" b="1" dirty="0"/>
              <a:t>The big picture of assurance in REFEDS</a:t>
            </a:r>
            <a:endParaRPr lang="en-US" dirty="0"/>
          </a:p>
        </p:txBody>
      </p:sp>
      <p:sp>
        <p:nvSpPr>
          <p:cNvPr id="12" name="Google Shape;127;p16"/>
          <p:cNvSpPr/>
          <p:nvPr/>
        </p:nvSpPr>
        <p:spPr>
          <a:xfrm>
            <a:off x="2523988" y="2312018"/>
            <a:ext cx="1959949" cy="3613997"/>
          </a:xfrm>
          <a:prstGeom prst="rect">
            <a:avLst/>
          </a:prstGeom>
          <a:solidFill>
            <a:schemeClr val="accent1"/>
          </a:solidFill>
          <a:ln w="12700" cap="flat" cmpd="sng">
            <a:solidFill>
              <a:srgbClr val="31538F"/>
            </a:solidFill>
            <a:prstDash val="solid"/>
            <a:miter lim="8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lt1"/>
              </a:buClr>
              <a:buSzPts val="600"/>
              <a:buFont typeface="Calibri"/>
              <a:buNone/>
            </a:pPr>
            <a:r>
              <a:rPr lang="fi-FI" sz="2200" b="0" i="0" u="none" strike="noStrike" cap="none" dirty="0">
                <a:solidFill>
                  <a:schemeClr val="lt1"/>
                </a:solidFill>
                <a:latin typeface="Calibri"/>
                <a:ea typeface="Calibri"/>
                <a:cs typeface="Calibri"/>
                <a:sym typeface="Calibri"/>
              </a:rPr>
              <a:t>ID proofing</a:t>
            </a:r>
            <a:endParaRPr sz="22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600"/>
              <a:buFont typeface="Arial"/>
              <a:buNone/>
            </a:pPr>
            <a:endParaRPr sz="2400" b="0" i="0" u="none" strike="noStrike" cap="none" dirty="0">
              <a:solidFill>
                <a:schemeClr val="lt1"/>
              </a:solidFill>
              <a:latin typeface="Calibri"/>
              <a:ea typeface="Calibri"/>
              <a:cs typeface="Calibri"/>
              <a:sym typeface="Calibri"/>
            </a:endParaRPr>
          </a:p>
        </p:txBody>
      </p:sp>
      <p:sp>
        <p:nvSpPr>
          <p:cNvPr id="18" name="Google Shape;133;p16"/>
          <p:cNvSpPr/>
          <p:nvPr/>
        </p:nvSpPr>
        <p:spPr>
          <a:xfrm>
            <a:off x="2624829" y="3946178"/>
            <a:ext cx="1778574" cy="842094"/>
          </a:xfrm>
          <a:prstGeom prst="rect">
            <a:avLst/>
          </a:prstGeom>
          <a:solidFill>
            <a:schemeClr val="lt1"/>
          </a:solidFill>
          <a:ln w="12700" cap="flat" cmpd="sng">
            <a:solidFill>
              <a:srgbClr val="31538F"/>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50"/>
              <a:buFont typeface="Calibri"/>
              <a:buNone/>
            </a:pPr>
            <a:r>
              <a:rPr lang="fi-FI" sz="1600" b="0" i="0" u="none" strike="noStrike" cap="none" dirty="0">
                <a:solidFill>
                  <a:schemeClr val="dk1"/>
                </a:solidFill>
                <a:latin typeface="Calibri"/>
                <a:ea typeface="Calibri"/>
                <a:cs typeface="Calibri"/>
                <a:sym typeface="Calibri"/>
              </a:rPr>
              <a:t>Medium</a:t>
            </a:r>
            <a:br>
              <a:rPr lang="fi-FI" sz="1600" b="0" i="0" u="none" strike="noStrike" cap="none" dirty="0">
                <a:solidFill>
                  <a:schemeClr val="dk1"/>
                </a:solidFill>
                <a:latin typeface="Calibri"/>
                <a:ea typeface="Calibri"/>
                <a:cs typeface="Calibri"/>
                <a:sym typeface="Calibri"/>
              </a:rPr>
            </a:br>
            <a:r>
              <a:rPr lang="fi-FI" sz="1600" b="0" i="0" u="none" strike="noStrike" cap="none" dirty="0">
                <a:solidFill>
                  <a:schemeClr val="dk1"/>
                </a:solidFill>
                <a:latin typeface="Calibri"/>
                <a:ea typeface="Calibri"/>
                <a:cs typeface="Calibri"/>
                <a:sym typeface="Calibri"/>
              </a:rPr>
              <a:t>(e.g. postal credential delivery)</a:t>
            </a:r>
            <a:endParaRPr sz="1600" b="0" i="0" u="none" strike="noStrike" cap="none" dirty="0">
              <a:solidFill>
                <a:srgbClr val="000000"/>
              </a:solidFill>
              <a:latin typeface="Arial"/>
              <a:ea typeface="Arial"/>
              <a:cs typeface="Arial"/>
              <a:sym typeface="Arial"/>
            </a:endParaRPr>
          </a:p>
        </p:txBody>
      </p:sp>
      <p:sp>
        <p:nvSpPr>
          <p:cNvPr id="24" name="Google Shape;133;p16"/>
          <p:cNvSpPr/>
          <p:nvPr/>
        </p:nvSpPr>
        <p:spPr>
          <a:xfrm>
            <a:off x="2624829" y="4933350"/>
            <a:ext cx="1778574" cy="842094"/>
          </a:xfrm>
          <a:prstGeom prst="rect">
            <a:avLst/>
          </a:prstGeom>
          <a:solidFill>
            <a:schemeClr val="lt1"/>
          </a:solidFill>
          <a:ln w="12700" cap="flat" cmpd="sng">
            <a:solidFill>
              <a:srgbClr val="31538F"/>
            </a:solidFill>
            <a:prstDash val="solid"/>
            <a:miter lim="8000"/>
            <a:headEnd type="none" w="sm" len="sm"/>
            <a:tailEnd type="none" w="sm" len="sm"/>
          </a:ln>
        </p:spPr>
        <p:txBody>
          <a:bodyPr spcFirstLastPara="1" wrap="square" lIns="91425" tIns="45700" rIns="91425" bIns="45700" anchor="ctr" anchorCtr="0">
            <a:noAutofit/>
          </a:bodyPr>
          <a:lstStyle/>
          <a:p>
            <a:pPr lvl="0" algn="ctr">
              <a:spcBef>
                <a:spcPts val="0"/>
              </a:spcBef>
              <a:spcAft>
                <a:spcPts val="0"/>
              </a:spcAft>
              <a:buClr>
                <a:schemeClr val="dk1"/>
              </a:buClr>
              <a:buSzPts val="450"/>
            </a:pPr>
            <a:r>
              <a:rPr lang="fi-FI" sz="1600" dirty="0">
                <a:solidFill>
                  <a:schemeClr val="dk1"/>
                </a:solidFill>
                <a:latin typeface="Calibri"/>
                <a:ea typeface="Calibri"/>
                <a:cs typeface="Calibri"/>
                <a:sym typeface="Calibri"/>
              </a:rPr>
              <a:t>High </a:t>
            </a:r>
          </a:p>
          <a:p>
            <a:pPr lvl="0" algn="ctr">
              <a:spcBef>
                <a:spcPts val="0"/>
              </a:spcBef>
              <a:spcAft>
                <a:spcPts val="0"/>
              </a:spcAft>
              <a:buClr>
                <a:schemeClr val="dk1"/>
              </a:buClr>
              <a:buSzPts val="450"/>
            </a:pPr>
            <a:r>
              <a:rPr lang="fi-FI" sz="1600" dirty="0">
                <a:solidFill>
                  <a:schemeClr val="dk1"/>
                </a:solidFill>
                <a:latin typeface="Calibri"/>
                <a:ea typeface="Calibri"/>
                <a:cs typeface="Calibri"/>
                <a:sym typeface="Calibri"/>
              </a:rPr>
              <a:t>(e.g. F2F)</a:t>
            </a:r>
            <a:endParaRPr lang="fi-FI" sz="1600" dirty="0">
              <a:solidFill>
                <a:srgbClr val="000000"/>
              </a:solidFill>
              <a:latin typeface="Arial"/>
              <a:ea typeface="Arial"/>
              <a:cs typeface="Arial"/>
              <a:sym typeface="Arial"/>
            </a:endParaRPr>
          </a:p>
        </p:txBody>
      </p:sp>
      <p:sp>
        <p:nvSpPr>
          <p:cNvPr id="25" name="Google Shape;133;p16"/>
          <p:cNvSpPr/>
          <p:nvPr/>
        </p:nvSpPr>
        <p:spPr>
          <a:xfrm>
            <a:off x="2624829" y="2959006"/>
            <a:ext cx="1778574" cy="842094"/>
          </a:xfrm>
          <a:prstGeom prst="rect">
            <a:avLst/>
          </a:prstGeom>
          <a:solidFill>
            <a:schemeClr val="lt1"/>
          </a:solidFill>
          <a:ln w="12700" cap="flat" cmpd="sng">
            <a:solidFill>
              <a:srgbClr val="31538F"/>
            </a:solidFill>
            <a:prstDash val="solid"/>
            <a:miter lim="8000"/>
            <a:headEnd type="none" w="sm" len="sm"/>
            <a:tailEnd type="none" w="sm" len="sm"/>
          </a:ln>
        </p:spPr>
        <p:txBody>
          <a:bodyPr spcFirstLastPara="1" wrap="square" lIns="91425" tIns="45700" rIns="91425" bIns="45700" anchor="ctr" anchorCtr="0">
            <a:noAutofit/>
          </a:bodyPr>
          <a:lstStyle/>
          <a:p>
            <a:pPr lvl="0" algn="ctr">
              <a:spcBef>
                <a:spcPts val="0"/>
              </a:spcBef>
              <a:spcAft>
                <a:spcPts val="0"/>
              </a:spcAft>
              <a:buClr>
                <a:schemeClr val="dk1"/>
              </a:buClr>
              <a:buSzPts val="450"/>
            </a:pPr>
            <a:r>
              <a:rPr lang="fi-FI" sz="1600" dirty="0">
                <a:solidFill>
                  <a:schemeClr val="dk1"/>
                </a:solidFill>
                <a:latin typeface="Calibri"/>
                <a:ea typeface="Calibri"/>
                <a:cs typeface="Calibri"/>
                <a:sym typeface="Calibri"/>
              </a:rPr>
              <a:t>Low </a:t>
            </a:r>
            <a:br>
              <a:rPr lang="fi-FI" sz="1600" dirty="0">
                <a:solidFill>
                  <a:schemeClr val="dk1"/>
                </a:solidFill>
                <a:latin typeface="Calibri"/>
                <a:ea typeface="Calibri"/>
                <a:cs typeface="Calibri"/>
                <a:sym typeface="Calibri"/>
              </a:rPr>
            </a:br>
            <a:r>
              <a:rPr lang="fi-FI" sz="1600" dirty="0">
                <a:solidFill>
                  <a:schemeClr val="dk1"/>
                </a:solidFill>
                <a:latin typeface="Calibri"/>
                <a:ea typeface="Calibri"/>
                <a:cs typeface="Calibri"/>
                <a:sym typeface="Calibri"/>
              </a:rPr>
              <a:t>(self-asserted)</a:t>
            </a:r>
          </a:p>
        </p:txBody>
      </p:sp>
      <p:sp>
        <p:nvSpPr>
          <p:cNvPr id="27" name="Google Shape;127;p16"/>
          <p:cNvSpPr/>
          <p:nvPr/>
        </p:nvSpPr>
        <p:spPr>
          <a:xfrm>
            <a:off x="420336" y="2312018"/>
            <a:ext cx="1959949" cy="3613997"/>
          </a:xfrm>
          <a:prstGeom prst="rect">
            <a:avLst/>
          </a:prstGeom>
          <a:solidFill>
            <a:schemeClr val="accent1"/>
          </a:solidFill>
          <a:ln w="12700" cap="flat" cmpd="sng">
            <a:solidFill>
              <a:srgbClr val="31538F"/>
            </a:solidFill>
            <a:prstDash val="solid"/>
            <a:miter lim="8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lt1"/>
              </a:buClr>
              <a:buSzPts val="600"/>
              <a:buFont typeface="Calibri"/>
              <a:buNone/>
            </a:pPr>
            <a:r>
              <a:rPr lang="de-DE" sz="2200" dirty="0" err="1">
                <a:solidFill>
                  <a:schemeClr val="lt1"/>
                </a:solidFill>
                <a:latin typeface="Calibri"/>
                <a:ea typeface="Arial"/>
                <a:cs typeface="Calibri"/>
                <a:sym typeface="Calibri"/>
              </a:rPr>
              <a:t>Identifiers</a:t>
            </a:r>
            <a:endParaRPr sz="22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600"/>
              <a:buFont typeface="Arial"/>
              <a:buNone/>
            </a:pPr>
            <a:endParaRPr sz="2400" b="0" i="0" u="none" strike="noStrike" cap="none" dirty="0">
              <a:solidFill>
                <a:schemeClr val="lt1"/>
              </a:solidFill>
              <a:latin typeface="Calibri"/>
              <a:ea typeface="Calibri"/>
              <a:cs typeface="Calibri"/>
              <a:sym typeface="Calibri"/>
            </a:endParaRPr>
          </a:p>
        </p:txBody>
      </p:sp>
      <p:sp>
        <p:nvSpPr>
          <p:cNvPr id="26" name="Google Shape;133;p16"/>
          <p:cNvSpPr/>
          <p:nvPr/>
        </p:nvSpPr>
        <p:spPr>
          <a:xfrm>
            <a:off x="496072" y="2971851"/>
            <a:ext cx="1778574" cy="842094"/>
          </a:xfrm>
          <a:prstGeom prst="rect">
            <a:avLst/>
          </a:prstGeom>
          <a:solidFill>
            <a:schemeClr val="lt1"/>
          </a:solidFill>
          <a:ln w="12700" cap="flat" cmpd="sng">
            <a:solidFill>
              <a:srgbClr val="31538F"/>
            </a:solidFill>
            <a:prstDash val="solid"/>
            <a:miter lim="8000"/>
            <a:headEnd type="none" w="sm" len="sm"/>
            <a:tailEnd type="none" w="sm" len="sm"/>
          </a:ln>
        </p:spPr>
        <p:txBody>
          <a:bodyPr spcFirstLastPara="1" wrap="square" lIns="91425" tIns="45700" rIns="91425" bIns="45700" anchor="ctr" anchorCtr="0">
            <a:noAutofit/>
          </a:bodyPr>
          <a:lstStyle/>
          <a:p>
            <a:pPr lvl="0" algn="ctr">
              <a:spcBef>
                <a:spcPts val="0"/>
              </a:spcBef>
              <a:spcAft>
                <a:spcPts val="0"/>
              </a:spcAft>
              <a:buClr>
                <a:schemeClr val="dk1"/>
              </a:buClr>
              <a:buSzPts val="450"/>
            </a:pPr>
            <a:r>
              <a:rPr lang="en-US" sz="1600" dirty="0">
                <a:solidFill>
                  <a:schemeClr val="dk1"/>
                </a:solidFill>
                <a:latin typeface="Calibri"/>
                <a:ea typeface="Calibri"/>
                <a:cs typeface="Calibri"/>
                <a:sym typeface="Calibri"/>
              </a:rPr>
              <a:t>ID is unique, personal and traceable</a:t>
            </a:r>
            <a:endParaRPr lang="en-US" sz="1600" dirty="0">
              <a:solidFill>
                <a:srgbClr val="000000"/>
              </a:solidFill>
              <a:latin typeface="Arial"/>
              <a:ea typeface="Arial"/>
              <a:cs typeface="Arial"/>
              <a:sym typeface="Arial"/>
            </a:endParaRPr>
          </a:p>
        </p:txBody>
      </p:sp>
      <p:sp>
        <p:nvSpPr>
          <p:cNvPr id="28" name="Google Shape;133;p16"/>
          <p:cNvSpPr/>
          <p:nvPr/>
        </p:nvSpPr>
        <p:spPr>
          <a:xfrm>
            <a:off x="511023" y="3942094"/>
            <a:ext cx="1778574" cy="842094"/>
          </a:xfrm>
          <a:prstGeom prst="rect">
            <a:avLst/>
          </a:prstGeom>
          <a:solidFill>
            <a:schemeClr val="lt1"/>
          </a:solidFill>
          <a:ln w="12700" cap="flat" cmpd="sng">
            <a:solidFill>
              <a:srgbClr val="31538F"/>
            </a:solidFill>
            <a:prstDash val="solid"/>
            <a:miter lim="8000"/>
            <a:headEnd type="none" w="sm" len="sm"/>
            <a:tailEnd type="none" w="sm" len="sm"/>
          </a:ln>
        </p:spPr>
        <p:txBody>
          <a:bodyPr spcFirstLastPara="1" wrap="square" lIns="91425" tIns="45700" rIns="91425" bIns="45700" anchor="ctr" anchorCtr="0">
            <a:noAutofit/>
          </a:bodyPr>
          <a:lstStyle/>
          <a:p>
            <a:pPr lvl="0" algn="ctr">
              <a:spcBef>
                <a:spcPts val="0"/>
              </a:spcBef>
              <a:spcAft>
                <a:spcPts val="0"/>
              </a:spcAft>
              <a:buClr>
                <a:schemeClr val="dk1"/>
              </a:buClr>
              <a:buSzPts val="450"/>
            </a:pPr>
            <a:r>
              <a:rPr lang="en-US" sz="1600" dirty="0" err="1">
                <a:solidFill>
                  <a:schemeClr val="dk1"/>
                </a:solidFill>
                <a:latin typeface="Calibri"/>
                <a:ea typeface="Calibri"/>
                <a:cs typeface="Calibri"/>
                <a:sym typeface="Calibri"/>
              </a:rPr>
              <a:t>ePPN</a:t>
            </a:r>
            <a:r>
              <a:rPr lang="en-US" sz="1600" dirty="0">
                <a:solidFill>
                  <a:schemeClr val="dk1"/>
                </a:solidFill>
                <a:latin typeface="Calibri"/>
                <a:ea typeface="Calibri"/>
                <a:cs typeface="Calibri"/>
                <a:sym typeface="Calibri"/>
              </a:rPr>
              <a:t> is unique, personal and traceable</a:t>
            </a:r>
            <a:endParaRPr lang="en-US" sz="1600" dirty="0">
              <a:solidFill>
                <a:srgbClr val="000000"/>
              </a:solidFill>
              <a:latin typeface="Arial"/>
              <a:ea typeface="Arial"/>
              <a:cs typeface="Arial"/>
              <a:sym typeface="Arial"/>
            </a:endParaRPr>
          </a:p>
        </p:txBody>
      </p:sp>
      <p:sp>
        <p:nvSpPr>
          <p:cNvPr id="29" name="Google Shape;127;p16"/>
          <p:cNvSpPr/>
          <p:nvPr/>
        </p:nvSpPr>
        <p:spPr>
          <a:xfrm>
            <a:off x="4627640" y="2301749"/>
            <a:ext cx="1959949" cy="3613997"/>
          </a:xfrm>
          <a:prstGeom prst="rect">
            <a:avLst/>
          </a:prstGeom>
          <a:solidFill>
            <a:schemeClr val="accent1"/>
          </a:solidFill>
          <a:ln w="12700" cap="flat" cmpd="sng">
            <a:solidFill>
              <a:srgbClr val="31538F"/>
            </a:solidFill>
            <a:prstDash val="solid"/>
            <a:miter lim="8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lt1"/>
              </a:buClr>
              <a:buSzPts val="600"/>
              <a:buFont typeface="Calibri"/>
              <a:buNone/>
            </a:pPr>
            <a:r>
              <a:rPr lang="de-DE" sz="2200" dirty="0">
                <a:solidFill>
                  <a:schemeClr val="lt1"/>
                </a:solidFill>
                <a:latin typeface="Calibri"/>
                <a:ea typeface="Arial"/>
                <a:cs typeface="Calibri"/>
                <a:sym typeface="Calibri"/>
              </a:rPr>
              <a:t>Attributes</a:t>
            </a:r>
            <a:endParaRPr sz="22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600"/>
              <a:buFont typeface="Arial"/>
              <a:buNone/>
            </a:pPr>
            <a:endParaRPr sz="2400" b="0" i="0" u="none" strike="noStrike" cap="none" dirty="0">
              <a:solidFill>
                <a:schemeClr val="lt1"/>
              </a:solidFill>
              <a:latin typeface="Calibri"/>
              <a:ea typeface="Calibri"/>
              <a:cs typeface="Calibri"/>
              <a:sym typeface="Calibri"/>
            </a:endParaRPr>
          </a:p>
        </p:txBody>
      </p:sp>
      <p:sp>
        <p:nvSpPr>
          <p:cNvPr id="30" name="Google Shape;133;p16"/>
          <p:cNvSpPr/>
          <p:nvPr/>
        </p:nvSpPr>
        <p:spPr>
          <a:xfrm>
            <a:off x="4718327" y="2955228"/>
            <a:ext cx="1778574" cy="842094"/>
          </a:xfrm>
          <a:prstGeom prst="rect">
            <a:avLst/>
          </a:prstGeom>
          <a:solidFill>
            <a:schemeClr val="lt1"/>
          </a:solidFill>
          <a:ln w="12700" cap="flat" cmpd="sng">
            <a:solidFill>
              <a:srgbClr val="31538F"/>
            </a:solidFill>
            <a:prstDash val="solid"/>
            <a:miter lim="8000"/>
            <a:headEnd type="none" w="sm" len="sm"/>
            <a:tailEnd type="none" w="sm" len="sm"/>
          </a:ln>
        </p:spPr>
        <p:txBody>
          <a:bodyPr spcFirstLastPara="1" wrap="square" lIns="91425" tIns="45700" rIns="91425" bIns="45700" anchor="ctr" anchorCtr="0">
            <a:noAutofit/>
          </a:bodyPr>
          <a:lstStyle/>
          <a:p>
            <a:pPr lvl="0" algn="ctr">
              <a:spcBef>
                <a:spcPts val="0"/>
              </a:spcBef>
              <a:spcAft>
                <a:spcPts val="0"/>
              </a:spcAft>
              <a:buClr>
                <a:schemeClr val="dk1"/>
              </a:buClr>
              <a:buSzPts val="450"/>
            </a:pPr>
            <a:r>
              <a:rPr lang="fi-FI" sz="1600" dirty="0">
                <a:solidFill>
                  <a:schemeClr val="dk1"/>
                </a:solidFill>
                <a:latin typeface="Calibri"/>
                <a:ea typeface="Calibri"/>
                <a:cs typeface="Calibri"/>
                <a:sym typeface="Calibri"/>
              </a:rPr>
              <a:t>Affiliation freshness </a:t>
            </a:r>
            <a:br>
              <a:rPr lang="fi-FI" sz="1600" dirty="0">
                <a:solidFill>
                  <a:schemeClr val="dk1"/>
                </a:solidFill>
                <a:latin typeface="Calibri"/>
                <a:ea typeface="Calibri"/>
                <a:cs typeface="Calibri"/>
                <a:sym typeface="Calibri"/>
              </a:rPr>
            </a:br>
            <a:r>
              <a:rPr lang="fi-FI" sz="1600" dirty="0">
                <a:solidFill>
                  <a:schemeClr val="dk1"/>
                </a:solidFill>
                <a:latin typeface="Calibri"/>
                <a:ea typeface="Calibri"/>
                <a:cs typeface="Calibri"/>
                <a:sym typeface="Calibri"/>
              </a:rPr>
              <a:t>1 month</a:t>
            </a:r>
          </a:p>
        </p:txBody>
      </p:sp>
      <p:sp>
        <p:nvSpPr>
          <p:cNvPr id="32" name="Google Shape;133;p16"/>
          <p:cNvSpPr/>
          <p:nvPr/>
        </p:nvSpPr>
        <p:spPr>
          <a:xfrm>
            <a:off x="4718327" y="3935977"/>
            <a:ext cx="1778574" cy="842094"/>
          </a:xfrm>
          <a:prstGeom prst="rect">
            <a:avLst/>
          </a:prstGeom>
          <a:solidFill>
            <a:schemeClr val="lt1"/>
          </a:solidFill>
          <a:ln w="12700" cap="flat" cmpd="sng">
            <a:solidFill>
              <a:srgbClr val="31538F"/>
            </a:solidFill>
            <a:prstDash val="solid"/>
            <a:miter lim="8000"/>
            <a:headEnd type="none" w="sm" len="sm"/>
            <a:tailEnd type="none" w="sm" len="sm"/>
          </a:ln>
        </p:spPr>
        <p:txBody>
          <a:bodyPr spcFirstLastPara="1" wrap="square" lIns="91425" tIns="45700" rIns="91425" bIns="45700" anchor="ctr" anchorCtr="0">
            <a:noAutofit/>
          </a:bodyPr>
          <a:lstStyle/>
          <a:p>
            <a:pPr lvl="0" algn="ctr">
              <a:spcBef>
                <a:spcPts val="0"/>
              </a:spcBef>
              <a:spcAft>
                <a:spcPts val="0"/>
              </a:spcAft>
              <a:buClr>
                <a:schemeClr val="dk1"/>
              </a:buClr>
              <a:buSzPts val="450"/>
            </a:pPr>
            <a:r>
              <a:rPr lang="fi-FI" sz="1600" dirty="0">
                <a:solidFill>
                  <a:schemeClr val="dk1"/>
                </a:solidFill>
                <a:latin typeface="Calibri"/>
                <a:ea typeface="Calibri"/>
                <a:cs typeface="Calibri"/>
                <a:sym typeface="Calibri"/>
              </a:rPr>
              <a:t>Affiliation freshness </a:t>
            </a:r>
            <a:br>
              <a:rPr lang="fi-FI" sz="1600" dirty="0">
                <a:solidFill>
                  <a:schemeClr val="dk1"/>
                </a:solidFill>
                <a:latin typeface="Calibri"/>
                <a:ea typeface="Calibri"/>
                <a:cs typeface="Calibri"/>
                <a:sym typeface="Calibri"/>
              </a:rPr>
            </a:br>
            <a:r>
              <a:rPr lang="fi-FI" sz="1600" dirty="0">
                <a:solidFill>
                  <a:schemeClr val="dk1"/>
                </a:solidFill>
                <a:latin typeface="Calibri"/>
                <a:ea typeface="Calibri"/>
                <a:cs typeface="Calibri"/>
                <a:sym typeface="Calibri"/>
              </a:rPr>
              <a:t>1 day</a:t>
            </a:r>
          </a:p>
        </p:txBody>
      </p:sp>
      <p:sp>
        <p:nvSpPr>
          <p:cNvPr id="33" name="Google Shape;127;p16"/>
          <p:cNvSpPr/>
          <p:nvPr/>
        </p:nvSpPr>
        <p:spPr>
          <a:xfrm>
            <a:off x="6731292" y="2312018"/>
            <a:ext cx="1959949" cy="3613997"/>
          </a:xfrm>
          <a:prstGeom prst="rect">
            <a:avLst/>
          </a:prstGeom>
          <a:solidFill>
            <a:schemeClr val="accent1"/>
          </a:solidFill>
          <a:ln w="12700" cap="flat" cmpd="sng">
            <a:solidFill>
              <a:srgbClr val="31538F"/>
            </a:solidFill>
            <a:prstDash val="solid"/>
            <a:miter lim="8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lt1"/>
              </a:buClr>
              <a:buSzPts val="600"/>
              <a:buFont typeface="Calibri"/>
              <a:buNone/>
            </a:pPr>
            <a:r>
              <a:rPr lang="de-DE" sz="2200" dirty="0">
                <a:solidFill>
                  <a:schemeClr val="lt1"/>
                </a:solidFill>
                <a:latin typeface="Calibri"/>
                <a:ea typeface="Arial"/>
                <a:cs typeface="Calibri"/>
                <a:sym typeface="Calibri"/>
              </a:rPr>
              <a:t>Authentication</a:t>
            </a:r>
            <a:endParaRPr sz="22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600"/>
              <a:buFont typeface="Arial"/>
              <a:buNone/>
            </a:pPr>
            <a:endParaRPr sz="2400" b="0" i="0" u="none" strike="noStrike" cap="none" dirty="0">
              <a:solidFill>
                <a:schemeClr val="lt1"/>
              </a:solidFill>
              <a:latin typeface="Calibri"/>
              <a:ea typeface="Calibri"/>
              <a:cs typeface="Calibri"/>
              <a:sym typeface="Calibri"/>
            </a:endParaRPr>
          </a:p>
        </p:txBody>
      </p:sp>
      <p:sp>
        <p:nvSpPr>
          <p:cNvPr id="34" name="Google Shape;133;p16"/>
          <p:cNvSpPr/>
          <p:nvPr/>
        </p:nvSpPr>
        <p:spPr>
          <a:xfrm>
            <a:off x="6819326" y="2955228"/>
            <a:ext cx="1778574" cy="842094"/>
          </a:xfrm>
          <a:prstGeom prst="rect">
            <a:avLst/>
          </a:prstGeom>
          <a:solidFill>
            <a:schemeClr val="lt1"/>
          </a:solidFill>
          <a:ln w="12700" cap="flat" cmpd="sng">
            <a:solidFill>
              <a:srgbClr val="31538F"/>
            </a:solidFill>
            <a:prstDash val="solid"/>
            <a:miter lim="8000"/>
            <a:headEnd type="none" w="sm" len="sm"/>
            <a:tailEnd type="none" w="sm" len="sm"/>
          </a:ln>
        </p:spPr>
        <p:txBody>
          <a:bodyPr spcFirstLastPara="1" wrap="square" lIns="91425" tIns="45700" rIns="91425" bIns="45700" anchor="ctr" anchorCtr="0">
            <a:noAutofit/>
          </a:bodyPr>
          <a:lstStyle/>
          <a:p>
            <a:pPr lvl="0" algn="ctr">
              <a:spcBef>
                <a:spcPts val="0"/>
              </a:spcBef>
              <a:spcAft>
                <a:spcPts val="0"/>
              </a:spcAft>
              <a:buClr>
                <a:schemeClr val="dk1"/>
              </a:buClr>
              <a:buSzPts val="450"/>
            </a:pPr>
            <a:r>
              <a:rPr lang="fi-FI" sz="1600" dirty="0">
                <a:solidFill>
                  <a:schemeClr val="dk1"/>
                </a:solidFill>
                <a:latin typeface="Calibri"/>
                <a:ea typeface="Calibri"/>
                <a:cs typeface="Calibri"/>
                <a:sym typeface="Calibri"/>
              </a:rPr>
              <a:t>Single-factor authentication</a:t>
            </a:r>
          </a:p>
        </p:txBody>
      </p:sp>
      <p:sp>
        <p:nvSpPr>
          <p:cNvPr id="35" name="Google Shape;133;p16"/>
          <p:cNvSpPr/>
          <p:nvPr/>
        </p:nvSpPr>
        <p:spPr>
          <a:xfrm>
            <a:off x="6819326" y="3929326"/>
            <a:ext cx="1778574" cy="842094"/>
          </a:xfrm>
          <a:prstGeom prst="rect">
            <a:avLst/>
          </a:prstGeom>
          <a:solidFill>
            <a:schemeClr val="lt1"/>
          </a:solidFill>
          <a:ln w="12700" cap="flat" cmpd="sng">
            <a:solidFill>
              <a:srgbClr val="31538F"/>
            </a:solidFill>
            <a:prstDash val="solid"/>
            <a:miter lim="8000"/>
            <a:headEnd type="none" w="sm" len="sm"/>
            <a:tailEnd type="none" w="sm" len="sm"/>
          </a:ln>
        </p:spPr>
        <p:txBody>
          <a:bodyPr spcFirstLastPara="1" wrap="square" lIns="91425" tIns="45700" rIns="91425" bIns="45700" anchor="ctr" anchorCtr="0">
            <a:noAutofit/>
          </a:bodyPr>
          <a:lstStyle/>
          <a:p>
            <a:pPr lvl="0" algn="ctr">
              <a:spcBef>
                <a:spcPts val="0"/>
              </a:spcBef>
              <a:spcAft>
                <a:spcPts val="0"/>
              </a:spcAft>
              <a:buClr>
                <a:schemeClr val="dk1"/>
              </a:buClr>
              <a:buSzPts val="450"/>
            </a:pPr>
            <a:r>
              <a:rPr lang="fi-FI" sz="1600" dirty="0">
                <a:solidFill>
                  <a:schemeClr val="dk1"/>
                </a:solidFill>
                <a:latin typeface="Calibri"/>
                <a:ea typeface="Calibri"/>
                <a:cs typeface="Calibri"/>
                <a:sym typeface="Calibri"/>
              </a:rPr>
              <a:t>Multi-factor authentication</a:t>
            </a:r>
          </a:p>
        </p:txBody>
      </p:sp>
      <p:sp>
        <p:nvSpPr>
          <p:cNvPr id="3" name="Slide Number Placeholder 2">
            <a:extLst>
              <a:ext uri="{FF2B5EF4-FFF2-40B4-BE49-F238E27FC236}">
                <a16:creationId xmlns:a16="http://schemas.microsoft.com/office/drawing/2014/main" id="{36A73D16-6A77-FC42-8230-F1581DE5C155}"/>
              </a:ext>
            </a:extLst>
          </p:cNvPr>
          <p:cNvSpPr>
            <a:spLocks noGrp="1"/>
          </p:cNvSpPr>
          <p:nvPr>
            <p:ph type="sldNum" sz="quarter" idx="12"/>
          </p:nvPr>
        </p:nvSpPr>
        <p:spPr/>
        <p:txBody>
          <a:bodyPr/>
          <a:lstStyle/>
          <a:p>
            <a:fld id="{9195B74A-6CDA-224B-9CE6-F3FBD45D030B}" type="slidenum">
              <a:rPr lang="en-US" altLang="en-US" smtClean="0"/>
              <a:pPr/>
              <a:t>5</a:t>
            </a:fld>
            <a:endParaRPr lang="en-US" altLang="en-US"/>
          </a:p>
        </p:txBody>
      </p:sp>
    </p:spTree>
    <p:extLst>
      <p:ext uri="{BB962C8B-B14F-4D97-AF65-F5344CB8AC3E}">
        <p14:creationId xmlns:p14="http://schemas.microsoft.com/office/powerpoint/2010/main" val="3898743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3" descr="Macintosh HD:Users:florio:Desktop:refedsfinal.eps">
            <a:extLst>
              <a:ext uri="{FF2B5EF4-FFF2-40B4-BE49-F238E27FC236}">
                <a16:creationId xmlns:a16="http://schemas.microsoft.com/office/drawing/2014/main" id="{1C786369-609D-5249-BA92-A72829F9AD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9413" y="493713"/>
            <a:ext cx="153352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 name="Picture 7" descr="Macintosh HD:Users:florio:Desktop:REFEDS-lines-small.eps">
            <a:extLst>
              <a:ext uri="{FF2B5EF4-FFF2-40B4-BE49-F238E27FC236}">
                <a16:creationId xmlns:a16="http://schemas.microsoft.com/office/drawing/2014/main" id="{528F47F8-4A04-2148-9886-207B08972D8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29438" y="5227638"/>
            <a:ext cx="2243137"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Box 9">
            <a:extLst>
              <a:ext uri="{FF2B5EF4-FFF2-40B4-BE49-F238E27FC236}">
                <a16:creationId xmlns:a16="http://schemas.microsoft.com/office/drawing/2014/main" id="{7F4DCA26-E2FE-DD40-97EB-2D45CCA5179D}"/>
              </a:ext>
            </a:extLst>
          </p:cNvPr>
          <p:cNvSpPr txBox="1">
            <a:spLocks noChangeArrowheads="1"/>
          </p:cNvSpPr>
          <p:nvPr/>
        </p:nvSpPr>
        <p:spPr bwMode="auto">
          <a:xfrm>
            <a:off x="3767138" y="566738"/>
            <a:ext cx="48307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r"/>
            <a:r>
              <a:rPr lang="en-US" altLang="en-US" b="1" dirty="0">
                <a:latin typeface="Verdana" panose="020B0604030504040204" pitchFamily="34" charset="0"/>
              </a:rPr>
              <a:t>Assurance</a:t>
            </a:r>
          </a:p>
        </p:txBody>
      </p:sp>
      <p:sp>
        <p:nvSpPr>
          <p:cNvPr id="2" name="TextBox 1">
            <a:extLst>
              <a:ext uri="{FF2B5EF4-FFF2-40B4-BE49-F238E27FC236}">
                <a16:creationId xmlns:a16="http://schemas.microsoft.com/office/drawing/2014/main" id="{85088D04-269A-344D-9846-2B360548E771}"/>
              </a:ext>
            </a:extLst>
          </p:cNvPr>
          <p:cNvSpPr txBox="1"/>
          <p:nvPr/>
        </p:nvSpPr>
        <p:spPr>
          <a:xfrm>
            <a:off x="755374" y="1759226"/>
            <a:ext cx="7712765" cy="5262979"/>
          </a:xfrm>
          <a:prstGeom prst="rect">
            <a:avLst/>
          </a:prstGeom>
          <a:noFill/>
        </p:spPr>
        <p:txBody>
          <a:bodyPr wrap="square" rtlCol="0">
            <a:spAutoFit/>
          </a:bodyPr>
          <a:lstStyle/>
          <a:p>
            <a:r>
              <a:rPr lang="en-US" sz="2400" b="1" dirty="0"/>
              <a:t>Ongoing Activities</a:t>
            </a:r>
          </a:p>
          <a:p>
            <a:endParaRPr lang="en-US" sz="2400" b="1" dirty="0"/>
          </a:p>
          <a:p>
            <a:r>
              <a:rPr lang="en-US" dirty="0"/>
              <a:t>RAF/MFA/SFA have been added to the proposed Security Baseline for NRENs (part of GN4-3 project WP8)</a:t>
            </a:r>
            <a:r>
              <a:rPr lang="de-DE" dirty="0"/>
              <a:t>: </a:t>
            </a:r>
          </a:p>
          <a:p>
            <a:pPr lvl="1"/>
            <a:r>
              <a:rPr lang="de-DE" u="sng" dirty="0">
                <a:hlinkClick r:id="rId5"/>
              </a:rPr>
              <a:t>https://docs.google.com/document/d/1DqQpLXHF9buv_7xv0rxw-9bV-04gWVdwBiFr2A1uPBw/edit#heading=h.fz75fog9kojd</a:t>
            </a:r>
            <a:endParaRPr lang="de-DE" u="sng" dirty="0"/>
          </a:p>
          <a:p>
            <a:pPr lvl="1"/>
            <a:endParaRPr lang="de-DE" b="1" u="sng" dirty="0"/>
          </a:p>
          <a:p>
            <a:r>
              <a:rPr lang="en-US" dirty="0"/>
              <a:t>Logos for REFEDS assurance suite are underway (including other REFEDS specs)</a:t>
            </a:r>
          </a:p>
          <a:p>
            <a:endParaRPr lang="en-US" dirty="0"/>
          </a:p>
          <a:p>
            <a:r>
              <a:rPr lang="en-US" dirty="0"/>
              <a:t>Discussions about RAF/MFA/SFA entity categories. Leave your rating here: </a:t>
            </a:r>
            <a:r>
              <a:rPr lang="en-US" dirty="0">
                <a:hlinkClick r:id="rId6"/>
              </a:rPr>
              <a:t>https://doodle.com/poll/e9yxii72d6qfygvw</a:t>
            </a:r>
            <a:endParaRPr lang="en-US" dirty="0"/>
          </a:p>
          <a:p>
            <a:endParaRPr lang="en-US" dirty="0"/>
          </a:p>
          <a:p>
            <a:endParaRPr lang="en-US" dirty="0"/>
          </a:p>
          <a:p>
            <a:endParaRPr lang="en-US" dirty="0"/>
          </a:p>
          <a:p>
            <a:pPr marL="342900" indent="-342900">
              <a:buFont typeface="Arial" panose="020B0604020202020204" pitchFamily="34" charset="0"/>
              <a:buChar char="•"/>
            </a:pPr>
            <a:endParaRPr lang="en-US" sz="2400" b="1" dirty="0"/>
          </a:p>
          <a:p>
            <a:endParaRPr lang="en-US" sz="2400" b="1" dirty="0"/>
          </a:p>
          <a:p>
            <a:endParaRPr lang="en-US" sz="2400" b="1" dirty="0"/>
          </a:p>
        </p:txBody>
      </p:sp>
      <p:sp>
        <p:nvSpPr>
          <p:cNvPr id="3" name="Slide Number Placeholder 2">
            <a:extLst>
              <a:ext uri="{FF2B5EF4-FFF2-40B4-BE49-F238E27FC236}">
                <a16:creationId xmlns:a16="http://schemas.microsoft.com/office/drawing/2014/main" id="{DCEB4376-63AE-5A44-8EE0-D386130FBBDF}"/>
              </a:ext>
            </a:extLst>
          </p:cNvPr>
          <p:cNvSpPr>
            <a:spLocks noGrp="1"/>
          </p:cNvSpPr>
          <p:nvPr>
            <p:ph type="sldNum" sz="quarter" idx="12"/>
          </p:nvPr>
        </p:nvSpPr>
        <p:spPr/>
        <p:txBody>
          <a:bodyPr/>
          <a:lstStyle/>
          <a:p>
            <a:fld id="{9195B74A-6CDA-224B-9CE6-F3FBD45D030B}" type="slidenum">
              <a:rPr lang="en-US" altLang="en-US" smtClean="0"/>
              <a:pPr/>
              <a:t>6</a:t>
            </a:fld>
            <a:endParaRPr lang="en-US" altLang="en-US"/>
          </a:p>
        </p:txBody>
      </p:sp>
    </p:spTree>
    <p:extLst>
      <p:ext uri="{BB962C8B-B14F-4D97-AF65-F5344CB8AC3E}">
        <p14:creationId xmlns:p14="http://schemas.microsoft.com/office/powerpoint/2010/main" val="2103198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3" descr="Macintosh HD:Users:florio:Desktop:refedsfinal.eps">
            <a:extLst>
              <a:ext uri="{FF2B5EF4-FFF2-40B4-BE49-F238E27FC236}">
                <a16:creationId xmlns:a16="http://schemas.microsoft.com/office/drawing/2014/main" id="{1C786369-609D-5249-BA92-A72829F9AD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9413" y="493713"/>
            <a:ext cx="153352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 name="Picture 7" descr="Macintosh HD:Users:florio:Desktop:REFEDS-lines-small.eps">
            <a:extLst>
              <a:ext uri="{FF2B5EF4-FFF2-40B4-BE49-F238E27FC236}">
                <a16:creationId xmlns:a16="http://schemas.microsoft.com/office/drawing/2014/main" id="{528F47F8-4A04-2148-9886-207B08972D8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29438" y="5227638"/>
            <a:ext cx="2243137"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Box 9">
            <a:extLst>
              <a:ext uri="{FF2B5EF4-FFF2-40B4-BE49-F238E27FC236}">
                <a16:creationId xmlns:a16="http://schemas.microsoft.com/office/drawing/2014/main" id="{7F4DCA26-E2FE-DD40-97EB-2D45CCA5179D}"/>
              </a:ext>
            </a:extLst>
          </p:cNvPr>
          <p:cNvSpPr txBox="1">
            <a:spLocks noChangeArrowheads="1"/>
          </p:cNvSpPr>
          <p:nvPr/>
        </p:nvSpPr>
        <p:spPr bwMode="auto">
          <a:xfrm>
            <a:off x="3767138" y="566738"/>
            <a:ext cx="48307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r"/>
            <a:r>
              <a:rPr lang="en-US" altLang="en-US" b="1" dirty="0">
                <a:latin typeface="Verdana" panose="020B0604030504040204" pitchFamily="34" charset="0"/>
              </a:rPr>
              <a:t>Entity Category Development</a:t>
            </a:r>
          </a:p>
        </p:txBody>
      </p:sp>
      <p:sp>
        <p:nvSpPr>
          <p:cNvPr id="2" name="TextBox 1">
            <a:extLst>
              <a:ext uri="{FF2B5EF4-FFF2-40B4-BE49-F238E27FC236}">
                <a16:creationId xmlns:a16="http://schemas.microsoft.com/office/drawing/2014/main" id="{4CC5820C-67E6-C84B-8818-DC4C46770EDB}"/>
              </a:ext>
            </a:extLst>
          </p:cNvPr>
          <p:cNvSpPr txBox="1"/>
          <p:nvPr/>
        </p:nvSpPr>
        <p:spPr>
          <a:xfrm>
            <a:off x="379414" y="1660366"/>
            <a:ext cx="8655050" cy="3416320"/>
          </a:xfrm>
          <a:prstGeom prst="rect">
            <a:avLst/>
          </a:prstGeom>
          <a:noFill/>
        </p:spPr>
        <p:txBody>
          <a:bodyPr wrap="square" rtlCol="0">
            <a:spAutoFit/>
          </a:bodyPr>
          <a:lstStyle/>
          <a:p>
            <a:r>
              <a:rPr lang="en-US" dirty="0"/>
              <a:t>WG Chair: Nicole Harris</a:t>
            </a:r>
          </a:p>
          <a:p>
            <a:r>
              <a:rPr lang="en-US" dirty="0"/>
              <a:t>Wiki page: </a:t>
            </a:r>
          </a:p>
          <a:p>
            <a:r>
              <a:rPr lang="en-US" dirty="0">
                <a:hlinkClick r:id="rId5"/>
              </a:rPr>
              <a:t>https://wiki.refeds.org/display/GROUPS/Entity+Categories+Development+Working+Group</a:t>
            </a:r>
            <a:endParaRPr lang="en-US" dirty="0"/>
          </a:p>
          <a:p>
            <a:endParaRPr lang="en-US" dirty="0"/>
          </a:p>
          <a:p>
            <a:r>
              <a:rPr lang="en-US" dirty="0"/>
              <a:t>Description:</a:t>
            </a:r>
          </a:p>
          <a:p>
            <a:pPr marL="285750" indent="-285750">
              <a:buFont typeface="Arial" panose="020B0604020202020204" pitchFamily="34" charset="0"/>
              <a:buChar char="•"/>
            </a:pPr>
            <a:r>
              <a:rPr lang="en-US" dirty="0"/>
              <a:t>Explore the potential development of additional entity categories beyond Research &amp; Scholarship v1 and other additional categories that may arise. </a:t>
            </a:r>
          </a:p>
          <a:p>
            <a:pPr marL="285750" indent="-285750">
              <a:buFont typeface="Arial" panose="020B0604020202020204" pitchFamily="34" charset="0"/>
              <a:buChar char="•"/>
            </a:pPr>
            <a:endParaRPr lang="en-US" dirty="0"/>
          </a:p>
          <a:p>
            <a:r>
              <a:rPr lang="en-US" sz="2400" i="1" dirty="0"/>
              <a:t>Work has been dormant, but will pick up in 2020 as the Seamless Access “Entity Category and Attribute Bundles Working Group” sends its recommendations to REFEDS</a:t>
            </a:r>
          </a:p>
        </p:txBody>
      </p:sp>
      <p:sp>
        <p:nvSpPr>
          <p:cNvPr id="3" name="Slide Number Placeholder 2">
            <a:extLst>
              <a:ext uri="{FF2B5EF4-FFF2-40B4-BE49-F238E27FC236}">
                <a16:creationId xmlns:a16="http://schemas.microsoft.com/office/drawing/2014/main" id="{131FEEA2-BAC2-F045-9A49-4EE19A883DDE}"/>
              </a:ext>
            </a:extLst>
          </p:cNvPr>
          <p:cNvSpPr>
            <a:spLocks noGrp="1"/>
          </p:cNvSpPr>
          <p:nvPr>
            <p:ph type="sldNum" sz="quarter" idx="12"/>
          </p:nvPr>
        </p:nvSpPr>
        <p:spPr/>
        <p:txBody>
          <a:bodyPr/>
          <a:lstStyle/>
          <a:p>
            <a:fld id="{9195B74A-6CDA-224B-9CE6-F3FBD45D030B}" type="slidenum">
              <a:rPr lang="en-US" altLang="en-US" smtClean="0"/>
              <a:pPr/>
              <a:t>7</a:t>
            </a:fld>
            <a:endParaRPr lang="en-US" altLang="en-US"/>
          </a:p>
        </p:txBody>
      </p:sp>
    </p:spTree>
    <p:extLst>
      <p:ext uri="{BB962C8B-B14F-4D97-AF65-F5344CB8AC3E}">
        <p14:creationId xmlns:p14="http://schemas.microsoft.com/office/powerpoint/2010/main" val="355821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3" descr="Macintosh HD:Users:florio:Desktop:refedsfinal.eps">
            <a:extLst>
              <a:ext uri="{FF2B5EF4-FFF2-40B4-BE49-F238E27FC236}">
                <a16:creationId xmlns:a16="http://schemas.microsoft.com/office/drawing/2014/main" id="{1C786369-609D-5249-BA92-A72829F9AD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9413" y="493713"/>
            <a:ext cx="153352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 name="Picture 7" descr="Macintosh HD:Users:florio:Desktop:REFEDS-lines-small.eps">
            <a:extLst>
              <a:ext uri="{FF2B5EF4-FFF2-40B4-BE49-F238E27FC236}">
                <a16:creationId xmlns:a16="http://schemas.microsoft.com/office/drawing/2014/main" id="{528F47F8-4A04-2148-9886-207B08972D8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29438" y="5227638"/>
            <a:ext cx="2243137"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Box 9">
            <a:extLst>
              <a:ext uri="{FF2B5EF4-FFF2-40B4-BE49-F238E27FC236}">
                <a16:creationId xmlns:a16="http://schemas.microsoft.com/office/drawing/2014/main" id="{7F4DCA26-E2FE-DD40-97EB-2D45CCA5179D}"/>
              </a:ext>
            </a:extLst>
          </p:cNvPr>
          <p:cNvSpPr txBox="1">
            <a:spLocks noChangeArrowheads="1"/>
          </p:cNvSpPr>
          <p:nvPr/>
        </p:nvSpPr>
        <p:spPr bwMode="auto">
          <a:xfrm>
            <a:off x="3767138" y="566738"/>
            <a:ext cx="48307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r"/>
            <a:r>
              <a:rPr lang="en-US" altLang="en-US" b="1" dirty="0">
                <a:latin typeface="Verdana" panose="020B0604030504040204" pitchFamily="34" charset="0"/>
              </a:rPr>
              <a:t>Federation Operators Group (FOG)</a:t>
            </a:r>
          </a:p>
        </p:txBody>
      </p:sp>
      <p:sp>
        <p:nvSpPr>
          <p:cNvPr id="2" name="TextBox 1">
            <a:extLst>
              <a:ext uri="{FF2B5EF4-FFF2-40B4-BE49-F238E27FC236}">
                <a16:creationId xmlns:a16="http://schemas.microsoft.com/office/drawing/2014/main" id="{4CC5820C-67E6-C84B-8818-DC4C46770EDB}"/>
              </a:ext>
            </a:extLst>
          </p:cNvPr>
          <p:cNvSpPr txBox="1"/>
          <p:nvPr/>
        </p:nvSpPr>
        <p:spPr>
          <a:xfrm>
            <a:off x="379414" y="1660366"/>
            <a:ext cx="8655050" cy="2862322"/>
          </a:xfrm>
          <a:prstGeom prst="rect">
            <a:avLst/>
          </a:prstGeom>
          <a:noFill/>
        </p:spPr>
        <p:txBody>
          <a:bodyPr wrap="square" rtlCol="0">
            <a:spAutoFit/>
          </a:bodyPr>
          <a:lstStyle/>
          <a:p>
            <a:r>
              <a:rPr lang="en-US" dirty="0"/>
              <a:t>WG Chair: Peter Schober</a:t>
            </a:r>
          </a:p>
          <a:p>
            <a:r>
              <a:rPr lang="en-US" dirty="0"/>
              <a:t>Wiki page: </a:t>
            </a:r>
            <a:r>
              <a:rPr lang="en-US" dirty="0">
                <a:hlinkClick r:id="rId5"/>
              </a:rPr>
              <a:t>https://wiki.refeds.org</a:t>
            </a:r>
            <a:r>
              <a:rPr lang="en-US">
                <a:hlinkClick r:id="rId5"/>
              </a:rPr>
              <a:t>/display/GROUPS/FOG</a:t>
            </a:r>
            <a:endParaRPr lang="en-US"/>
          </a:p>
          <a:p>
            <a:endParaRPr lang="en-US" dirty="0"/>
          </a:p>
          <a:p>
            <a:r>
              <a:rPr lang="en-US" dirty="0"/>
              <a:t>Special membership rules: </a:t>
            </a:r>
          </a:p>
          <a:p>
            <a:pPr marL="285750" indent="-285750">
              <a:buFont typeface="Arial" panose="020B0604020202020204" pitchFamily="34" charset="0"/>
              <a:buChar char="•"/>
            </a:pPr>
            <a:r>
              <a:rPr lang="en-US" dirty="0"/>
              <a:t>Open to Federation Operators as vetted by current members of FOG</a:t>
            </a:r>
          </a:p>
          <a:p>
            <a:pPr marL="285750" indent="-285750">
              <a:buFont typeface="Arial" panose="020B0604020202020204" pitchFamily="34" charset="0"/>
              <a:buChar char="•"/>
            </a:pPr>
            <a:r>
              <a:rPr lang="en-US" dirty="0"/>
              <a:t>Operating rules:</a:t>
            </a:r>
          </a:p>
          <a:p>
            <a:pPr marL="742950" lvl="1" indent="-285750">
              <a:buFont typeface="Arial" panose="020B0604020202020204" pitchFamily="34" charset="0"/>
              <a:buChar char="•"/>
            </a:pPr>
            <a:r>
              <a:rPr lang="en-US" dirty="0"/>
              <a:t>Participants of this list are free to use the information received, but neither the identity nor the affiliation of the source(s), nor that any other participant, may be revealed. If this cannot be ensured, redistribution of any information received requires prior express permission from the source(s).</a:t>
            </a:r>
          </a:p>
        </p:txBody>
      </p:sp>
      <p:sp>
        <p:nvSpPr>
          <p:cNvPr id="3" name="Slide Number Placeholder 2">
            <a:extLst>
              <a:ext uri="{FF2B5EF4-FFF2-40B4-BE49-F238E27FC236}">
                <a16:creationId xmlns:a16="http://schemas.microsoft.com/office/drawing/2014/main" id="{A798349B-5324-EF4D-8A60-7442CDEB4C29}"/>
              </a:ext>
            </a:extLst>
          </p:cNvPr>
          <p:cNvSpPr>
            <a:spLocks noGrp="1"/>
          </p:cNvSpPr>
          <p:nvPr>
            <p:ph type="sldNum" sz="quarter" idx="12"/>
          </p:nvPr>
        </p:nvSpPr>
        <p:spPr/>
        <p:txBody>
          <a:bodyPr/>
          <a:lstStyle/>
          <a:p>
            <a:fld id="{9195B74A-6CDA-224B-9CE6-F3FBD45D030B}" type="slidenum">
              <a:rPr lang="en-US" altLang="en-US" smtClean="0"/>
              <a:pPr/>
              <a:t>8</a:t>
            </a:fld>
            <a:endParaRPr lang="en-US" altLang="en-US"/>
          </a:p>
        </p:txBody>
      </p:sp>
    </p:spTree>
    <p:extLst>
      <p:ext uri="{BB962C8B-B14F-4D97-AF65-F5344CB8AC3E}">
        <p14:creationId xmlns:p14="http://schemas.microsoft.com/office/powerpoint/2010/main" val="812121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3" descr="Macintosh HD:Users:florio:Desktop:refedsfinal.eps">
            <a:extLst>
              <a:ext uri="{FF2B5EF4-FFF2-40B4-BE49-F238E27FC236}">
                <a16:creationId xmlns:a16="http://schemas.microsoft.com/office/drawing/2014/main" id="{1C786369-609D-5249-BA92-A72829F9AD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9413" y="493713"/>
            <a:ext cx="153352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 name="Picture 7" descr="Macintosh HD:Users:florio:Desktop:REFEDS-lines-small.eps">
            <a:extLst>
              <a:ext uri="{FF2B5EF4-FFF2-40B4-BE49-F238E27FC236}">
                <a16:creationId xmlns:a16="http://schemas.microsoft.com/office/drawing/2014/main" id="{528F47F8-4A04-2148-9886-207B08972D8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29438" y="5227638"/>
            <a:ext cx="2243137"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Box 9">
            <a:extLst>
              <a:ext uri="{FF2B5EF4-FFF2-40B4-BE49-F238E27FC236}">
                <a16:creationId xmlns:a16="http://schemas.microsoft.com/office/drawing/2014/main" id="{7F4DCA26-E2FE-DD40-97EB-2D45CCA5179D}"/>
              </a:ext>
            </a:extLst>
          </p:cNvPr>
          <p:cNvSpPr txBox="1">
            <a:spLocks noChangeArrowheads="1"/>
          </p:cNvSpPr>
          <p:nvPr/>
        </p:nvSpPr>
        <p:spPr bwMode="auto">
          <a:xfrm>
            <a:off x="3767138" y="566738"/>
            <a:ext cx="48307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r"/>
            <a:r>
              <a:rPr lang="en-US" altLang="en-US" b="1" dirty="0">
                <a:latin typeface="Verdana" panose="020B0604030504040204" pitchFamily="34" charset="0"/>
              </a:rPr>
              <a:t>Federation 2.0</a:t>
            </a:r>
          </a:p>
        </p:txBody>
      </p:sp>
      <p:sp>
        <p:nvSpPr>
          <p:cNvPr id="2" name="TextBox 1">
            <a:extLst>
              <a:ext uri="{FF2B5EF4-FFF2-40B4-BE49-F238E27FC236}">
                <a16:creationId xmlns:a16="http://schemas.microsoft.com/office/drawing/2014/main" id="{9CF07248-9D79-6B49-9DD2-04A4CE8457BD}"/>
              </a:ext>
            </a:extLst>
          </p:cNvPr>
          <p:cNvSpPr txBox="1"/>
          <p:nvPr/>
        </p:nvSpPr>
        <p:spPr>
          <a:xfrm>
            <a:off x="606287" y="1848678"/>
            <a:ext cx="7991613" cy="3416320"/>
          </a:xfrm>
          <a:prstGeom prst="rect">
            <a:avLst/>
          </a:prstGeom>
          <a:noFill/>
        </p:spPr>
        <p:txBody>
          <a:bodyPr wrap="square" rtlCol="0">
            <a:spAutoFit/>
          </a:bodyPr>
          <a:lstStyle/>
          <a:p>
            <a:r>
              <a:rPr lang="en-US" dirty="0"/>
              <a:t>WG Chairs: Judith Bush, Tom Barton</a:t>
            </a:r>
          </a:p>
          <a:p>
            <a:r>
              <a:rPr lang="en-US" dirty="0"/>
              <a:t>Wiki page: </a:t>
            </a:r>
            <a:r>
              <a:rPr lang="en-US" dirty="0">
                <a:hlinkClick r:id="rId5"/>
              </a:rPr>
              <a:t>https://wiki.refeds.org/display/GROUPS/Federation+2.0</a:t>
            </a:r>
            <a:endParaRPr lang="en-US" dirty="0"/>
          </a:p>
          <a:p>
            <a:endParaRPr lang="en-US" dirty="0"/>
          </a:p>
          <a:p>
            <a:r>
              <a:rPr lang="en-US" dirty="0"/>
              <a:t>Description:</a:t>
            </a:r>
          </a:p>
          <a:p>
            <a:pPr marL="285750" indent="-285750">
              <a:buFont typeface="Arial" panose="020B0604020202020204" pitchFamily="34" charset="0"/>
              <a:buChar char="•"/>
            </a:pPr>
            <a:r>
              <a:rPr lang="en-US" dirty="0"/>
              <a:t>WG is following a structured process to gather input from a wide range of information sources and individual perspectives, in order to review the past and current states and formulate possible future scenarios for the evolution of research and education federations</a:t>
            </a:r>
          </a:p>
          <a:p>
            <a:pPr marL="285750" indent="-285750">
              <a:buFont typeface="Arial" panose="020B0604020202020204" pitchFamily="34" charset="0"/>
              <a:buChar char="•"/>
            </a:pPr>
            <a:r>
              <a:rPr lang="en-US" dirty="0"/>
              <a:t>data will be </a:t>
            </a:r>
            <a:r>
              <a:rPr lang="en-US" dirty="0" err="1"/>
              <a:t>analysed</a:t>
            </a:r>
            <a:r>
              <a:rPr lang="en-US" dirty="0"/>
              <a:t> and </a:t>
            </a:r>
            <a:r>
              <a:rPr lang="en-US" dirty="0" err="1"/>
              <a:t>synthesised</a:t>
            </a:r>
            <a:r>
              <a:rPr lang="en-US" dirty="0"/>
              <a:t> to articulate the value of R&amp;E federation, identify potential changes that may increase that value, and recommend actions that R&amp;E Federations and others can take to increase their value over time</a:t>
            </a:r>
          </a:p>
          <a:p>
            <a:endParaRPr lang="en-US" dirty="0"/>
          </a:p>
        </p:txBody>
      </p:sp>
      <p:sp>
        <p:nvSpPr>
          <p:cNvPr id="3" name="Slide Number Placeholder 2">
            <a:extLst>
              <a:ext uri="{FF2B5EF4-FFF2-40B4-BE49-F238E27FC236}">
                <a16:creationId xmlns:a16="http://schemas.microsoft.com/office/drawing/2014/main" id="{3F325941-20D5-7C48-BE10-A916FECD239D}"/>
              </a:ext>
            </a:extLst>
          </p:cNvPr>
          <p:cNvSpPr>
            <a:spLocks noGrp="1"/>
          </p:cNvSpPr>
          <p:nvPr>
            <p:ph type="sldNum" sz="quarter" idx="12"/>
          </p:nvPr>
        </p:nvSpPr>
        <p:spPr/>
        <p:txBody>
          <a:bodyPr/>
          <a:lstStyle/>
          <a:p>
            <a:fld id="{9195B74A-6CDA-224B-9CE6-F3FBD45D030B}" type="slidenum">
              <a:rPr lang="en-US" altLang="en-US" smtClean="0"/>
              <a:pPr/>
              <a:t>9</a:t>
            </a:fld>
            <a:endParaRPr lang="en-US" altLang="en-US"/>
          </a:p>
        </p:txBody>
      </p:sp>
    </p:spTree>
    <p:extLst>
      <p:ext uri="{BB962C8B-B14F-4D97-AF65-F5344CB8AC3E}">
        <p14:creationId xmlns:p14="http://schemas.microsoft.com/office/powerpoint/2010/main" val="9630304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2F8CB887-9976-4E46-AF54-ECF704C83096}" vid="{5774566A-A12C-804C-AFD6-82A092FC6C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429</TotalTime>
  <Words>2129</Words>
  <Application>Microsoft Macintosh PowerPoint</Application>
  <PresentationFormat>On-screen Show (4:3)</PresentationFormat>
  <Paragraphs>332</Paragraphs>
  <Slides>28</Slides>
  <Notes>28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Symbol</vt:lpstr>
      <vt:lpstr>Times New Roman</vt:lpstr>
      <vt:lpstr>Verdana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SIRTFI - security incident response trust framework for federated identity</vt:lpstr>
      <vt:lpstr>Overall arc of work1</vt:lpstr>
      <vt:lpstr>Update on open tasks</vt:lpstr>
      <vt:lpstr>SIRTFI across proxies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Flanagan</dc:creator>
  <cp:lastModifiedBy>Heather Flanagan</cp:lastModifiedBy>
  <cp:revision>20</cp:revision>
  <dcterms:created xsi:type="dcterms:W3CDTF">2019-11-27T10:51:37Z</dcterms:created>
  <dcterms:modified xsi:type="dcterms:W3CDTF">2019-12-08T20:27:40Z</dcterms:modified>
</cp:coreProperties>
</file>