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>
      <p:cViewPr varScale="1">
        <p:scale>
          <a:sx n="98" d="100"/>
          <a:sy n="98" d="100"/>
        </p:scale>
        <p:origin x="200" y="10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b291b0c41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b291b0c41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b3b8e26d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b3b8e26d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b291b0c4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b291b0c4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ASX100 listed company. Kind of a big deal for AAF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$3.50 AUD for International Student Identity Card and at least a week of latency in the process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 subsidiary (Student Universe) already connected using SheerID. Wanted to integrate using SheerID for consistency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291b0c41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291b0c41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b291b0c4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b291b0c4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b291b0c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b291b0c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All IdPs and SPs agree to exchange a dozen or so core attributes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More information than most commercial services need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PII leakage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b291b0c41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b291b0c41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b291b0c41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b291b0c41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b291b0c41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b291b0c41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retrieval of the verification result is the charge trigger.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deliberately put this at the end of the chain to avoid charging for failed transactions (eg. student aborts, student can’t login to IdP)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b291b0c4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b291b0c4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in touch with InAcademia if you’re looking to verify European students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Verifying student status with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672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Scullen (Australian Access Federation)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Harry Lalor (SheerID)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488" y="1830463"/>
            <a:ext cx="4365025" cy="1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Learnings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Technical development is relatively easy…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agile approach - worked with customers to refine the solution and technical workflows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launched MVP and refined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… sorting out the commercial arrangements is harder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Joint development generated a better outcome than either of us could have conceived on our own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err="1"/>
              <a:t>SheerID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Knowledge of key drivers for merchants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Understanding of the value of a verification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Volume projections to help develop a business case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AAF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Understanding of university processes and nuances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Technical expertise to deliver a solution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906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228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800" y="1826446"/>
            <a:ext cx="2755300" cy="33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2783350" y="1597375"/>
            <a:ext cx="2171100" cy="640800"/>
          </a:xfrm>
          <a:prstGeom prst="wedgeEllipseCallout">
            <a:avLst>
              <a:gd name="adj1" fmla="val -63216"/>
              <a:gd name="adj2" fmla="val 7686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 problem...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3422925" y="2485363"/>
            <a:ext cx="4476900" cy="1006200"/>
          </a:xfrm>
          <a:prstGeom prst="wedgeEllipseCallout">
            <a:avLst>
              <a:gd name="adj1" fmla="val -62363"/>
              <a:gd name="adj2" fmla="val 4520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verifying customers as students so we can give them discounted flights is slow and expensive.</a:t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3422925" y="3977900"/>
            <a:ext cx="4476900" cy="1006200"/>
          </a:xfrm>
          <a:prstGeom prst="wedgeEllipseCallout">
            <a:avLst>
              <a:gd name="adj1" fmla="val -59799"/>
              <a:gd name="adj2" fmla="val -4228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anything you can do to help?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AAF</a:t>
            </a:r>
            <a:endParaRPr sz="1800"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Research and education focus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Grey area around commercial service providers in AAF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Some in the federation, some we declined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Australian Privacy Act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Concerns over disclosing personally identifiable information (PII) to service providers without the individual’s consent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SheerID</a:t>
            </a:r>
            <a:endParaRPr sz="1800"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Clients with global footprint require localized service delivery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Strict adherence to Privacy Laws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Localized content and service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Understand and respect cultural norms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Current relationship with students and our clients, not with HEIs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Need partners with long standing ties with Academic community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Commercial, not R&amp;S designation, made SP status awkward for some Federations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Rationale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AAF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Shares costs between participants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Improves sustainability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Recurring revenue stream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Income has few strings attached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Shares in the success of aggregators / merchants as they grow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Backing from the AAF Board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SheerID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AAF - trusted partner to HEIs in Australia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Full support of our client and AAF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Service solved for commercial status within R&amp;S framework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Consistent attribute release from HEIs to SheerID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Before: AAF core attributes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"auEduPersonSharedToken"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"ZsiAvfxa0BXULgcz7QXknbGtfxk"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"displayName"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"Jack Dougherty"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"eduPersonAffiliation"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"student; member"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"eduPersonScopedAffiliation"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"student@uq.edu.au; member@uq.edu.au"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"o"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"The University of Queensland"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"mail"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"j.dougherty@uq.edu.au"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"sn"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"Dougherty"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"givenName"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"Jack"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"homeOrgainsation"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"uq.edu.au"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"eduPersonPrincipalName"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"dougherty@uq.edu.au"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…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After: VerifID verification response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  "user"</a:t>
            </a:r>
            <a:r>
              <a:rPr lang="en" sz="16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"identifier"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"really_long_opaque_persistent_identifier"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"faculty"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"student"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"staff"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"employee"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 "member"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"affiliate"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 "alum"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"library-walk-in"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 sz="1600">
              <a:solidFill>
                <a:schemeClr val="accent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"verification_id"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"some_random_hard_to_guess_string"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"verification_timestamp"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"2018-12-20T09:29:28.146500Z"</a:t>
            </a:r>
            <a:endParaRPr sz="16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 - Technical Architecture</a:t>
            </a: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1070150" y="1337700"/>
            <a:ext cx="4729644" cy="3181788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AAF SAML</a:t>
            </a:r>
            <a:br>
              <a:rPr lang="en"/>
            </a:br>
            <a:r>
              <a:rPr lang="en"/>
              <a:t>Federation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325" y="1818697"/>
            <a:ext cx="693200" cy="68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100" y="2638185"/>
            <a:ext cx="693200" cy="68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325" y="3457672"/>
            <a:ext cx="693200" cy="68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018" y="2408930"/>
            <a:ext cx="1890702" cy="64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9"/>
          <p:cNvCxnSpPr>
            <a:stCxn id="100" idx="0"/>
          </p:cNvCxnSpPr>
          <p:nvPr/>
        </p:nvCxnSpPr>
        <p:spPr>
          <a:xfrm rot="10800000" flipH="1">
            <a:off x="2303925" y="3095872"/>
            <a:ext cx="490800" cy="36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9"/>
          <p:cNvCxnSpPr>
            <a:stCxn id="99" idx="3"/>
          </p:cNvCxnSpPr>
          <p:nvPr/>
        </p:nvCxnSpPr>
        <p:spPr>
          <a:xfrm rot="10800000" flipH="1">
            <a:off x="2097299" y="2871261"/>
            <a:ext cx="659400" cy="10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9"/>
          <p:cNvCxnSpPr>
            <a:stCxn id="98" idx="3"/>
          </p:cNvCxnSpPr>
          <p:nvPr/>
        </p:nvCxnSpPr>
        <p:spPr>
          <a:xfrm>
            <a:off x="2650524" y="2160674"/>
            <a:ext cx="201600" cy="45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9"/>
          <p:cNvCxnSpPr/>
          <p:nvPr/>
        </p:nvCxnSpPr>
        <p:spPr>
          <a:xfrm flipH="1">
            <a:off x="3587775" y="1801100"/>
            <a:ext cx="396600" cy="79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9"/>
          <p:cNvCxnSpPr/>
          <p:nvPr/>
        </p:nvCxnSpPr>
        <p:spPr>
          <a:xfrm flipH="1">
            <a:off x="3774225" y="2006525"/>
            <a:ext cx="1065300" cy="70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9"/>
          <p:cNvCxnSpPr>
            <a:stCxn id="101" idx="1"/>
          </p:cNvCxnSpPr>
          <p:nvPr/>
        </p:nvCxnSpPr>
        <p:spPr>
          <a:xfrm flipH="1">
            <a:off x="3774318" y="2730018"/>
            <a:ext cx="917700" cy="12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9"/>
          <p:cNvCxnSpPr/>
          <p:nvPr/>
        </p:nvCxnSpPr>
        <p:spPr>
          <a:xfrm rot="10800000">
            <a:off x="3726350" y="3076725"/>
            <a:ext cx="960300" cy="49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9"/>
          <p:cNvCxnSpPr/>
          <p:nvPr/>
        </p:nvCxnSpPr>
        <p:spPr>
          <a:xfrm flipH="1">
            <a:off x="6306075" y="1810650"/>
            <a:ext cx="1108500" cy="678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9"/>
          <p:cNvCxnSpPr>
            <a:stCxn id="111" idx="1"/>
          </p:cNvCxnSpPr>
          <p:nvPr/>
        </p:nvCxnSpPr>
        <p:spPr>
          <a:xfrm rot="10800000">
            <a:off x="6411224" y="2730025"/>
            <a:ext cx="1051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9"/>
          <p:cNvCxnSpPr/>
          <p:nvPr/>
        </p:nvCxnSpPr>
        <p:spPr>
          <a:xfrm rot="10800000">
            <a:off x="6310900" y="2995300"/>
            <a:ext cx="1098900" cy="669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19"/>
          <p:cNvSpPr txBox="1"/>
          <p:nvPr/>
        </p:nvSpPr>
        <p:spPr>
          <a:xfrm>
            <a:off x="6642825" y="2122775"/>
            <a:ext cx="11493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OAuth2 flow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9649" y="1484275"/>
            <a:ext cx="5682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9" y="1712400"/>
            <a:ext cx="5682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1662" y="3276125"/>
            <a:ext cx="5682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7699" y="1523487"/>
            <a:ext cx="5682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3024" y="2443675"/>
            <a:ext cx="5682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7699" y="3363875"/>
            <a:ext cx="5682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6486513" y="3989225"/>
            <a:ext cx="18906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Commercial services requiring affiliation verification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 - Commercial Model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Pay-per-verification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Same price for everyone (direct or via an aggregation service)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Collection of a verification result is the trigger for charging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Charge incurred regardless of the student status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negative result is still a confirmation of the customer’s current status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terms and conditions for all subscribers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not InAcademia?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Currently European focused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Relies on </a:t>
            </a:r>
            <a:r>
              <a:rPr lang="en" dirty="0" err="1"/>
              <a:t>eduGAIN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AAF </a:t>
            </a:r>
            <a:r>
              <a:rPr lang="en" dirty="0" err="1"/>
              <a:t>IdPs</a:t>
            </a:r>
            <a:r>
              <a:rPr lang="en" dirty="0"/>
              <a:t> must opt in. Only 30% connected at this stage.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Commercial arrangements still to be clarified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uiExpand="1" build="p"/>
    </p:bld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Macintosh PowerPoint</Application>
  <PresentationFormat>On-screen Show (16:9)</PresentationFormat>
  <Paragraphs>102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Consolas</vt:lpstr>
      <vt:lpstr>Simple Dark</vt:lpstr>
      <vt:lpstr>Verifying student status with </vt:lpstr>
      <vt:lpstr>PowerPoint Presentation</vt:lpstr>
      <vt:lpstr>Context</vt:lpstr>
      <vt:lpstr>Rationale</vt:lpstr>
      <vt:lpstr>Before: AAF core attributes</vt:lpstr>
      <vt:lpstr>After: VerifID verification response</vt:lpstr>
      <vt:lpstr>The Solution - Technical Architecture</vt:lpstr>
      <vt:lpstr>The Solution - Commercial Model</vt:lpstr>
      <vt:lpstr>Why not InAcademia?</vt:lpstr>
      <vt:lpstr>Learnings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Verifying student status with </dc:title>
  <cp:lastModifiedBy>John Scullen</cp:lastModifiedBy>
  <cp:revision>1</cp:revision>
  <dcterms:modified xsi:type="dcterms:W3CDTF">2019-06-16T07:57:15Z</dcterms:modified>
</cp:coreProperties>
</file>