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  <p:sldMasterId id="2147484843" r:id="rId2"/>
    <p:sldMasterId id="2147484855" r:id="rId3"/>
    <p:sldMasterId id="2147484867" r:id="rId4"/>
    <p:sldMasterId id="2147484879" r:id="rId5"/>
  </p:sldMasterIdLst>
  <p:notesMasterIdLst>
    <p:notesMasterId r:id="rId17"/>
  </p:notesMasterIdLst>
  <p:handoutMasterIdLst>
    <p:handoutMasterId r:id="rId18"/>
  </p:handoutMasterIdLst>
  <p:sldIdLst>
    <p:sldId id="411" r:id="rId6"/>
    <p:sldId id="588" r:id="rId7"/>
    <p:sldId id="590" r:id="rId8"/>
    <p:sldId id="595" r:id="rId9"/>
    <p:sldId id="584" r:id="rId10"/>
    <p:sldId id="591" r:id="rId11"/>
    <p:sldId id="596" r:id="rId12"/>
    <p:sldId id="592" r:id="rId13"/>
    <p:sldId id="593" r:id="rId14"/>
    <p:sldId id="597" r:id="rId15"/>
    <p:sldId id="594" r:id="rId16"/>
  </p:sldIdLst>
  <p:sldSz cx="12192000" cy="6858000"/>
  <p:notesSz cx="6881813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orient="horz" pos="768" userDrawn="1">
          <p15:clr>
            <a:srgbClr val="A4A3A4"/>
          </p15:clr>
        </p15:guide>
        <p15:guide id="3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e Campasano" initials="RC" lastIdx="4" clrIdx="0"/>
  <p:cmAuthor id="7" name="Microsoft Office User" initials="Office [6]" lastIdx="1" clrIdx="7">
    <p:extLst/>
  </p:cmAuthor>
  <p:cmAuthor id="1" name="tbarton" initials="tb" lastIdx="18" clrIdx="1">
    <p:extLst/>
  </p:cmAuthor>
  <p:cmAuthor id="8" name="Microsoft Office User" initials="Office [7]" lastIdx="1" clrIdx="8">
    <p:extLst/>
  </p:cmAuthor>
  <p:cmAuthor id="2" name="Microsoft Office User" initials="Office" lastIdx="1" clrIdx="2">
    <p:extLst/>
  </p:cmAuthor>
  <p:cmAuthor id="9" name="Microsoft Office User" initials="Office [8]" lastIdx="1" clrIdx="9">
    <p:extLst/>
  </p:cmAuthor>
  <p:cmAuthor id="3" name="Microsoft Office User" initials="Office [2]" lastIdx="1" clrIdx="3">
    <p:extLst/>
  </p:cmAuthor>
  <p:cmAuthor id="10" name="Microsoft Office User" initials="Office [9]" lastIdx="1" clrIdx="10">
    <p:extLst/>
  </p:cmAuthor>
  <p:cmAuthor id="4" name="Microsoft Office User" initials="Office [3]" lastIdx="1" clrIdx="4">
    <p:extLst/>
  </p:cmAuthor>
  <p:cmAuthor id="5" name="Microsoft Office User" initials="Office [4]" lastIdx="1" clrIdx="5">
    <p:extLst/>
  </p:cmAuthor>
  <p:cmAuthor id="6" name="Microsoft Office User" initials="Office [5]" lastIdx="1" clrIdx="6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813A"/>
    <a:srgbClr val="800000"/>
    <a:srgbClr val="008000"/>
    <a:srgbClr val="FF99CC"/>
    <a:srgbClr val="79DCFF"/>
    <a:srgbClr val="37CBFF"/>
    <a:srgbClr val="A7E8FF"/>
    <a:srgbClr val="00589A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5" autoAdjust="0"/>
    <p:restoredTop sz="87891" autoAdjust="0"/>
  </p:normalViewPr>
  <p:slideViewPr>
    <p:cSldViewPr>
      <p:cViewPr varScale="1">
        <p:scale>
          <a:sx n="78" d="100"/>
          <a:sy n="78" d="100"/>
        </p:scale>
        <p:origin x="-904" y="-112"/>
      </p:cViewPr>
      <p:guideLst>
        <p:guide orient="horz" pos="2160"/>
        <p:guide orient="horz" pos="76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-50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commentAuthors" Target="commentAuthors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hannahshort:Library:Containers:com.apple.mail:Data:Library:Mail%20Downloads:094B5CA7-9F61-4394-BE50-50A097F44C69:sirtfi-contacts-sta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Sirtfi Contacts by Type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Count</c:v>
                </c:pt>
              </c:strCache>
            </c:strRef>
          </c:tx>
          <c:invertIfNegative val="0"/>
          <c:cat>
            <c:strRef>
              <c:f>Sheet3!$A$2:$A$8</c:f>
              <c:strCache>
                <c:ptCount val="7"/>
                <c:pt idx="0">
                  <c:v>Organisation SP/IdP Operators</c:v>
                </c:pt>
                <c:pt idx="1">
                  <c:v>Other</c:v>
                </c:pt>
                <c:pt idx="2">
                  <c:v>Federation </c:v>
                </c:pt>
                <c:pt idx="3">
                  <c:v>Individual</c:v>
                </c:pt>
                <c:pt idx="4">
                  <c:v>Organisation IT</c:v>
                </c:pt>
                <c:pt idx="5">
                  <c:v>Organisation Security</c:v>
                </c:pt>
                <c:pt idx="6">
                  <c:v>NREN</c:v>
                </c:pt>
              </c:strCache>
            </c:strRef>
          </c:cat>
          <c:val>
            <c:numRef>
              <c:f>Sheet3!$B$2:$B$8</c:f>
              <c:numCache>
                <c:formatCode>General</c:formatCode>
                <c:ptCount val="7"/>
                <c:pt idx="0">
                  <c:v>3.0</c:v>
                </c:pt>
                <c:pt idx="1">
                  <c:v>3.0</c:v>
                </c:pt>
                <c:pt idx="2">
                  <c:v>5.0</c:v>
                </c:pt>
                <c:pt idx="3">
                  <c:v>39.0</c:v>
                </c:pt>
                <c:pt idx="4">
                  <c:v>46.0</c:v>
                </c:pt>
                <c:pt idx="5">
                  <c:v>93.0</c:v>
                </c:pt>
                <c:pt idx="6">
                  <c:v>143.0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1315592"/>
        <c:axId val="2131647144"/>
      </c:barChart>
      <c:catAx>
        <c:axId val="2131315592"/>
        <c:scaling>
          <c:orientation val="minMax"/>
        </c:scaling>
        <c:delete val="0"/>
        <c:axPos val="b"/>
        <c:majorTickMark val="out"/>
        <c:minorTickMark val="none"/>
        <c:tickLblPos val="nextTo"/>
        <c:crossAx val="2131647144"/>
        <c:crosses val="autoZero"/>
        <c:auto val="1"/>
        <c:lblAlgn val="ctr"/>
        <c:lblOffset val="100"/>
        <c:noMultiLvlLbl val="0"/>
      </c:catAx>
      <c:valAx>
        <c:axId val="2131647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13155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70128" y="93663"/>
            <a:ext cx="2111606" cy="315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686" tIns="44547" rIns="90686" bIns="44547" anchor="ctr">
            <a:spAutoFit/>
          </a:bodyPr>
          <a:lstStyle/>
          <a:p>
            <a:pPr defTabSz="914397" eaLnBrk="0" hangingPunct="0">
              <a:defRPr/>
            </a:pPr>
            <a:r>
              <a:rPr lang="en-US" sz="1400"/>
              <a:t>The University of Chicago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420533" y="8896351"/>
            <a:ext cx="391154" cy="314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686" tIns="44547" rIns="90686" bIns="44547" anchor="ctr">
            <a:spAutoFit/>
          </a:bodyPr>
          <a:lstStyle/>
          <a:p>
            <a:pPr algn="r" defTabSz="914397" eaLnBrk="0" hangingPunct="0">
              <a:defRPr/>
            </a:pPr>
            <a:fld id="{98743241-0798-40FE-BCE5-801CF2EB2940}" type="slidenum">
              <a:rPr lang="en-US" sz="1400"/>
              <a:pPr algn="r" defTabSz="914397" eaLnBrk="0" hangingPunct="0"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95028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329" y="4416426"/>
            <a:ext cx="5049156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686" tIns="44547" rIns="90686" bIns="445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7663" y="698500"/>
            <a:ext cx="6189662" cy="3482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70128" y="93663"/>
            <a:ext cx="2111606" cy="315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686" tIns="44547" rIns="90686" bIns="44547" anchor="ctr">
            <a:spAutoFit/>
          </a:bodyPr>
          <a:lstStyle/>
          <a:p>
            <a:pPr defTabSz="914397" eaLnBrk="0" hangingPunct="0">
              <a:defRPr/>
            </a:pPr>
            <a:r>
              <a:rPr lang="en-US" sz="1400"/>
              <a:t>The University of Chicago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6420533" y="8896351"/>
            <a:ext cx="391154" cy="314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686" tIns="44547" rIns="90686" bIns="44547" anchor="ctr">
            <a:spAutoFit/>
          </a:bodyPr>
          <a:lstStyle/>
          <a:p>
            <a:pPr algn="r" defTabSz="914397" eaLnBrk="0" hangingPunct="0">
              <a:defRPr/>
            </a:pPr>
            <a:fld id="{8AA7FD5B-B102-4CFB-956C-6A6301A8F3B4}" type="slidenum">
              <a:rPr lang="en-US" sz="1400"/>
              <a:pPr algn="r" defTabSz="914397" eaLnBrk="0" hangingPunct="0"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488263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7663" y="698500"/>
            <a:ext cx="6189662" cy="3482975"/>
          </a:xfrm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4944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need to explain much, just that we all must be prepared for when a bad guy gets loose in </a:t>
            </a:r>
            <a:r>
              <a:rPr lang="en-US" dirty="0" smtClean="0"/>
              <a:t>FIM</a:t>
            </a:r>
          </a:p>
          <a:p>
            <a:r>
              <a:rPr lang="en-US" dirty="0" smtClean="0"/>
              <a:t>Over the past few years</a:t>
            </a:r>
            <a:r>
              <a:rPr lang="en-US" baseline="0" dirty="0" smtClean="0"/>
              <a:t> the REFEDS Sirtfi WG has defined a trust framework and assurance profile that identifies a baseline of security practices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804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MET is data across all R&amp;E Feds.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eduGain</a:t>
            </a:r>
            <a:r>
              <a:rPr lang="en-US" baseline="0" dirty="0" smtClean="0"/>
              <a:t> covers published entities. Although there are now 22 Feds with some </a:t>
            </a:r>
            <a:r>
              <a:rPr lang="en-US" baseline="0" dirty="0" err="1" smtClean="0"/>
              <a:t>Sirtfi</a:t>
            </a:r>
            <a:r>
              <a:rPr lang="en-US" baseline="0" dirty="0" smtClean="0"/>
              <a:t>, it’s still not clear that there is much *active* support and encouragement for further adoption. Maybe ask for show of hands in the room, do some friendly yet public shaming.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7751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technology with which to build the service is not a problem. The hard parts are</a:t>
            </a:r>
            <a:r>
              <a:rPr lang="en-US" baseline="0" dirty="0" smtClean="0"/>
              <a:t> the last two questions. Maybe people in the room have ideas?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334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Clunky imitation of your slide!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00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Selected</a:t>
            </a:r>
            <a:r>
              <a:rPr lang="en-US" baseline="0" dirty="0" smtClean="0"/>
              <a:t> – you don’t have time to say everything that’s important.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092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914400" y="1837633"/>
            <a:ext cx="103632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E5813A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408132"/>
            <a:ext cx="10363200" cy="13716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99612" y="3962400"/>
            <a:ext cx="9347200" cy="1600200"/>
          </a:xfrm>
        </p:spPr>
        <p:txBody>
          <a:bodyPr/>
          <a:lstStyle>
            <a:lvl1pPr marL="0" indent="0">
              <a:buFontTx/>
              <a:buNone/>
              <a:defRPr sz="23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368800" y="6257636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Internal Use Only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53BB4014-290C-432D-A531-3FEBCA7EF7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948" y="2141943"/>
            <a:ext cx="2032104" cy="16256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Internal Use Only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8FB84-FBC5-4FEC-A5D4-0FD662C14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12200" y="304800"/>
            <a:ext cx="2768600" cy="5600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102600" cy="5600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Internal Use Only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F7BD6-562B-483B-86C6-214F5D79A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95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 - Internal Use Only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146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2441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56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59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 - Internal Use Only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6932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 - Internal Use Only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7907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878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Internal Use Only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F5B7E-AC7F-4E15-9576-8A8B95E8B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26435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738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237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86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 - Internal Use Only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351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3421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870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208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 - Internal Use Only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2919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 - Internal Use Only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09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Internal Use Only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7820B-3266-4FD8-82F4-E61F136AB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1964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69195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98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123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87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 - Internal Use Only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289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417674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847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3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 - Internal Use Only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488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952500"/>
            <a:ext cx="5384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952500"/>
            <a:ext cx="5384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Internal Use Only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79E24-3D5A-42A8-84CB-87A2E32C9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 - Internal Use Only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3895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69176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26158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442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509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00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 - Internal Use Only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603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11947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8625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5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Internal Use Only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075C8-108B-49F4-A068-71A3D3632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 - Internal Use Only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928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 - Internal Use Only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8829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627728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821144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5958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6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Internal Use Only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000F7-F136-4971-9BB3-0C2A21CC5F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Internal Use Only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7B810-8890-499F-88F2-C935E21A6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Internal Use Only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FAAB4-3BCF-4BE4-9356-9C8F26936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Internal Use Only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08FEA-21B4-41BA-A3FB-AFB999422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3.pn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3.pn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3.pn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3.pn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304800"/>
            <a:ext cx="1066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952500"/>
            <a:ext cx="10972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97287" y="6324602"/>
            <a:ext cx="2641600" cy="40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69843" y="6324602"/>
            <a:ext cx="3860800" cy="40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/>
              <a:t>Confidential - Internal Use Only</a:t>
            </a:r>
            <a:endParaRPr 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591800" y="6324602"/>
            <a:ext cx="1320800" cy="40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E5813A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C829689F-2F42-422C-B4E4-66D08ABF55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3"/>
          <p:cNvSpPr>
            <a:spLocks noChangeShapeType="1"/>
          </p:cNvSpPr>
          <p:nvPr/>
        </p:nvSpPr>
        <p:spPr bwMode="auto">
          <a:xfrm>
            <a:off x="508000" y="762000"/>
            <a:ext cx="11074400" cy="0"/>
          </a:xfrm>
          <a:prstGeom prst="line">
            <a:avLst/>
          </a:prstGeom>
          <a:noFill/>
          <a:ln w="9525">
            <a:solidFill>
              <a:srgbClr val="E5813A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/>
          </a:p>
        </p:txBody>
      </p:sp>
      <p:sp>
        <p:nvSpPr>
          <p:cNvPr id="1032" name="Line 3"/>
          <p:cNvSpPr>
            <a:spLocks noChangeShapeType="1"/>
          </p:cNvSpPr>
          <p:nvPr/>
        </p:nvSpPr>
        <p:spPr bwMode="auto">
          <a:xfrm>
            <a:off x="508000" y="6223000"/>
            <a:ext cx="11074400" cy="0"/>
          </a:xfrm>
          <a:prstGeom prst="line">
            <a:avLst/>
          </a:prstGeom>
          <a:noFill/>
          <a:ln w="9525">
            <a:solidFill>
              <a:srgbClr val="E5813A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49" y="6095999"/>
            <a:ext cx="952500" cy="7620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37" r:id="rId1"/>
    <p:sldLayoutId id="2147484827" r:id="rId2"/>
    <p:sldLayoutId id="2147484828" r:id="rId3"/>
    <p:sldLayoutId id="2147484829" r:id="rId4"/>
    <p:sldLayoutId id="2147484830" r:id="rId5"/>
    <p:sldLayoutId id="2147484831" r:id="rId6"/>
    <p:sldLayoutId id="2147484832" r:id="rId7"/>
    <p:sldLayoutId id="2147484833" r:id="rId8"/>
    <p:sldLayoutId id="2147484834" r:id="rId9"/>
    <p:sldLayoutId id="2147484835" r:id="rId10"/>
    <p:sldLayoutId id="2147484836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Garamond" pitchFamily="18" charset="0"/>
        </a:defRPr>
      </a:lvl9pPr>
    </p:titleStyle>
    <p:bodyStyle>
      <a:lvl1pPr marL="469900" indent="-469900" algn="l" rtl="0" eaLnBrk="1" fontAlgn="base" hangingPunct="1">
        <a:spcBef>
          <a:spcPct val="60000"/>
        </a:spcBef>
        <a:spcAft>
          <a:spcPct val="0"/>
        </a:spcAft>
        <a:buClr>
          <a:srgbClr val="800000"/>
        </a:buClr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60000"/>
        </a:spcBef>
        <a:spcAft>
          <a:spcPct val="0"/>
        </a:spcAft>
        <a:buClr>
          <a:srgbClr val="800000"/>
        </a:buClr>
        <a:buFont typeface="Symbol" pitchFamily="18" charset="2"/>
        <a:buChar char="-"/>
        <a:defRPr sz="24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60000"/>
        </a:spcBef>
        <a:spcAft>
          <a:spcPct val="0"/>
        </a:spcAft>
        <a:buClr>
          <a:srgbClr val="800000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95403"/>
            <a:ext cx="109728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3" y="6392296"/>
            <a:ext cx="2438399" cy="274320"/>
          </a:xfrm>
          <a:prstGeom prst="rect">
            <a:avLst/>
          </a:prstGeom>
        </p:spPr>
      </p:pic>
      <p:pic>
        <p:nvPicPr>
          <p:cNvPr id="6" name="Picture 6" descr="C:\Users\leilani\AppData\Local\Microsoft\Windows\Temporary Internet Files\Content.IE5\37EVCIBA\MC900431599[1]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6531187"/>
            <a:ext cx="243840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92299"/>
            <a:ext cx="7416800" cy="3291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Confidential - Internal Use Only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3028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44" r:id="rId1"/>
    <p:sldLayoutId id="2147484845" r:id="rId2"/>
    <p:sldLayoutId id="2147484846" r:id="rId3"/>
    <p:sldLayoutId id="2147484847" r:id="rId4"/>
    <p:sldLayoutId id="2147484848" r:id="rId5"/>
    <p:sldLayoutId id="2147484849" r:id="rId6"/>
    <p:sldLayoutId id="2147484850" r:id="rId7"/>
    <p:sldLayoutId id="2147484851" r:id="rId8"/>
    <p:sldLayoutId id="2147484852" r:id="rId9"/>
    <p:sldLayoutId id="2147484853" r:id="rId10"/>
    <p:sldLayoutId id="2147484854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95403"/>
            <a:ext cx="109728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3" y="6392296"/>
            <a:ext cx="2438399" cy="274320"/>
          </a:xfrm>
          <a:prstGeom prst="rect">
            <a:avLst/>
          </a:prstGeom>
        </p:spPr>
      </p:pic>
      <p:pic>
        <p:nvPicPr>
          <p:cNvPr id="6" name="Picture 6" descr="C:\Users\leilani\AppData\Local\Microsoft\Windows\Temporary Internet Files\Content.IE5\37EVCIBA\MC900431599[1]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6531187"/>
            <a:ext cx="243840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92299"/>
            <a:ext cx="7416800" cy="3291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Confidential - Internal Use Only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943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56" r:id="rId1"/>
    <p:sldLayoutId id="2147484857" r:id="rId2"/>
    <p:sldLayoutId id="2147484858" r:id="rId3"/>
    <p:sldLayoutId id="2147484859" r:id="rId4"/>
    <p:sldLayoutId id="2147484860" r:id="rId5"/>
    <p:sldLayoutId id="2147484861" r:id="rId6"/>
    <p:sldLayoutId id="2147484862" r:id="rId7"/>
    <p:sldLayoutId id="2147484863" r:id="rId8"/>
    <p:sldLayoutId id="2147484864" r:id="rId9"/>
    <p:sldLayoutId id="2147484865" r:id="rId10"/>
    <p:sldLayoutId id="2147484866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95403"/>
            <a:ext cx="109728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3" y="6392296"/>
            <a:ext cx="2438399" cy="274320"/>
          </a:xfrm>
          <a:prstGeom prst="rect">
            <a:avLst/>
          </a:prstGeom>
        </p:spPr>
      </p:pic>
      <p:pic>
        <p:nvPicPr>
          <p:cNvPr id="6" name="Picture 6" descr="C:\Users\leilani\AppData\Local\Microsoft\Windows\Temporary Internet Files\Content.IE5\37EVCIBA\MC900431599[1]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6531187"/>
            <a:ext cx="243840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92299"/>
            <a:ext cx="7416800" cy="3291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Confidential - Internal Use Only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811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68" r:id="rId1"/>
    <p:sldLayoutId id="2147484869" r:id="rId2"/>
    <p:sldLayoutId id="2147484870" r:id="rId3"/>
    <p:sldLayoutId id="2147484871" r:id="rId4"/>
    <p:sldLayoutId id="2147484872" r:id="rId5"/>
    <p:sldLayoutId id="2147484873" r:id="rId6"/>
    <p:sldLayoutId id="2147484874" r:id="rId7"/>
    <p:sldLayoutId id="2147484875" r:id="rId8"/>
    <p:sldLayoutId id="2147484876" r:id="rId9"/>
    <p:sldLayoutId id="2147484877" r:id="rId10"/>
    <p:sldLayoutId id="2147484878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95403"/>
            <a:ext cx="109728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3" y="6392296"/>
            <a:ext cx="2438399" cy="274320"/>
          </a:xfrm>
          <a:prstGeom prst="rect">
            <a:avLst/>
          </a:prstGeom>
        </p:spPr>
      </p:pic>
      <p:pic>
        <p:nvPicPr>
          <p:cNvPr id="6" name="Picture 6" descr="C:\Users\leilani\AppData\Local\Microsoft\Windows\Temporary Internet Files\Content.IE5\37EVCIBA\MC900431599[1]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6531187"/>
            <a:ext cx="243840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92299"/>
            <a:ext cx="7416800" cy="3291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Confidential - Internal Use Only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743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80" r:id="rId1"/>
    <p:sldLayoutId id="2147484881" r:id="rId2"/>
    <p:sldLayoutId id="2147484882" r:id="rId3"/>
    <p:sldLayoutId id="2147484883" r:id="rId4"/>
    <p:sldLayoutId id="2147484884" r:id="rId5"/>
    <p:sldLayoutId id="2147484885" r:id="rId6"/>
    <p:sldLayoutId id="2147484886" r:id="rId7"/>
    <p:sldLayoutId id="2147484887" r:id="rId8"/>
    <p:sldLayoutId id="2147484888" r:id="rId9"/>
    <p:sldLayoutId id="2147484889" r:id="rId10"/>
    <p:sldLayoutId id="2147484890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WG Update: Security Incident Response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REFEDS @ </a:t>
            </a:r>
            <a:r>
              <a:rPr lang="en-US" dirty="0" smtClean="0"/>
              <a:t>TNC18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June 10</a:t>
            </a:r>
            <a:r>
              <a:rPr lang="en-US" baseline="30000" dirty="0" smtClean="0"/>
              <a:t>th</a:t>
            </a:r>
            <a:r>
              <a:rPr lang="en-US" dirty="0" smtClean="0"/>
              <a:t> 2018, Trondheim</a:t>
            </a: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Slides by Tom Barton (Internet2, </a:t>
            </a:r>
            <a:r>
              <a:rPr lang="en-US" dirty="0" err="1" smtClean="0"/>
              <a:t>Uni</a:t>
            </a:r>
            <a:r>
              <a:rPr lang="en-US" dirty="0" smtClean="0"/>
              <a:t> Chicago) 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Presented by </a:t>
            </a:r>
            <a:r>
              <a:rPr lang="en-US" dirty="0" smtClean="0"/>
              <a:t>Hannah Short (CERN)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Sirtfi Contact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Who is being listed as REFEDS Security contacts?</a:t>
            </a:r>
          </a:p>
          <a:p>
            <a:r>
              <a:rPr lang="en-US" dirty="0" smtClean="0"/>
              <a:t>Difficulties experienced in tabletop</a:t>
            </a:r>
          </a:p>
          <a:p>
            <a:pPr lvl="1"/>
            <a:r>
              <a:rPr lang="en-US" dirty="0" smtClean="0"/>
              <a:t>Where can I find the contacts?</a:t>
            </a:r>
          </a:p>
          <a:p>
            <a:pPr lvl="1"/>
            <a:r>
              <a:rPr lang="en-US" dirty="0" smtClean="0"/>
              <a:t>Which should be used if there are multiple? </a:t>
            </a:r>
          </a:p>
          <a:p>
            <a:pPr lvl="1"/>
            <a:r>
              <a:rPr lang="en-US" dirty="0" smtClean="0"/>
              <a:t>Where are the contacts for Federation Operators?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95% list only 1 contact</a:t>
            </a:r>
          </a:p>
          <a:p>
            <a:pPr marL="0" indent="0" algn="ctr">
              <a:buNone/>
            </a:pPr>
            <a:r>
              <a:rPr lang="en-US" dirty="0" smtClean="0"/>
              <a:t>10% list only individuals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F5B7E-AC7F-4E15-9576-8A8B95E8B28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370511"/>
              </p:ext>
            </p:extLst>
          </p:nvPr>
        </p:nvGraphicFramePr>
        <p:xfrm>
          <a:off x="6248400" y="2362200"/>
          <a:ext cx="5257800" cy="293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0" y="5562600"/>
            <a:ext cx="4559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+mn-lt"/>
              </a:rPr>
              <a:t>eduGAIN metadata analysis, May 2018</a:t>
            </a:r>
          </a:p>
        </p:txBody>
      </p:sp>
    </p:spTree>
    <p:extLst>
      <p:ext uri="{BB962C8B-B14F-4D97-AF65-F5344CB8AC3E}">
        <p14:creationId xmlns:p14="http://schemas.microsoft.com/office/powerpoint/2010/main" val="1797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</a:t>
            </a:r>
            <a:r>
              <a:rPr lang="en-US" dirty="0" smtClean="0"/>
              <a:t>tabletop, Autumn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new participants (volunteers???) </a:t>
            </a:r>
          </a:p>
          <a:p>
            <a:r>
              <a:rPr lang="en-US" dirty="0" smtClean="0"/>
              <a:t>Follow </a:t>
            </a:r>
            <a:r>
              <a:rPr lang="en-US" dirty="0" smtClean="0"/>
              <a:t>new Sirtfi procedures, or AARC’s if </a:t>
            </a:r>
            <a:r>
              <a:rPr lang="en-US" dirty="0" err="1" smtClean="0"/>
              <a:t>Sirtfi’s</a:t>
            </a:r>
            <a:r>
              <a:rPr lang="en-US" dirty="0" smtClean="0"/>
              <a:t> aren’t ready.</a:t>
            </a:r>
          </a:p>
          <a:p>
            <a:r>
              <a:rPr lang="en-US" dirty="0" smtClean="0"/>
              <a:t>Check on work </a:t>
            </a:r>
            <a:r>
              <a:rPr lang="en-US" dirty="0"/>
              <a:t>beginning in WISE to understand needs for wide scale security communication </a:t>
            </a:r>
            <a:r>
              <a:rPr lang="en-US" dirty="0" smtClean="0"/>
              <a:t>challenges</a:t>
            </a:r>
          </a:p>
          <a:p>
            <a:r>
              <a:rPr lang="en-US" dirty="0" smtClean="0"/>
              <a:t>Improve design of tabletop 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F5B7E-AC7F-4E15-9576-8A8B95E8B28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1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0142" y="4038600"/>
            <a:ext cx="751150" cy="950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the need for federated security incident response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000F7-F136-4971-9BB3-0C2A21CC5F5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4" name="Content Placeholder 5"/>
          <p:cNvPicPr>
            <a:picLocks noGrp="1"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56" r="15456"/>
          <a:stretch/>
        </p:blipFill>
        <p:spPr>
          <a:xfrm>
            <a:off x="914400" y="819665"/>
            <a:ext cx="8001000" cy="5105399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 bwMode="auto">
          <a:xfrm>
            <a:off x="8953569" y="2096959"/>
            <a:ext cx="2362200" cy="1810264"/>
          </a:xfrm>
          <a:prstGeom prst="cloudCallout">
            <a:avLst>
              <a:gd name="adj1" fmla="val -29725"/>
              <a:gd name="adj2" fmla="val 5908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All I need is one </a:t>
            </a:r>
            <a:r>
              <a:rPr lang="en-US" dirty="0" smtClean="0">
                <a:latin typeface="+mn-lt"/>
              </a:rPr>
              <a:t>credential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1389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Adoption </a:t>
            </a:r>
            <a:r>
              <a:rPr lang="en-US" dirty="0" smtClean="0"/>
              <a:t>stats of Sirtfi framework </a:t>
            </a:r>
            <a:r>
              <a:rPr lang="en-US" dirty="0" smtClean="0"/>
              <a:t>as of 8 June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F5B7E-AC7F-4E15-9576-8A8B95E8B28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745015"/>
              </p:ext>
            </p:extLst>
          </p:nvPr>
        </p:nvGraphicFramePr>
        <p:xfrm>
          <a:off x="990600" y="2514600"/>
          <a:ext cx="10134600" cy="2072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xmlns="" val="3107704409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127301137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xmlns="" val="403714903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38148673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 smtClean="0"/>
                        <a:t>IdPs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SPs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Feds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3005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Tag - MET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277 / 4819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384 / 11034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16</a:t>
                      </a:r>
                      <a:r>
                        <a:rPr lang="en-US" sz="2800" baseline="30000" dirty="0" smtClean="0"/>
                        <a:t>*</a:t>
                      </a:r>
                      <a:r>
                        <a:rPr lang="en-US" sz="2800" dirty="0" smtClean="0"/>
                        <a:t> / 63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4607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Tag - </a:t>
                      </a:r>
                      <a:r>
                        <a:rPr lang="en-US" sz="2800" dirty="0" smtClean="0"/>
                        <a:t>eduGAIN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266 / 2739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72 / 1994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 22 / 51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242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Security </a:t>
                      </a:r>
                      <a:r>
                        <a:rPr lang="en-US" sz="2800" dirty="0" smtClean="0"/>
                        <a:t>contact -</a:t>
                      </a:r>
                      <a:r>
                        <a:rPr lang="en-US" sz="2800" baseline="0" dirty="0" smtClean="0"/>
                        <a:t> eduGAIN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943 / 2739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441 / 1994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29 / 51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636348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52600" y="502473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* reported in REFEDS 2017 survey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6400" y="12954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n-lt"/>
              </a:rPr>
              <a:t>We’ve a long ways to go!</a:t>
            </a:r>
            <a:endParaRPr 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17500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Work in REFEDS Sirtfi WG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Incident Response Readiness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Sirtfi Registry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Tabletop exercises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000F7-F136-4971-9BB3-0C2A21CC5F5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39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304800"/>
            <a:ext cx="11176000" cy="533400"/>
          </a:xfrm>
        </p:spPr>
        <p:txBody>
          <a:bodyPr/>
          <a:lstStyle/>
          <a:p>
            <a:pPr>
              <a:tabLst>
                <a:tab pos="10972800" algn="r"/>
              </a:tabLst>
            </a:pPr>
            <a:r>
              <a:rPr lang="en-US" dirty="0" smtClean="0"/>
              <a:t>Current work	https://refeds.org/sirtfi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8000" y="952500"/>
            <a:ext cx="10972800" cy="52197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Complete the Incident Response readiness picture</a:t>
            </a:r>
          </a:p>
          <a:p>
            <a:pPr lvl="1"/>
            <a:r>
              <a:rPr lang="en-US" dirty="0" err="1" smtClean="0"/>
              <a:t>Sirtfi</a:t>
            </a:r>
            <a:r>
              <a:rPr lang="en-US" dirty="0" smtClean="0"/>
              <a:t> itself addresses federation member </a:t>
            </a:r>
            <a:r>
              <a:rPr lang="en-US" dirty="0" err="1" smtClean="0"/>
              <a:t>organisations</a:t>
            </a:r>
            <a:endParaRPr lang="en-US" dirty="0" smtClean="0"/>
          </a:p>
          <a:p>
            <a:pPr lvl="1"/>
            <a:r>
              <a:rPr lang="en-US" dirty="0" smtClean="0"/>
              <a:t>New document will identify </a:t>
            </a:r>
            <a:r>
              <a:rPr lang="en-US" b="1" dirty="0" smtClean="0"/>
              <a:t>roles, responsibilities, </a:t>
            </a:r>
            <a:r>
              <a:rPr lang="en-US" b="1" dirty="0" smtClean="0"/>
              <a:t>procedures </a:t>
            </a:r>
            <a:r>
              <a:rPr lang="en-US" dirty="0" smtClean="0"/>
              <a:t>for </a:t>
            </a:r>
            <a:r>
              <a:rPr lang="en-US" dirty="0" smtClean="0"/>
              <a:t>other federation actors</a:t>
            </a:r>
          </a:p>
          <a:p>
            <a:pPr lvl="2"/>
            <a:r>
              <a:rPr lang="en-US" dirty="0" smtClean="0"/>
              <a:t>R&amp;E federation operators</a:t>
            </a:r>
          </a:p>
          <a:p>
            <a:pPr lvl="2"/>
            <a:r>
              <a:rPr lang="en-US" dirty="0" err="1" smtClean="0"/>
              <a:t>eduGain</a:t>
            </a:r>
            <a:r>
              <a:rPr lang="en-US" dirty="0" smtClean="0"/>
              <a:t> operator</a:t>
            </a:r>
          </a:p>
          <a:p>
            <a:pPr lvl="2"/>
            <a:r>
              <a:rPr lang="en-US" dirty="0" smtClean="0"/>
              <a:t>Research community proxy operators</a:t>
            </a:r>
          </a:p>
          <a:p>
            <a:pPr lvl="2"/>
            <a:r>
              <a:rPr lang="en-US" dirty="0" smtClean="0"/>
              <a:t>Security incident analysis/response </a:t>
            </a:r>
            <a:r>
              <a:rPr lang="en-US" dirty="0" err="1" smtClean="0"/>
              <a:t>organisations</a:t>
            </a:r>
            <a:endParaRPr lang="en-US" dirty="0" smtClean="0"/>
          </a:p>
          <a:p>
            <a:pPr lvl="2"/>
            <a:r>
              <a:rPr lang="en-US" dirty="0" smtClean="0"/>
              <a:t>Based on AARC DNA3.2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000F7-F136-4971-9BB3-0C2A21CC5F5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50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304800"/>
            <a:ext cx="11176000" cy="533400"/>
          </a:xfrm>
        </p:spPr>
        <p:txBody>
          <a:bodyPr/>
          <a:lstStyle/>
          <a:p>
            <a:pPr>
              <a:tabLst>
                <a:tab pos="10972800" algn="r"/>
              </a:tabLst>
            </a:pPr>
            <a:r>
              <a:rPr lang="en-US" dirty="0" smtClean="0"/>
              <a:t>Current work	https://refeds.org/sirtfi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8000" y="952500"/>
            <a:ext cx="10972800" cy="52197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Sirtfi</a:t>
            </a:r>
            <a:r>
              <a:rPr lang="en-US" dirty="0" smtClean="0"/>
              <a:t>+ registry</a:t>
            </a:r>
          </a:p>
          <a:p>
            <a:pPr lvl="1"/>
            <a:r>
              <a:rPr lang="en-US" dirty="0" smtClean="0"/>
              <a:t>Work around problem of some R&amp;E federations not yet facilitating </a:t>
            </a:r>
            <a:r>
              <a:rPr lang="en-US" dirty="0" err="1" smtClean="0"/>
              <a:t>Sirtfi</a:t>
            </a:r>
            <a:r>
              <a:rPr lang="en-US" dirty="0" smtClean="0"/>
              <a:t> adoption by their members</a:t>
            </a:r>
          </a:p>
          <a:p>
            <a:pPr lvl="1"/>
            <a:r>
              <a:rPr lang="en-US" dirty="0" smtClean="0"/>
              <a:t>Enable research communities to quickly establish security incident response capability across connected federation + e-infrastructure entities</a:t>
            </a:r>
          </a:p>
          <a:p>
            <a:pPr lvl="1"/>
            <a:r>
              <a:rPr lang="en-US" dirty="0" smtClean="0"/>
              <a:t>Service permitting authorized persons to register </a:t>
            </a:r>
            <a:r>
              <a:rPr lang="en-US" dirty="0" err="1" smtClean="0"/>
              <a:t>Sirtfi</a:t>
            </a:r>
            <a:r>
              <a:rPr lang="en-US" dirty="0" smtClean="0"/>
              <a:t> attestation and security contact</a:t>
            </a:r>
          </a:p>
          <a:p>
            <a:pPr lvl="1"/>
            <a:r>
              <a:rPr lang="en-US" b="1" dirty="0" smtClean="0"/>
              <a:t>Who will agree, and be trusted, to operate the </a:t>
            </a:r>
            <a:r>
              <a:rPr lang="en-US" b="1" dirty="0" err="1" smtClean="0"/>
              <a:t>Sirtfi</a:t>
            </a:r>
            <a:r>
              <a:rPr lang="en-US" b="1" dirty="0" smtClean="0"/>
              <a:t>+ registry?</a:t>
            </a:r>
          </a:p>
          <a:p>
            <a:pPr lvl="1"/>
            <a:r>
              <a:rPr lang="en-US" b="1" dirty="0"/>
              <a:t>H</a:t>
            </a:r>
            <a:r>
              <a:rPr lang="en-US" b="1" dirty="0" smtClean="0"/>
              <a:t>ow will </a:t>
            </a:r>
            <a:r>
              <a:rPr lang="en-US" b="1" dirty="0" err="1" smtClean="0"/>
              <a:t>authorised</a:t>
            </a:r>
            <a:r>
              <a:rPr lang="en-US" b="1" dirty="0" smtClean="0"/>
              <a:t> </a:t>
            </a:r>
            <a:r>
              <a:rPr lang="en-US" b="1" dirty="0" smtClean="0"/>
              <a:t>updaters be identified</a:t>
            </a:r>
            <a:r>
              <a:rPr lang="en-US" b="1" dirty="0" smtClean="0"/>
              <a:t>?</a:t>
            </a:r>
            <a:endParaRPr lang="en-US" b="1" dirty="0"/>
          </a:p>
          <a:p>
            <a:pPr marL="471487" lvl="1" indent="0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000F7-F136-4971-9BB3-0C2A21CC5F5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86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Current work                                                      </a:t>
            </a:r>
            <a:r>
              <a:rPr lang="en-US" dirty="0"/>
              <a:t>https://</a:t>
            </a:r>
            <a:r>
              <a:rPr lang="en-US" dirty="0" err="1"/>
              <a:t>refeds.org</a:t>
            </a:r>
            <a:r>
              <a:rPr lang="en-US" dirty="0"/>
              <a:t>/</a:t>
            </a:r>
            <a:r>
              <a:rPr lang="en-US" dirty="0" err="1"/>
              <a:t>sirtfi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Tabletop Exercise</a:t>
            </a:r>
          </a:p>
          <a:p>
            <a:pPr marL="952500" lvl="1" indent="-514350"/>
            <a:r>
              <a:rPr lang="en-US" dirty="0" smtClean="0"/>
              <a:t>Simulate incident scenarios </a:t>
            </a:r>
          </a:p>
          <a:p>
            <a:pPr marL="952500" lvl="1" indent="-514350"/>
            <a:r>
              <a:rPr lang="en-US" dirty="0" smtClean="0"/>
              <a:t>Identify weaknesses in current practices</a:t>
            </a:r>
          </a:p>
          <a:p>
            <a:pPr marL="952500" lvl="1" indent="-514350"/>
            <a:r>
              <a:rPr lang="en-US" dirty="0" smtClean="0"/>
              <a:t>Train participants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F5B7E-AC7F-4E15-9576-8A8B95E8B28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21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791097"/>
            <a:ext cx="11430000" cy="1524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One </a:t>
            </a:r>
            <a:r>
              <a:rPr lang="en-US" sz="2800" b="1" dirty="0"/>
              <a:t>Service Provider </a:t>
            </a:r>
            <a:r>
              <a:rPr lang="en-US" sz="2800" dirty="0"/>
              <a:t>discovers a </a:t>
            </a:r>
            <a:r>
              <a:rPr lang="en-US" sz="2800" b="1" dirty="0"/>
              <a:t>compromised user </a:t>
            </a:r>
            <a:r>
              <a:rPr lang="en-US" sz="2800" dirty="0"/>
              <a:t>and alerts </a:t>
            </a:r>
            <a:r>
              <a:rPr lang="en-US" sz="2800" dirty="0" smtClean="0"/>
              <a:t>the </a:t>
            </a:r>
            <a:r>
              <a:rPr lang="en-US" sz="2800" b="1" dirty="0" smtClean="0"/>
              <a:t>Identity </a:t>
            </a:r>
            <a:r>
              <a:rPr lang="en-US" sz="2800" b="1" dirty="0"/>
              <a:t>Provider </a:t>
            </a:r>
            <a:r>
              <a:rPr lang="en-US" sz="2800" dirty="0"/>
              <a:t>of this user. Additional affected </a:t>
            </a:r>
            <a:r>
              <a:rPr lang="en-US" sz="2800" b="1" dirty="0"/>
              <a:t>services</a:t>
            </a:r>
            <a:r>
              <a:rPr lang="en-US" sz="2800" dirty="0"/>
              <a:t> are </a:t>
            </a:r>
            <a:r>
              <a:rPr lang="en-US" sz="2800" dirty="0" smtClean="0"/>
              <a:t>identified and </a:t>
            </a:r>
            <a:r>
              <a:rPr lang="en-US" sz="2800" dirty="0"/>
              <a:t>should be able to see activity by the Identity in their </a:t>
            </a:r>
            <a:r>
              <a:rPr lang="en-US" sz="2800" dirty="0" smtClean="0"/>
              <a:t>logs.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Federated incident response tabletop exercise scenario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F5B7E-AC7F-4E15-9576-8A8B95E8B28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1752600" y="1371600"/>
            <a:ext cx="1905000" cy="914400"/>
          </a:xfrm>
          <a:prstGeom prst="wedgeRoundRectCallout">
            <a:avLst>
              <a:gd name="adj1" fmla="val -35062"/>
              <a:gd name="adj2" fmla="val 113929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US" sz="2800" dirty="0" err="1" smtClean="0">
                <a:latin typeface="+mn-lt"/>
              </a:rPr>
              <a:t>Nikhef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RCAuth</a:t>
            </a:r>
            <a:endParaRPr lang="en-US" sz="2800" dirty="0">
              <a:latin typeface="+mn-lt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8229600" y="1373777"/>
            <a:ext cx="1828800" cy="914400"/>
          </a:xfrm>
          <a:prstGeom prst="wedgeRoundRectCallout">
            <a:avLst>
              <a:gd name="adj1" fmla="val -50476"/>
              <a:gd name="adj2" fmla="val 111072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US" sz="2800" dirty="0" smtClean="0">
                <a:latin typeface="+mn-lt"/>
              </a:rPr>
              <a:t>INFN user</a:t>
            </a:r>
            <a:endParaRPr lang="en-US" sz="2800" dirty="0">
              <a:latin typeface="+mn-lt"/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1143000" y="4495800"/>
            <a:ext cx="1828800" cy="914400"/>
          </a:xfrm>
          <a:prstGeom prst="wedgeRoundRectCallout">
            <a:avLst>
              <a:gd name="adj1" fmla="val 43095"/>
              <a:gd name="adj2" fmla="val -139643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US" sz="2800" dirty="0" smtClean="0">
                <a:latin typeface="+mn-lt"/>
              </a:rPr>
              <a:t>INFN </a:t>
            </a:r>
          </a:p>
          <a:p>
            <a:pPr marL="0" indent="0" algn="ctr">
              <a:buNone/>
            </a:pPr>
            <a:r>
              <a:rPr lang="en-US" sz="2800" dirty="0" err="1" smtClean="0">
                <a:latin typeface="+mn-lt"/>
              </a:rPr>
              <a:t>IdP</a:t>
            </a:r>
            <a:endParaRPr lang="en-US" sz="2800" dirty="0">
              <a:latin typeface="+mn-lt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8382000" y="4495800"/>
            <a:ext cx="2362200" cy="914400"/>
          </a:xfrm>
          <a:prstGeom prst="wedgeRoundRectCallout">
            <a:avLst>
              <a:gd name="adj1" fmla="val 6044"/>
              <a:gd name="adj2" fmla="val -146072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+mn-lt"/>
              </a:rPr>
              <a:t>LIGO Wiki &amp;</a:t>
            </a:r>
          </a:p>
          <a:p>
            <a:r>
              <a:rPr lang="en-US" dirty="0" smtClean="0">
                <a:latin typeface="+mn-lt"/>
              </a:rPr>
              <a:t>CERN Market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033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952500"/>
            <a:ext cx="10972800" cy="5143500"/>
          </a:xfrm>
        </p:spPr>
        <p:txBody>
          <a:bodyPr>
            <a:normAutofit/>
          </a:bodyPr>
          <a:lstStyle/>
          <a:p>
            <a:r>
              <a:rPr lang="en-US" dirty="0" smtClean="0"/>
              <a:t>Ad </a:t>
            </a:r>
            <a:r>
              <a:rPr lang="en-US" dirty="0" smtClean="0"/>
              <a:t>hoc setup and flow of information across participants</a:t>
            </a:r>
          </a:p>
          <a:p>
            <a:r>
              <a:rPr lang="en-US" dirty="0"/>
              <a:t>L</a:t>
            </a:r>
            <a:r>
              <a:rPr lang="en-US" dirty="0" smtClean="0"/>
              <a:t>ack of established policy &amp; process to guide response activities and address questions of sharing incident data with unfamiliar </a:t>
            </a:r>
            <a:r>
              <a:rPr lang="en-US" dirty="0" smtClean="0"/>
              <a:t>people</a:t>
            </a:r>
          </a:p>
          <a:p>
            <a:r>
              <a:rPr lang="en-US" dirty="0" smtClean="0"/>
              <a:t>Tooling missing</a:t>
            </a:r>
            <a:endParaRPr lang="en-US" dirty="0" smtClean="0"/>
          </a:p>
          <a:p>
            <a:r>
              <a:rPr lang="en-US" dirty="0" smtClean="0"/>
              <a:t>How to </a:t>
            </a:r>
            <a:r>
              <a:rPr lang="en-US" dirty="0"/>
              <a:t>do emergency suspension in </a:t>
            </a:r>
            <a:r>
              <a:rPr lang="en-US" dirty="0" smtClean="0"/>
              <a:t>a </a:t>
            </a:r>
            <a:r>
              <a:rPr lang="en-US" dirty="0"/>
              <a:t>Shibboleth </a:t>
            </a:r>
            <a:r>
              <a:rPr lang="en-US" dirty="0" smtClean="0"/>
              <a:t>SP is </a:t>
            </a:r>
            <a:r>
              <a:rPr lang="en-US" dirty="0"/>
              <a:t>not </a:t>
            </a:r>
            <a:r>
              <a:rPr lang="en-US" dirty="0" smtClean="0"/>
              <a:t>widely documented</a:t>
            </a:r>
          </a:p>
          <a:p>
            <a:r>
              <a:rPr lang="en-US" dirty="0" smtClean="0"/>
              <a:t>Difficulties </a:t>
            </a:r>
            <a:r>
              <a:rPr lang="en-US" dirty="0"/>
              <a:t>with security contacts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Input </a:t>
            </a:r>
            <a:r>
              <a:rPr lang="en-US" i="1" dirty="0"/>
              <a:t>to ongoing work in GN4 to define requirements for eduGAIN support regarding </a:t>
            </a:r>
            <a:r>
              <a:rPr lang="en-US" i="1" dirty="0" smtClean="0"/>
              <a:t>Security (in fact, eduGAIN were </a:t>
            </a:r>
            <a:r>
              <a:rPr lang="en-US" i="1" dirty="0" err="1" smtClean="0"/>
              <a:t>partcipants</a:t>
            </a:r>
            <a:r>
              <a:rPr lang="en-US" i="1" dirty="0" smtClean="0"/>
              <a:t>) 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F5B7E-AC7F-4E15-9576-8A8B95E8B28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11577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indent="0" algn="ctr">
          <a:buNone/>
          <a:defRPr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Sirtfi.potx" id="{7E92A252-F416-4D00-8DE5-5BA80DADE662}" vid="{57E48611-345E-4C2B-9472-14D8DC19AF53}"/>
    </a:ext>
  </a:extLst>
</a:theme>
</file>

<file path=ppt/theme/theme2.xml><?xml version="1.0" encoding="utf-8"?>
<a:theme xmlns:a="http://schemas.openxmlformats.org/drawingml/2006/main" name="ITService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irtfi.potx" id="{7E92A252-F416-4D00-8DE5-5BA80DADE662}" vid="{ABC4670A-1ADB-4218-A3DB-089549611306}"/>
    </a:ext>
  </a:extLst>
</a:theme>
</file>

<file path=ppt/theme/theme3.xml><?xml version="1.0" encoding="utf-8"?>
<a:theme xmlns:a="http://schemas.openxmlformats.org/drawingml/2006/main" name="1_ITService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irtfi.potx" id="{7E92A252-F416-4D00-8DE5-5BA80DADE662}" vid="{09D79CC4-F15B-4B75-9EF5-00BEAB17938F}"/>
    </a:ext>
  </a:extLst>
</a:theme>
</file>

<file path=ppt/theme/theme4.xml><?xml version="1.0" encoding="utf-8"?>
<a:theme xmlns:a="http://schemas.openxmlformats.org/drawingml/2006/main" name="2_ITService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irtfi.potx" id="{7E92A252-F416-4D00-8DE5-5BA80DADE662}" vid="{39EFFF8F-AA40-4BC2-88C8-30E8673B6DBF}"/>
    </a:ext>
  </a:extLst>
</a:theme>
</file>

<file path=ppt/theme/theme5.xml><?xml version="1.0" encoding="utf-8"?>
<a:theme xmlns:a="http://schemas.openxmlformats.org/drawingml/2006/main" name="3_ITService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irtfi.potx" id="{7E92A252-F416-4D00-8DE5-5BA80DADE662}" vid="{0BD7AA53-2DE3-4F41-80C8-E9868B4E67B1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Sirtfi</Template>
  <TotalTime>1971</TotalTime>
  <Pages>6</Pages>
  <Words>660</Words>
  <Application>Microsoft Macintosh PowerPoint</Application>
  <PresentationFormat>Custom</PresentationFormat>
  <Paragraphs>98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Profile</vt:lpstr>
      <vt:lpstr>ITServices</vt:lpstr>
      <vt:lpstr>1_ITServices</vt:lpstr>
      <vt:lpstr>2_ITServices</vt:lpstr>
      <vt:lpstr>3_ITServices</vt:lpstr>
      <vt:lpstr>WG Update: Security Incident Response</vt:lpstr>
      <vt:lpstr>Recall the need for federated security incident response</vt:lpstr>
      <vt:lpstr>Adoption stats of Sirtfi framework as of 8 June 2018</vt:lpstr>
      <vt:lpstr>Current Work in REFEDS Sirtfi WG</vt:lpstr>
      <vt:lpstr>Current work https://refeds.org/sirtfi</vt:lpstr>
      <vt:lpstr>Current work https://refeds.org/sirtfi</vt:lpstr>
      <vt:lpstr>Current work                                                      https://refeds.org/sirtfi</vt:lpstr>
      <vt:lpstr>Federated incident response tabletop exercise scenario</vt:lpstr>
      <vt:lpstr>Lessons learned</vt:lpstr>
      <vt:lpstr>Sirtfi Contact Choice</vt:lpstr>
      <vt:lpstr>Next tabletop, Autumn 2018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Incident Response</dc:title>
  <dc:creator>tbarton</dc:creator>
  <cp:lastModifiedBy>Hannah Short</cp:lastModifiedBy>
  <cp:revision>86</cp:revision>
  <cp:lastPrinted>2015-09-04T15:23:08Z</cp:lastPrinted>
  <dcterms:created xsi:type="dcterms:W3CDTF">2017-02-16T17:07:57Z</dcterms:created>
  <dcterms:modified xsi:type="dcterms:W3CDTF">2018-06-09T12:33:29Z</dcterms:modified>
</cp:coreProperties>
</file>