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4" r:id="rId5"/>
  </p:sldMasterIdLst>
  <p:notesMasterIdLst>
    <p:notesMasterId r:id="rId10"/>
  </p:notesMasterIdLst>
  <p:sldIdLst>
    <p:sldId id="265" r:id="rId6"/>
    <p:sldId id="266" r:id="rId7"/>
    <p:sldId id="269" r:id="rId8"/>
    <p:sldId id="257" r:id="rId9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556"/>
    <a:srgbClr val="003F5D"/>
    <a:srgbClr val="1C4161"/>
    <a:srgbClr val="004361"/>
    <a:srgbClr val="003F5E"/>
    <a:srgbClr val="013F5E"/>
    <a:srgbClr val="FFFFFF"/>
    <a:srgbClr val="0043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24/09/2016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3094772"/>
            <a:ext cx="9186861" cy="3779897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930191" y="2448121"/>
            <a:ext cx="5096933" cy="375289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30191" y="4552754"/>
            <a:ext cx="5003270" cy="43634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4168" y="272717"/>
            <a:ext cx="9023685" cy="1195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2258" y="770731"/>
            <a:ext cx="1834330" cy="977860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930191" y="1830667"/>
            <a:ext cx="5012795" cy="503459"/>
          </a:xfrm>
        </p:spPr>
        <p:txBody>
          <a:bodyPr>
            <a:normAutofit/>
          </a:bodyPr>
          <a:lstStyle>
            <a:lvl1pPr marL="0" indent="0">
              <a:buNone/>
              <a:defRPr sz="2600"/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30191" y="1331495"/>
            <a:ext cx="5012795" cy="473242"/>
          </a:xfrm>
        </p:spPr>
        <p:txBody>
          <a:bodyPr>
            <a:noAutofit/>
          </a:bodyPr>
          <a:lstStyle>
            <a:lvl1pPr marL="0" indent="0">
              <a:buNone/>
              <a:defRPr sz="32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930191" y="4921723"/>
            <a:ext cx="5003270" cy="42831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930191" y="2821101"/>
            <a:ext cx="5096933" cy="347215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pPr lvl="0"/>
            <a:r>
              <a:rPr lang="en-US" dirty="0" smtClean="0"/>
              <a:t>Role in Project, GÉANT Project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930191" y="3166006"/>
            <a:ext cx="6613609" cy="347215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15094" y="3682167"/>
            <a:ext cx="914400" cy="190399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716834"/>
            <a:ext cx="4629150" cy="41442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716834"/>
            <a:ext cx="3236119" cy="41521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489285" y="304799"/>
            <a:ext cx="55533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3F5D"/>
                </a:solidFill>
              </a:rPr>
              <a:t>Style</a:t>
            </a:r>
            <a:r>
              <a:rPr lang="en-GB" sz="24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2400" baseline="0" dirty="0" smtClean="0">
                <a:solidFill>
                  <a:srgbClr val="ED1556"/>
                </a:solidFill>
              </a:rPr>
              <a:t>A Guide to Using the New GÉANT Template</a:t>
            </a:r>
            <a:endParaRPr lang="en-GB" sz="2400" dirty="0">
              <a:solidFill>
                <a:srgbClr val="ED1556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85273" y="1331499"/>
            <a:ext cx="761224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3F5D"/>
                </a:solidFill>
              </a:rPr>
              <a:t>This template is for use both to</a:t>
            </a:r>
            <a:r>
              <a:rPr lang="en-GB" baseline="0" dirty="0" smtClean="0">
                <a:solidFill>
                  <a:srgbClr val="003F5D"/>
                </a:solidFill>
              </a:rPr>
              <a:t> present information on behalf of the GÉANT Project (GN4-1) and for the 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aseline="0" dirty="0" smtClean="0">
              <a:solidFill>
                <a:srgbClr val="003F5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baseline="0" dirty="0" smtClean="0">
                <a:solidFill>
                  <a:srgbClr val="ED1556"/>
                </a:solidFill>
              </a:rPr>
              <a:t>Subtitle colour is Crimson and should be used sparingly. </a:t>
            </a:r>
            <a:r>
              <a:rPr lang="en-GB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baseline="0" dirty="0" smtClean="0">
              <a:solidFill>
                <a:srgbClr val="ED155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aseline="0" dirty="0" smtClean="0">
              <a:solidFill>
                <a:srgbClr val="ED155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GÉANT logo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aseline="0" dirty="0" smtClean="0">
              <a:solidFill>
                <a:srgbClr val="003F5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aseline="0" dirty="0" smtClean="0">
                <a:solidFill>
                  <a:srgbClr val="003F5D"/>
                </a:solidFill>
              </a:rPr>
              <a:t>There are two end slide versions: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aseline="0" dirty="0" smtClean="0">
                <a:solidFill>
                  <a:srgbClr val="003F5D"/>
                </a:solidFill>
              </a:rPr>
              <a:t>One for Project (GN4-1) presentations which includes EU logo, copyright, and funding statement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aseline="0" dirty="0" smtClean="0">
                <a:solidFill>
                  <a:srgbClr val="003F5D"/>
                </a:solidFill>
              </a:rPr>
              <a:t>One for when presenting on behalf of the organisation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baseline="0" dirty="0" smtClean="0">
                <a:solidFill>
                  <a:srgbClr val="003F5D"/>
                </a:solidFill>
              </a:rPr>
              <a:t> 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GB" baseline="0" dirty="0" smtClean="0">
                <a:solidFill>
                  <a:srgbClr val="003F5D"/>
                </a:solidFill>
              </a:rPr>
              <a:t>If in doubt contact your line manager for clarification on which version to use</a:t>
            </a:r>
            <a:endParaRPr lang="en-GB" dirty="0">
              <a:solidFill>
                <a:srgbClr val="003F5D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6448923" y="3046373"/>
            <a:ext cx="545432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 userDrawn="1"/>
        </p:nvSpPr>
        <p:spPr>
          <a:xfrm>
            <a:off x="5694943" y="3046373"/>
            <a:ext cx="545432" cy="529390"/>
          </a:xfrm>
          <a:prstGeom prst="ellipse">
            <a:avLst/>
          </a:prstGeom>
          <a:solidFill>
            <a:srgbClr val="ED1556"/>
          </a:solidFill>
          <a:ln>
            <a:solidFill>
              <a:srgbClr val="ED15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for GN4 related presen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-8021"/>
            <a:ext cx="9144000" cy="6858000"/>
          </a:xfrm>
          <a:prstGeom prst="rect">
            <a:avLst/>
          </a:prstGeom>
          <a:solidFill>
            <a:srgbClr val="1C4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rgbClr val="1C4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3" name="Rectangle 12"/>
          <p:cNvSpPr/>
          <p:nvPr userDrawn="1"/>
        </p:nvSpPr>
        <p:spPr>
          <a:xfrm>
            <a:off x="1941584" y="1024187"/>
            <a:ext cx="5602848" cy="3984690"/>
          </a:xfrm>
          <a:prstGeom prst="rect">
            <a:avLst/>
          </a:prstGeom>
          <a:blipFill dpi="0" rotWithShape="1">
            <a:blip r:embed="rId2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4" name="Title 3"/>
          <p:cNvSpPr txBox="1">
            <a:spLocks/>
          </p:cNvSpPr>
          <p:nvPr userDrawn="1"/>
        </p:nvSpPr>
        <p:spPr>
          <a:xfrm>
            <a:off x="0" y="2970258"/>
            <a:ext cx="9144000" cy="58922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baseline="0">
                <a:solidFill>
                  <a:srgbClr val="00436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en-GB" sz="2100" b="0" dirty="0">
                <a:solidFill>
                  <a:schemeClr val="bg1"/>
                </a:solidFill>
              </a:rPr>
              <a:t>Thank </a:t>
            </a:r>
            <a:r>
              <a:rPr lang="en-GB" sz="2100" b="0" dirty="0" smtClean="0">
                <a:solidFill>
                  <a:schemeClr val="bg1"/>
                </a:solidFill>
              </a:rPr>
              <a:t>you</a:t>
            </a:r>
            <a:endParaRPr lang="en-GB" sz="2100" b="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3002547" y="5294836"/>
            <a:ext cx="311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/>
                </a:solidFill>
              </a:rPr>
              <a:t>Networks </a:t>
            </a:r>
            <a:r>
              <a:rPr lang="en-GB" sz="1200" baseline="0" dirty="0" smtClean="0">
                <a:solidFill>
                  <a:schemeClr val="bg1"/>
                </a:solidFill>
              </a:rPr>
              <a:t>∙ Services ∙ People        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dirty="0" smtClean="0">
                <a:solidFill>
                  <a:schemeClr val="bg1"/>
                </a:solidFill>
              </a:rPr>
              <a:t>www.geant.org</a:t>
            </a:r>
          </a:p>
          <a:p>
            <a:pPr algn="ctr"/>
            <a:r>
              <a:rPr lang="en-GB" sz="1200" i="0" baseline="0" dirty="0" smtClean="0">
                <a:solidFill>
                  <a:schemeClr val="bg1"/>
                </a:solidFill>
              </a:rPr>
              <a:t> </a:t>
            </a:r>
            <a:endParaRPr lang="en-GB" sz="1200" i="0" dirty="0">
              <a:solidFill>
                <a:schemeClr val="bg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9" y="4773547"/>
            <a:ext cx="1219200" cy="529760"/>
          </a:xfrm>
          <a:prstGeom prst="rect">
            <a:avLst/>
          </a:prstGeom>
        </p:spPr>
      </p:pic>
      <p:sp>
        <p:nvSpPr>
          <p:cNvPr id="15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2070100" y="3559174"/>
            <a:ext cx="5003800" cy="428625"/>
          </a:xfrm>
        </p:spPr>
        <p:txBody>
          <a:bodyPr>
            <a:noAutofit/>
          </a:bodyPr>
          <a:lstStyle>
            <a:lvl1pPr marL="0" indent="0" algn="ctr">
              <a:buNone/>
              <a:defRPr sz="2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Optional “Any Questions?” Text here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674018" y="4222361"/>
            <a:ext cx="3795964" cy="263127"/>
          </a:xfrm>
        </p:spPr>
        <p:txBody>
          <a:bodyPr>
            <a:normAutofit/>
          </a:bodyPr>
          <a:lstStyle>
            <a:lvl1pPr marL="0" indent="0" algn="ctr">
              <a:buNone/>
              <a:defRPr sz="9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Presenter email</a:t>
            </a:r>
            <a:endParaRPr lang="en-GB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41313" y="241300"/>
            <a:ext cx="8510812" cy="3342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This end slide to be used for all GN4-1 Presentations</a:t>
            </a:r>
            <a:endParaRPr lang="en-GB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487364" y="6235404"/>
            <a:ext cx="8169272" cy="294664"/>
            <a:chOff x="245272" y="6235404"/>
            <a:chExt cx="8169272" cy="294664"/>
          </a:xfrm>
        </p:grpSpPr>
        <p:sp>
          <p:nvSpPr>
            <p:cNvPr id="22" name="TextBox 21"/>
            <p:cNvSpPr txBox="1"/>
            <p:nvPr userDrawn="1"/>
          </p:nvSpPr>
          <p:spPr>
            <a:xfrm>
              <a:off x="687414" y="6275014"/>
              <a:ext cx="77271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800" kern="1200" dirty="0" smtClean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This work is part of a project that has applied</a:t>
              </a:r>
              <a:r>
                <a:rPr lang="en-GB" sz="800" kern="1200" baseline="0" dirty="0" smtClean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 for </a:t>
              </a:r>
              <a:r>
                <a:rPr lang="en-GB" sz="800" kern="1200" dirty="0" smtClean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funding from the European Union’s Horizon 2020 research and innovation programme under Grant Agreement No. 691567 (GN4-1).</a:t>
              </a:r>
              <a:endParaRPr lang="en-GB" sz="800" dirty="0">
                <a:solidFill>
                  <a:schemeClr val="bg1"/>
                </a:solidFill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272" y="6235404"/>
              <a:ext cx="433675" cy="2946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1851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for non project presen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C4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rgbClr val="1C4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3" name="Rectangle 12"/>
          <p:cNvSpPr/>
          <p:nvPr userDrawn="1"/>
        </p:nvSpPr>
        <p:spPr>
          <a:xfrm>
            <a:off x="1941584" y="1024187"/>
            <a:ext cx="5602848" cy="3984690"/>
          </a:xfrm>
          <a:prstGeom prst="rect">
            <a:avLst/>
          </a:prstGeom>
          <a:blipFill dpi="0" rotWithShape="1">
            <a:blip r:embed="rId2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4" name="Title 3"/>
          <p:cNvSpPr txBox="1">
            <a:spLocks/>
          </p:cNvSpPr>
          <p:nvPr userDrawn="1"/>
        </p:nvSpPr>
        <p:spPr>
          <a:xfrm>
            <a:off x="0" y="2970258"/>
            <a:ext cx="9144000" cy="58922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baseline="0">
                <a:solidFill>
                  <a:srgbClr val="00436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en-GB" sz="2100" b="0" dirty="0">
                <a:solidFill>
                  <a:schemeClr val="bg1"/>
                </a:solidFill>
              </a:rPr>
              <a:t>Thank </a:t>
            </a:r>
            <a:r>
              <a:rPr lang="en-GB" sz="2100" b="0" dirty="0" smtClean="0">
                <a:solidFill>
                  <a:schemeClr val="bg1"/>
                </a:solidFill>
              </a:rPr>
              <a:t>you</a:t>
            </a:r>
            <a:endParaRPr lang="en-GB" sz="2100" b="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3002547" y="5623697"/>
            <a:ext cx="311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/>
                </a:solidFill>
              </a:rPr>
              <a:t>Networks </a:t>
            </a:r>
            <a:r>
              <a:rPr lang="en-GB" sz="1200" baseline="0" dirty="0" smtClean="0">
                <a:solidFill>
                  <a:schemeClr val="bg1"/>
                </a:solidFill>
              </a:rPr>
              <a:t>∙ Services ∙ People        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dirty="0" smtClean="0">
                <a:solidFill>
                  <a:schemeClr val="bg1"/>
                </a:solidFill>
              </a:rPr>
              <a:t>www.geant.org</a:t>
            </a:r>
          </a:p>
          <a:p>
            <a:pPr algn="ctr"/>
            <a:r>
              <a:rPr lang="en-GB" sz="1200" i="0" baseline="0" dirty="0" smtClean="0">
                <a:solidFill>
                  <a:schemeClr val="bg1"/>
                </a:solidFill>
              </a:rPr>
              <a:t> </a:t>
            </a:r>
            <a:endParaRPr lang="en-GB" sz="1200" i="0" dirty="0">
              <a:solidFill>
                <a:schemeClr val="bg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9" y="5102408"/>
            <a:ext cx="1219200" cy="529760"/>
          </a:xfrm>
          <a:prstGeom prst="rect">
            <a:avLst/>
          </a:prstGeom>
        </p:spPr>
      </p:pic>
      <p:sp>
        <p:nvSpPr>
          <p:cNvPr id="11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2070100" y="3559174"/>
            <a:ext cx="5003800" cy="428625"/>
          </a:xfrm>
        </p:spPr>
        <p:txBody>
          <a:bodyPr>
            <a:noAutofit/>
          </a:bodyPr>
          <a:lstStyle>
            <a:lvl1pPr marL="0" indent="0" algn="ctr">
              <a:buNone/>
              <a:defRPr sz="2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Optional “Any Questions?” Text here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674019" y="4227842"/>
            <a:ext cx="3795964" cy="263127"/>
          </a:xfrm>
        </p:spPr>
        <p:txBody>
          <a:bodyPr>
            <a:normAutofit/>
          </a:bodyPr>
          <a:lstStyle>
            <a:lvl1pPr marL="0" indent="0" algn="ctr">
              <a:buNone/>
              <a:defRPr sz="9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Presenter email</a:t>
            </a:r>
            <a:endParaRPr lang="en-GB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41313" y="241300"/>
            <a:ext cx="8510812" cy="3342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This end slide to be used for all GÉANT Organisation Presentations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9"/>
          <a:stretch/>
        </p:blipFill>
        <p:spPr>
          <a:xfrm>
            <a:off x="-44450" y="2128672"/>
            <a:ext cx="9232900" cy="4729328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64170" y="272717"/>
            <a:ext cx="9023685" cy="1195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58388" y="633663"/>
            <a:ext cx="1568588" cy="1114928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7644" y="2448122"/>
            <a:ext cx="3822700" cy="375289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97644" y="4552755"/>
            <a:ext cx="3752453" cy="43634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697644" y="1830668"/>
            <a:ext cx="3759596" cy="503459"/>
          </a:xfrm>
        </p:spPr>
        <p:txBody>
          <a:bodyPr>
            <a:normAutofit/>
          </a:bodyPr>
          <a:lstStyle>
            <a:lvl1pPr marL="0" indent="0">
              <a:buNone/>
              <a:defRPr sz="1950"/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97644" y="1331495"/>
            <a:ext cx="3759596" cy="473243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697644" y="4921725"/>
            <a:ext cx="3752453" cy="42831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697644" y="2821102"/>
            <a:ext cx="3822700" cy="347215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pPr lvl="0"/>
            <a:r>
              <a:rPr lang="en-US" dirty="0" smtClean="0"/>
              <a:t>Role in Project, GÉANT Project (if applicable)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97644" y="3166007"/>
            <a:ext cx="5029917" cy="347215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pPr lvl="0"/>
            <a:r>
              <a:rPr lang="en-US" dirty="0" smtClean="0"/>
              <a:t>Role in  Home Organisation, Organisation Name (if applicable)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36320" y="3682168"/>
            <a:ext cx="6858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773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6" y="74649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049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825625"/>
            <a:ext cx="4171950" cy="4351339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‹Nr.›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553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4" y="1681163"/>
            <a:ext cx="413623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951" y="2489206"/>
            <a:ext cx="4164806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41736" y="74649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058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6" y="1524004"/>
            <a:ext cx="5898092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6" y="74649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239933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451594" y="1532466"/>
            <a:ext cx="2" cy="468206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942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‹Nr.›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41736" y="74649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80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‹Nr.›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6" y="74649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1"/>
            <a:ext cx="9144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52930" y="4083051"/>
            <a:ext cx="8406062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1850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‹Nr.›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6" y="74649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7"/>
            <a:ext cx="9144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36216" y="1524585"/>
            <a:ext cx="8486943" cy="21009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700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51519"/>
            <a:ext cx="462915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642188"/>
            <a:ext cx="3236119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6" y="74649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4206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716838"/>
            <a:ext cx="462915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716837"/>
            <a:ext cx="3236119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6" y="74649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5834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366965" y="304801"/>
            <a:ext cx="422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ED1556"/>
                </a:solidFill>
              </a:rPr>
              <a:t>A Guide to Using the New GÉANT Template</a:t>
            </a:r>
            <a:endParaRPr lang="en-GB" sz="1800" dirty="0">
              <a:solidFill>
                <a:srgbClr val="ED1556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438955" y="1331501"/>
            <a:ext cx="78574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3F5D"/>
                </a:solidFill>
              </a:rPr>
              <a:t>This template is a dual purpose template for use both to</a:t>
            </a:r>
            <a:r>
              <a:rPr lang="en-GB" sz="1400" baseline="0" dirty="0" smtClean="0">
                <a:solidFill>
                  <a:srgbClr val="003F5D"/>
                </a:solidFill>
              </a:rPr>
              <a:t> present information on behalf of the GÉANT Project (GN4-1) and for the organisation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400" baseline="0" dirty="0" smtClean="0">
                <a:solidFill>
                  <a:srgbClr val="003F5D"/>
                </a:solidFill>
              </a:rPr>
              <a:t>Because of this there are two end slide versions: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GB" sz="1400" baseline="0" dirty="0" smtClean="0">
                <a:solidFill>
                  <a:srgbClr val="003F5D"/>
                </a:solidFill>
              </a:rPr>
              <a:t>One for Project (GN4-1) presentations which includes EU logo, copyright, and funding statement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GB" sz="1400" baseline="0" dirty="0" smtClean="0">
                <a:solidFill>
                  <a:srgbClr val="003F5D"/>
                </a:solidFill>
              </a:rPr>
              <a:t>One for when presenting on behalf of the organisation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b="1" baseline="0" dirty="0" smtClean="0">
                <a:solidFill>
                  <a:srgbClr val="003F5D"/>
                </a:solidFill>
              </a:rPr>
              <a:t>All slide packs MUST include the correct end slide. </a:t>
            </a:r>
            <a:r>
              <a:rPr lang="en-GB" sz="1400" b="0" baseline="0" dirty="0" smtClean="0">
                <a:solidFill>
                  <a:srgbClr val="003F5D"/>
                </a:solidFill>
              </a:rPr>
              <a:t>(This slide need not be shown during the presentation but must be included in any electronic or hard copies distributed/submitted)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baseline="0" dirty="0" smtClean="0">
                <a:solidFill>
                  <a:srgbClr val="003F5D"/>
                </a:solidFill>
              </a:rPr>
              <a:t>Project participants must use the GN4-1 version with the EU funding statement.  This is a requirement of the EU funding agreement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baseline="0" dirty="0" smtClean="0">
                <a:solidFill>
                  <a:srgbClr val="003F5D"/>
                </a:solidFill>
              </a:rPr>
              <a:t>Staff from the GÉANT offices should ensure the correct end slide is used. If in doubt contact your line manager/activity leader for clarification on which version to use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400" baseline="0" dirty="0" smtClean="0">
              <a:solidFill>
                <a:srgbClr val="003F5D"/>
              </a:solidFill>
            </a:endParaRP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baseline="0" dirty="0" smtClean="0">
                <a:solidFill>
                  <a:srgbClr val="003F5D"/>
                </a:solidFill>
              </a:rPr>
              <a:t>The title slide has space for the speaker’s own role in their organisation, organisation name and an optional organisation logo which should be no larger than the main GÉANT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4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400" baseline="0" dirty="0" smtClean="0">
                <a:solidFill>
                  <a:srgbClr val="ED1556"/>
                </a:solidFill>
              </a:rPr>
              <a:t>Subtitle colour is Crimson and should be used sparingly. </a:t>
            </a:r>
            <a:r>
              <a:rPr lang="en-GB" sz="1400" baseline="0" dirty="0" smtClean="0">
                <a:solidFill>
                  <a:srgbClr val="003F5D"/>
                </a:solidFill>
              </a:rPr>
              <a:t>If the colours are not shown in PowerPoint use the </a:t>
            </a:r>
            <a:r>
              <a:rPr lang="en-GB" sz="1400" baseline="0" dirty="0" err="1" smtClean="0">
                <a:solidFill>
                  <a:srgbClr val="003F5D"/>
                </a:solidFill>
              </a:rPr>
              <a:t>eyedrop</a:t>
            </a:r>
            <a:r>
              <a:rPr lang="en-GB" sz="1400" baseline="0" dirty="0" smtClean="0">
                <a:solidFill>
                  <a:srgbClr val="003F5D"/>
                </a:solidFill>
              </a:rPr>
              <a:t> colour picker to select the correct colour from these samples</a:t>
            </a:r>
            <a:endParaRPr lang="en-GB" sz="14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4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400" baseline="0" dirty="0" smtClean="0">
              <a:solidFill>
                <a:srgbClr val="003F5D"/>
              </a:solidFill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GB" sz="1400" baseline="0" dirty="0" smtClean="0">
                <a:solidFill>
                  <a:srgbClr val="003F5D"/>
                </a:solidFill>
              </a:rPr>
              <a:t>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8355189" y="5632575"/>
            <a:ext cx="496936" cy="643095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0" name="Oval 9"/>
          <p:cNvSpPr/>
          <p:nvPr userDrawn="1"/>
        </p:nvSpPr>
        <p:spPr>
          <a:xfrm>
            <a:off x="8355189" y="4782803"/>
            <a:ext cx="496936" cy="643095"/>
          </a:xfrm>
          <a:prstGeom prst="ellipse">
            <a:avLst/>
          </a:prstGeom>
          <a:solidFill>
            <a:srgbClr val="EC0E51"/>
          </a:solidFill>
          <a:ln>
            <a:solidFill>
              <a:srgbClr val="ED15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</p:spTree>
    <p:extLst>
      <p:ext uri="{BB962C8B-B14F-4D97-AF65-F5344CB8AC3E}">
        <p14:creationId xmlns:p14="http://schemas.microsoft.com/office/powerpoint/2010/main" val="11394331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for GN4 related presen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C4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4" name="Title 3"/>
          <p:cNvSpPr txBox="1">
            <a:spLocks/>
          </p:cNvSpPr>
          <p:nvPr userDrawn="1"/>
        </p:nvSpPr>
        <p:spPr>
          <a:xfrm>
            <a:off x="0" y="2970259"/>
            <a:ext cx="9144000" cy="589228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baseline="0">
                <a:solidFill>
                  <a:srgbClr val="00436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en-GB" sz="1575" b="0" dirty="0">
                <a:solidFill>
                  <a:schemeClr val="bg1"/>
                </a:solidFill>
              </a:rPr>
              <a:t>Thank </a:t>
            </a:r>
            <a:r>
              <a:rPr lang="en-GB" sz="1575" b="0" dirty="0" smtClean="0">
                <a:solidFill>
                  <a:schemeClr val="bg1"/>
                </a:solidFill>
              </a:rPr>
              <a:t>you</a:t>
            </a:r>
            <a:endParaRPr lang="en-GB" sz="1575" b="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2470932" y="997227"/>
            <a:ext cx="4202136" cy="3984691"/>
          </a:xfrm>
          <a:prstGeom prst="rect">
            <a:avLst/>
          </a:prstGeom>
          <a:blipFill dpi="0" rotWithShape="1">
            <a:blip r:embed="rId2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grpSp>
        <p:nvGrpSpPr>
          <p:cNvPr id="29" name="Group 28"/>
          <p:cNvGrpSpPr/>
          <p:nvPr userDrawn="1"/>
        </p:nvGrpSpPr>
        <p:grpSpPr>
          <a:xfrm>
            <a:off x="3014134" y="4773549"/>
            <a:ext cx="3115734" cy="1029123"/>
            <a:chOff x="4003396" y="4773547"/>
            <a:chExt cx="4154312" cy="1029123"/>
          </a:xfrm>
        </p:grpSpPr>
        <p:sp>
          <p:nvSpPr>
            <p:cNvPr id="21" name="TextBox 20"/>
            <p:cNvSpPr txBox="1"/>
            <p:nvPr userDrawn="1"/>
          </p:nvSpPr>
          <p:spPr>
            <a:xfrm>
              <a:off x="4003396" y="5294839"/>
              <a:ext cx="4154312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dirty="0" smtClean="0">
                  <a:solidFill>
                    <a:schemeClr val="bg1"/>
                  </a:solidFill>
                </a:rPr>
                <a:t>Networks </a:t>
              </a:r>
              <a:r>
                <a:rPr lang="en-GB" sz="900" baseline="0" dirty="0" smtClean="0">
                  <a:solidFill>
                    <a:schemeClr val="bg1"/>
                  </a:solidFill>
                </a:rPr>
                <a:t>∙ Services ∙ People         </a:t>
              </a:r>
            </a:p>
            <a:p>
              <a:pPr marL="0" marR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b="0" i="0" dirty="0" smtClean="0">
                  <a:solidFill>
                    <a:schemeClr val="bg1"/>
                  </a:solidFill>
                </a:rPr>
                <a:t>www.geant.org</a:t>
              </a:r>
            </a:p>
            <a:p>
              <a:pPr algn="ctr"/>
              <a:r>
                <a:rPr lang="en-GB" sz="900" i="0" baseline="0" dirty="0" smtClean="0">
                  <a:solidFill>
                    <a:schemeClr val="bg1"/>
                  </a:solidFill>
                </a:rPr>
                <a:t> </a:t>
              </a:r>
              <a:endParaRPr lang="en-GB" sz="900" i="0" dirty="0">
                <a:solidFill>
                  <a:schemeClr val="bg1"/>
                </a:solidFill>
              </a:endParaRPr>
            </a:p>
          </p:txBody>
        </p:sp>
        <p:pic>
          <p:nvPicPr>
            <p:cNvPr id="28" name="Picture 2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0880" y="4773547"/>
              <a:ext cx="1219200" cy="529760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 userDrawn="1"/>
        </p:nvGrpSpPr>
        <p:grpSpPr>
          <a:xfrm>
            <a:off x="1451592" y="6190066"/>
            <a:ext cx="6268068" cy="392885"/>
            <a:chOff x="1162308" y="4642549"/>
            <a:chExt cx="6268068" cy="294664"/>
          </a:xfrm>
        </p:grpSpPr>
        <p:sp>
          <p:nvSpPr>
            <p:cNvPr id="30" name="TextBox 29"/>
            <p:cNvSpPr txBox="1"/>
            <p:nvPr userDrawn="1"/>
          </p:nvSpPr>
          <p:spPr>
            <a:xfrm>
              <a:off x="1588712" y="4697548"/>
              <a:ext cx="5841664" cy="1385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GB" sz="600" kern="1200" dirty="0" smtClean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This</a:t>
              </a:r>
              <a:r>
                <a:rPr lang="en-GB" sz="600" kern="1200" baseline="0" dirty="0" smtClean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 work is part of a project that has applied for </a:t>
              </a:r>
              <a:r>
                <a:rPr lang="en-GB" sz="600" kern="1200" dirty="0" smtClean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funding from the European Union’s Horizon 2020 research and innovation programme under Grant Agreement No. 691567 (GN4-1).</a:t>
              </a:r>
              <a:endParaRPr lang="en-GB" sz="600" dirty="0">
                <a:solidFill>
                  <a:schemeClr val="bg1"/>
                </a:solidFill>
              </a:endParaRPr>
            </a:p>
          </p:txBody>
        </p:sp>
        <p:pic>
          <p:nvPicPr>
            <p:cNvPr id="31" name="Picture 30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2308" y="4642549"/>
              <a:ext cx="433675" cy="294664"/>
            </a:xfrm>
            <a:prstGeom prst="rect">
              <a:avLst/>
            </a:prstGeom>
          </p:spPr>
        </p:pic>
      </p:grp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674018" y="4090834"/>
            <a:ext cx="3795964" cy="350836"/>
          </a:xfrm>
        </p:spPr>
        <p:txBody>
          <a:bodyPr>
            <a:normAutofit/>
          </a:bodyPr>
          <a:lstStyle>
            <a:lvl1pPr marL="0" indent="0" algn="ctr">
              <a:buNone/>
              <a:defRPr sz="9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Presenter email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2695575" y="3559176"/>
            <a:ext cx="3752850" cy="428625"/>
          </a:xfrm>
        </p:spPr>
        <p:txBody>
          <a:bodyPr>
            <a:noAutofit/>
          </a:bodyPr>
          <a:lstStyle>
            <a:lvl1pPr marL="0" indent="0" algn="ctr">
              <a:buNone/>
              <a:defRPr sz="15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Optional “Any Questions?” Text here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41313" y="321733"/>
            <a:ext cx="8510812" cy="445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This end slide to be used for all GN4-1 Presentations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8428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for non project presen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-7"/>
            <a:ext cx="9144000" cy="6858000"/>
          </a:xfrm>
          <a:prstGeom prst="rect">
            <a:avLst/>
          </a:prstGeom>
          <a:solidFill>
            <a:srgbClr val="1C4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857251"/>
            <a:ext cx="9144000" cy="5143500"/>
          </a:xfrm>
          <a:prstGeom prst="rect">
            <a:avLst/>
          </a:prstGeom>
          <a:solidFill>
            <a:srgbClr val="1C4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4" name="Title 3"/>
          <p:cNvSpPr txBox="1">
            <a:spLocks/>
          </p:cNvSpPr>
          <p:nvPr userDrawn="1"/>
        </p:nvSpPr>
        <p:spPr>
          <a:xfrm>
            <a:off x="0" y="2970259"/>
            <a:ext cx="9144000" cy="589228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baseline="0">
                <a:solidFill>
                  <a:srgbClr val="00436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en-GB" sz="1575" b="0" dirty="0">
                <a:solidFill>
                  <a:schemeClr val="bg1"/>
                </a:solidFill>
              </a:rPr>
              <a:t>Thank </a:t>
            </a:r>
            <a:r>
              <a:rPr lang="en-GB" sz="1575" b="0" dirty="0" smtClean="0">
                <a:solidFill>
                  <a:schemeClr val="bg1"/>
                </a:solidFill>
              </a:rPr>
              <a:t>you</a:t>
            </a:r>
            <a:endParaRPr lang="en-GB" sz="1575" b="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2470932" y="1024187"/>
            <a:ext cx="4202136" cy="3984691"/>
          </a:xfrm>
          <a:prstGeom prst="rect">
            <a:avLst/>
          </a:prstGeom>
          <a:blipFill dpi="0" rotWithShape="1">
            <a:blip r:embed="rId2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3014133" y="5126473"/>
            <a:ext cx="3115734" cy="1029123"/>
            <a:chOff x="4003396" y="5126471"/>
            <a:chExt cx="4154312" cy="1029123"/>
          </a:xfrm>
        </p:grpSpPr>
        <p:sp>
          <p:nvSpPr>
            <p:cNvPr id="18" name="TextBox 17"/>
            <p:cNvSpPr txBox="1"/>
            <p:nvPr userDrawn="1"/>
          </p:nvSpPr>
          <p:spPr>
            <a:xfrm>
              <a:off x="4003396" y="5647763"/>
              <a:ext cx="4154312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dirty="0" smtClean="0">
                  <a:solidFill>
                    <a:schemeClr val="bg1"/>
                  </a:solidFill>
                </a:rPr>
                <a:t>Networks </a:t>
              </a:r>
              <a:r>
                <a:rPr lang="en-GB" sz="900" baseline="0" dirty="0" smtClean="0">
                  <a:solidFill>
                    <a:schemeClr val="bg1"/>
                  </a:solidFill>
                </a:rPr>
                <a:t>∙ Services ∙ People         </a:t>
              </a:r>
            </a:p>
            <a:p>
              <a:pPr marL="0" marR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b="0" i="0" dirty="0" smtClean="0">
                  <a:solidFill>
                    <a:schemeClr val="bg1"/>
                  </a:solidFill>
                </a:rPr>
                <a:t>www.geant.org</a:t>
              </a:r>
            </a:p>
            <a:p>
              <a:pPr algn="ctr"/>
              <a:r>
                <a:rPr lang="en-GB" sz="900" i="0" baseline="0" dirty="0" smtClean="0">
                  <a:solidFill>
                    <a:schemeClr val="bg1"/>
                  </a:solidFill>
                </a:rPr>
                <a:t> </a:t>
              </a:r>
              <a:endParaRPr lang="en-GB" sz="900" i="0" dirty="0">
                <a:solidFill>
                  <a:schemeClr val="bg1"/>
                </a:solidFill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0880" y="5126471"/>
              <a:ext cx="1219200" cy="529760"/>
            </a:xfrm>
            <a:prstGeom prst="rect">
              <a:avLst/>
            </a:prstGeom>
          </p:spPr>
        </p:pic>
      </p:grpSp>
      <p:sp>
        <p:nvSpPr>
          <p:cNvPr id="11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674019" y="4218058"/>
            <a:ext cx="3795964" cy="350836"/>
          </a:xfrm>
        </p:spPr>
        <p:txBody>
          <a:bodyPr>
            <a:normAutofit/>
          </a:bodyPr>
          <a:lstStyle>
            <a:lvl1pPr marL="0" indent="0" algn="ctr">
              <a:buNone/>
              <a:defRPr sz="9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Presenter email</a:t>
            </a:r>
            <a:endParaRPr lang="en-GB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2695575" y="3559176"/>
            <a:ext cx="3752850" cy="428625"/>
          </a:xfrm>
        </p:spPr>
        <p:txBody>
          <a:bodyPr>
            <a:noAutofit/>
          </a:bodyPr>
          <a:lstStyle>
            <a:lvl1pPr marL="0" indent="0" algn="ctr">
              <a:buNone/>
              <a:defRPr sz="15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Optional “Any Questions?” Text here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41313" y="321733"/>
            <a:ext cx="8510812" cy="445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This end slide to be used for all GÉANT Organisation Presentations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3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825625"/>
            <a:ext cx="417195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‹Nr.›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1" y="1681163"/>
            <a:ext cx="41362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951" y="2489201"/>
            <a:ext cx="4164806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6" y="1524000"/>
            <a:ext cx="5898092" cy="4652963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239933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451593" y="1532467"/>
            <a:ext cx="2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‹Nr.›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‹Nr.›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9144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52928" y="4083050"/>
            <a:ext cx="8406062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‹Nr.›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9144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36215" y="1524586"/>
            <a:ext cx="8486943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51518"/>
            <a:ext cx="4629150" cy="42095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642188"/>
            <a:ext cx="3236119" cy="422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201" y="203200"/>
            <a:ext cx="6780516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375" y="1524000"/>
            <a:ext cx="8181975" cy="465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6359" y="6406016"/>
            <a:ext cx="555766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‹Nr.›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6875" y="6413247"/>
            <a:ext cx="8362562" cy="0"/>
          </a:xfrm>
          <a:prstGeom prst="line">
            <a:avLst/>
          </a:prstGeom>
          <a:ln w="12700" cap="rnd">
            <a:solidFill>
              <a:srgbClr val="ED1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55599" y="6457890"/>
            <a:ext cx="3115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>
                <a:solidFill>
                  <a:srgbClr val="003F5E"/>
                </a:solidFill>
              </a:rPr>
              <a:t>Networks </a:t>
            </a:r>
            <a:r>
              <a:rPr lang="en-GB" sz="1000" baseline="0" dirty="0" smtClean="0">
                <a:solidFill>
                  <a:srgbClr val="003F5E"/>
                </a:solidFill>
              </a:rPr>
              <a:t>∙ Services ∙ People           </a:t>
            </a:r>
            <a:r>
              <a:rPr lang="en-GB" sz="1000" b="0" i="1" dirty="0" smtClean="0">
                <a:solidFill>
                  <a:srgbClr val="004361"/>
                </a:solidFill>
              </a:rPr>
              <a:t>www.geant.org</a:t>
            </a:r>
          </a:p>
          <a:p>
            <a:r>
              <a:rPr lang="en-GB" sz="1000" baseline="0" dirty="0" smtClean="0">
                <a:solidFill>
                  <a:srgbClr val="003F5E"/>
                </a:solidFill>
              </a:rPr>
              <a:t> </a:t>
            </a:r>
            <a:endParaRPr lang="en-GB" sz="1000" dirty="0">
              <a:solidFill>
                <a:srgbClr val="003F5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987" y="219648"/>
            <a:ext cx="1691439" cy="7599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90" y="1015675"/>
            <a:ext cx="8678778" cy="31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1" r:id="rId12"/>
    <p:sldLayoutId id="214748366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201" y="203200"/>
            <a:ext cx="6780516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378" y="1524004"/>
            <a:ext cx="8181975" cy="465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6359" y="6406021"/>
            <a:ext cx="555766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‹Nr.›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6877" y="6413247"/>
            <a:ext cx="8362562" cy="0"/>
          </a:xfrm>
          <a:prstGeom prst="line">
            <a:avLst/>
          </a:prstGeom>
          <a:ln w="12700" cap="rnd">
            <a:solidFill>
              <a:srgbClr val="ED1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55599" y="6457891"/>
            <a:ext cx="311573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dirty="0" smtClean="0">
                <a:solidFill>
                  <a:srgbClr val="003F5E"/>
                </a:solidFill>
              </a:rPr>
              <a:t>Networks </a:t>
            </a:r>
            <a:r>
              <a:rPr lang="en-GB" sz="750" baseline="0" dirty="0" smtClean="0">
                <a:solidFill>
                  <a:srgbClr val="003F5E"/>
                </a:solidFill>
              </a:rPr>
              <a:t>∙ Services ∙ People           </a:t>
            </a:r>
            <a:r>
              <a:rPr lang="en-GB" sz="750" b="0" i="1" dirty="0" smtClean="0">
                <a:solidFill>
                  <a:srgbClr val="004361"/>
                </a:solidFill>
              </a:rPr>
              <a:t>www.geant.org</a:t>
            </a:r>
          </a:p>
          <a:p>
            <a:r>
              <a:rPr lang="en-GB" sz="750" baseline="0" dirty="0" smtClean="0">
                <a:solidFill>
                  <a:srgbClr val="003F5E"/>
                </a:solidFill>
              </a:rPr>
              <a:t> </a:t>
            </a:r>
            <a:endParaRPr lang="en-GB" sz="750" dirty="0">
              <a:solidFill>
                <a:srgbClr val="003F5E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90" y="1015679"/>
            <a:ext cx="8678778" cy="3140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895" y="219648"/>
            <a:ext cx="1268579" cy="75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0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97644" y="3180828"/>
            <a:ext cx="3822700" cy="375289"/>
          </a:xfrm>
        </p:spPr>
        <p:txBody>
          <a:bodyPr>
            <a:normAutofit/>
          </a:bodyPr>
          <a:lstStyle/>
          <a:p>
            <a:r>
              <a:rPr lang="en-GB" dirty="0" smtClean="0"/>
              <a:t>Daniela </a:t>
            </a:r>
            <a:r>
              <a:rPr lang="en-GB" dirty="0" err="1" smtClean="0"/>
              <a:t>Pöhn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1600" dirty="0" smtClean="0"/>
              <a:t>REFEDS meeting @ </a:t>
            </a:r>
            <a:br>
              <a:rPr lang="en-GB" sz="1600" dirty="0" smtClean="0"/>
            </a:br>
            <a:r>
              <a:rPr lang="en-GB" sz="1600" dirty="0" smtClean="0"/>
              <a:t>Technology Exchange 2016, Miami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97644" y="1855871"/>
            <a:ext cx="3977098" cy="354932"/>
          </a:xfrm>
        </p:spPr>
        <p:txBody>
          <a:bodyPr/>
          <a:lstStyle/>
          <a:p>
            <a:r>
              <a:rPr lang="en-US" dirty="0" smtClean="0"/>
              <a:t>GÉANT 4-2 JRA3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GB" sz="1200" dirty="0" smtClean="0"/>
              <a:t>2016-09-25</a:t>
            </a:r>
            <a:endParaRPr lang="en-GB" sz="1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697644" y="3395540"/>
            <a:ext cx="3822700" cy="347215"/>
          </a:xfrm>
        </p:spPr>
        <p:txBody>
          <a:bodyPr>
            <a:normAutofit/>
          </a:bodyPr>
          <a:lstStyle/>
          <a:p>
            <a:r>
              <a:rPr lang="en-GB" dirty="0" smtClean="0"/>
              <a:t>JRA3 T1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697644" y="3611481"/>
            <a:ext cx="5029917" cy="347215"/>
          </a:xfrm>
        </p:spPr>
        <p:txBody>
          <a:bodyPr>
            <a:normAutofit/>
          </a:bodyPr>
          <a:lstStyle/>
          <a:p>
            <a:r>
              <a:rPr lang="en-GB" dirty="0" smtClean="0"/>
              <a:t>LRZ/DFN-AAI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0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European </a:t>
            </a:r>
            <a:r>
              <a:rPr lang="en-US" sz="2000" dirty="0"/>
              <a:t>Parliament and </a:t>
            </a:r>
            <a:r>
              <a:rPr lang="en-US" sz="2000" dirty="0" smtClean="0"/>
              <a:t>Council: data </a:t>
            </a:r>
            <a:r>
              <a:rPr lang="en-US" sz="2000" dirty="0"/>
              <a:t>protection </a:t>
            </a:r>
            <a:r>
              <a:rPr lang="en-US" sz="2000" dirty="0" smtClean="0"/>
              <a:t>reform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legal </a:t>
            </a:r>
            <a:r>
              <a:rPr lang="en-US" sz="2000" dirty="0"/>
              <a:t>and federation consultation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analysis </a:t>
            </a:r>
            <a:r>
              <a:rPr lang="en-US" sz="2000" dirty="0"/>
              <a:t>of </a:t>
            </a:r>
            <a:r>
              <a:rPr lang="en-US" sz="2000" dirty="0" err="1"/>
              <a:t>eduGAIN’s</a:t>
            </a:r>
            <a:r>
              <a:rPr lang="en-US" sz="2000" dirty="0"/>
              <a:t> policies focused on attribute </a:t>
            </a:r>
            <a:r>
              <a:rPr lang="en-US" sz="2000" dirty="0" smtClean="0"/>
              <a:t>release</a:t>
            </a:r>
            <a:br>
              <a:rPr lang="en-US" sz="2000" dirty="0" smtClean="0"/>
            </a:br>
            <a:r>
              <a:rPr lang="en-US" sz="2000" dirty="0" smtClean="0">
                <a:sym typeface="Wingdings" panose="05000000000000000000" pitchFamily="2" charset="2"/>
              </a:rPr>
              <a:t> e</a:t>
            </a:r>
            <a:r>
              <a:rPr lang="fi-FI" sz="2000" dirty="0" smtClean="0"/>
              <a:t>ffective </a:t>
            </a:r>
            <a:r>
              <a:rPr lang="fi-FI" sz="2000" dirty="0"/>
              <a:t>25 May </a:t>
            </a:r>
            <a:r>
              <a:rPr lang="fi-FI" sz="2000" dirty="0" smtClean="0"/>
              <a:t>2018</a:t>
            </a:r>
            <a:endParaRPr lang="en-US" sz="2000" dirty="0" smtClean="0"/>
          </a:p>
          <a:p>
            <a:r>
              <a:rPr lang="en-US" sz="2000" dirty="0" smtClean="0"/>
              <a:t>2.0 </a:t>
            </a:r>
            <a:r>
              <a:rPr lang="en-US" sz="2000" dirty="0"/>
              <a:t>draft should cover attribute release out of EU/EEA as well</a:t>
            </a:r>
          </a:p>
          <a:p>
            <a:r>
              <a:rPr lang="en-US" sz="2000" dirty="0" smtClean="0"/>
              <a:t>Work </a:t>
            </a:r>
            <a:r>
              <a:rPr lang="en-US" sz="2000" dirty="0" smtClean="0"/>
              <a:t>with DLA Piper </a:t>
            </a:r>
            <a:r>
              <a:rPr lang="en-US" sz="2000" dirty="0" smtClean="0">
                <a:sym typeface="Wingdings" panose="05000000000000000000" pitchFamily="2" charset="2"/>
              </a:rPr>
              <a:t> analysis of </a:t>
            </a:r>
            <a:r>
              <a:rPr lang="en-US" sz="2000" dirty="0" smtClean="0">
                <a:sym typeface="Wingdings" panose="05000000000000000000" pitchFamily="2" charset="2"/>
              </a:rPr>
              <a:t>policies</a:t>
            </a:r>
          </a:p>
          <a:p>
            <a:r>
              <a:rPr lang="fi-FI" sz="2000" dirty="0" smtClean="0"/>
              <a:t>Possible </a:t>
            </a:r>
            <a:r>
              <a:rPr lang="fi-FI" sz="2000" dirty="0"/>
              <a:t>to craft a single Code of Conduct that will work globally?</a:t>
            </a:r>
          </a:p>
          <a:p>
            <a:r>
              <a:rPr lang="en-US" sz="2000" dirty="0" smtClean="0"/>
              <a:t>Roadmap:</a:t>
            </a:r>
          </a:p>
          <a:p>
            <a:pPr lvl="1"/>
            <a:r>
              <a:rPr lang="fi-FI" sz="1850" dirty="0"/>
              <a:t>Fall 2016: Prepare a draft of a new, GDPR compliant Code of Conduct</a:t>
            </a:r>
          </a:p>
          <a:p>
            <a:pPr lvl="1"/>
            <a:r>
              <a:rPr lang="fi-FI" sz="1850" dirty="0"/>
              <a:t>Spring 2017: Community consultation within REFEDS community</a:t>
            </a:r>
          </a:p>
          <a:p>
            <a:pPr lvl="1"/>
            <a:r>
              <a:rPr lang="fi-FI" sz="1850" dirty="0"/>
              <a:t>Iterate</a:t>
            </a:r>
          </a:p>
          <a:p>
            <a:pPr lvl="1"/>
            <a:r>
              <a:rPr lang="fi-FI" sz="1850" dirty="0"/>
              <a:t>25 May 2018 submit to the data protection authorities for approval</a:t>
            </a:r>
          </a:p>
          <a:p>
            <a:endParaRPr lang="en-US" sz="20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F576E6A-F32A-4612-884C-86870357C6B4}" type="slidenum">
              <a:rPr lang="en-GB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/>
              <a:t>2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Code of </a:t>
            </a:r>
            <a:r>
              <a:rPr lang="de-DE" sz="2400" dirty="0" err="1" smtClean="0"/>
              <a:t>Conduct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011429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SIRTFI</a:t>
            </a:r>
          </a:p>
          <a:p>
            <a:r>
              <a:rPr lang="en-US" sz="2000" dirty="0" smtClean="0"/>
              <a:t>Security contacts in Metadata</a:t>
            </a:r>
          </a:p>
          <a:p>
            <a:r>
              <a:rPr lang="en-US" sz="2000" dirty="0" smtClean="0"/>
              <a:t>Requirements </a:t>
            </a:r>
            <a:r>
              <a:rPr lang="en-US" sz="2000" dirty="0"/>
              <a:t>from </a:t>
            </a:r>
            <a:r>
              <a:rPr lang="en-US" sz="2000" dirty="0" smtClean="0"/>
              <a:t>AARC</a:t>
            </a:r>
          </a:p>
          <a:p>
            <a:pPr lvl="1"/>
            <a:r>
              <a:rPr lang="en-US" sz="1800" dirty="0" smtClean="0"/>
              <a:t>Probe</a:t>
            </a:r>
            <a:endParaRPr lang="en-US" sz="1600" dirty="0" smtClean="0"/>
          </a:p>
          <a:p>
            <a:pPr lvl="1"/>
            <a:r>
              <a:rPr lang="en-US" sz="1800" dirty="0" smtClean="0"/>
              <a:t>Overview/Monitoring page</a:t>
            </a:r>
          </a:p>
          <a:p>
            <a:pPr lvl="1"/>
            <a:r>
              <a:rPr lang="en-US" sz="1800" dirty="0" smtClean="0"/>
              <a:t>Self-assessment tool</a:t>
            </a:r>
            <a:endParaRPr lang="en-US" sz="1800" dirty="0"/>
          </a:p>
          <a:p>
            <a:r>
              <a:rPr lang="en-US" sz="2000" dirty="0"/>
              <a:t>Monitoring page added to technical </a:t>
            </a:r>
            <a:r>
              <a:rPr lang="en-US" sz="2000" dirty="0" err="1" smtClean="0"/>
              <a:t>eduGAIN</a:t>
            </a:r>
            <a:endParaRPr lang="en-US" sz="2000" dirty="0" smtClean="0"/>
          </a:p>
          <a:p>
            <a:r>
              <a:rPr lang="en-US" sz="2000" dirty="0" smtClean="0"/>
              <a:t>Jagger support for SIRTFI</a:t>
            </a:r>
          </a:p>
          <a:p>
            <a:r>
              <a:rPr lang="en-US" sz="2000" dirty="0" smtClean="0"/>
              <a:t>Management tool?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F576E6A-F32A-4612-884C-86870357C6B4}" type="slidenum">
              <a:rPr lang="en-GB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/>
              <a:t>3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eduGAIN</a:t>
            </a:r>
            <a:r>
              <a:rPr lang="en-US" sz="2400" dirty="0"/>
              <a:t> incident management development</a:t>
            </a:r>
          </a:p>
        </p:txBody>
      </p:sp>
    </p:spTree>
    <p:extLst>
      <p:ext uri="{BB962C8B-B14F-4D97-AF65-F5344CB8AC3E}">
        <p14:creationId xmlns:p14="http://schemas.microsoft.com/office/powerpoint/2010/main" val="554558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4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Multi-Factor Authentication</a:t>
            </a:r>
            <a:endParaRPr lang="en-US" dirty="0"/>
          </a:p>
        </p:txBody>
      </p:sp>
      <p:sp>
        <p:nvSpPr>
          <p:cNvPr id="5" name="Inhaltsplatzhalter 1"/>
          <p:cNvSpPr>
            <a:spLocks noGrp="1"/>
          </p:cNvSpPr>
          <p:nvPr>
            <p:ph idx="1"/>
          </p:nvPr>
        </p:nvSpPr>
        <p:spPr>
          <a:xfrm>
            <a:off x="333378" y="1524004"/>
            <a:ext cx="8181975" cy="4652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Profile similarly to </a:t>
            </a:r>
            <a:r>
              <a:rPr lang="en-US" sz="2000" dirty="0" err="1" smtClean="0"/>
              <a:t>InCommon</a:t>
            </a:r>
            <a:endParaRPr lang="en-US" sz="2000" dirty="0" smtClean="0"/>
          </a:p>
          <a:p>
            <a:r>
              <a:rPr lang="en-US" dirty="0" smtClean="0"/>
              <a:t>Planned: recommendations on software</a:t>
            </a:r>
          </a:p>
          <a:p>
            <a:r>
              <a:rPr lang="en-US" sz="2000" dirty="0" smtClean="0"/>
              <a:t>Service offered/procured by GÉANT?</a:t>
            </a:r>
          </a:p>
        </p:txBody>
      </p:sp>
    </p:spTree>
    <p:extLst>
      <p:ext uri="{BB962C8B-B14F-4D97-AF65-F5344CB8AC3E}">
        <p14:creationId xmlns:p14="http://schemas.microsoft.com/office/powerpoint/2010/main" val="95197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1_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AA3960-760A-4B61-8C8B-DBF90F37C8C8}">
  <ds:schemaRefs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microsoft.com/sharepoint/v3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0</TotalTime>
  <Words>72</Words>
  <Application>Microsoft Office PowerPoint</Application>
  <PresentationFormat>Bildschirmpräsentation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Verdana</vt:lpstr>
      <vt:lpstr>Wingdings</vt:lpstr>
      <vt:lpstr>GEANT Association</vt:lpstr>
      <vt:lpstr>1_GEANT Association</vt:lpstr>
      <vt:lpstr>PowerPoint-Präsentation</vt:lpstr>
      <vt:lpstr>Code of Conduct</vt:lpstr>
      <vt:lpstr>eduGAIN incident management development</vt:lpstr>
      <vt:lpstr>Multi-Factor Authentication</vt:lpstr>
    </vt:vector>
  </TitlesOfParts>
  <Company>DANTE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Pöhn, Daniela</cp:lastModifiedBy>
  <cp:revision>113</cp:revision>
  <cp:lastPrinted>2015-05-01T10:30:08Z</cp:lastPrinted>
  <dcterms:created xsi:type="dcterms:W3CDTF">2015-04-29T14:13:57Z</dcterms:created>
  <dcterms:modified xsi:type="dcterms:W3CDTF">2016-09-24T22:42:16Z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