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3"/>
  </p:notesMasterIdLst>
  <p:sldIdLst>
    <p:sldId id="279" r:id="rId6"/>
    <p:sldId id="285" r:id="rId7"/>
    <p:sldId id="286" r:id="rId8"/>
    <p:sldId id="287" r:id="rId9"/>
    <p:sldId id="289" r:id="rId10"/>
    <p:sldId id="300" r:id="rId11"/>
    <p:sldId id="298" r:id="rId12"/>
    <p:sldId id="288" r:id="rId13"/>
    <p:sldId id="301" r:id="rId14"/>
    <p:sldId id="297" r:id="rId15"/>
    <p:sldId id="291" r:id="rId16"/>
    <p:sldId id="292" r:id="rId17"/>
    <p:sldId id="293" r:id="rId18"/>
    <p:sldId id="294" r:id="rId19"/>
    <p:sldId id="295" r:id="rId20"/>
    <p:sldId id="296" r:id="rId21"/>
    <p:sldId id="281" r:id="rId2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E51"/>
    <a:srgbClr val="1C4161"/>
    <a:srgbClr val="004361"/>
    <a:srgbClr val="ED1556"/>
    <a:srgbClr val="003F5E"/>
    <a:srgbClr val="013F5E"/>
    <a:srgbClr val="FFFFFF"/>
    <a:srgbClr val="0043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44" autoAdjust="0"/>
    <p:restoredTop sz="94660"/>
  </p:normalViewPr>
  <p:slideViewPr>
    <p:cSldViewPr snapToGrid="0">
      <p:cViewPr>
        <p:scale>
          <a:sx n="140" d="100"/>
          <a:sy n="140" d="100"/>
        </p:scale>
        <p:origin x="-464" y="648"/>
      </p:cViewPr>
      <p:guideLst/>
    </p:cSldViewPr>
  </p:slideViewPr>
  <p:notesTextViewPr>
    <p:cViewPr>
      <p:scale>
        <a:sx n="3" d="2"/>
        <a:sy n="3" d="2"/>
      </p:scale>
      <p:origin x="0" y="0"/>
    </p:cViewPr>
  </p:notesTextViewPr>
  <p:sorterViewPr>
    <p:cViewPr>
      <p:scale>
        <a:sx n="66" d="100"/>
        <a:sy n="66" d="100"/>
      </p:scale>
      <p:origin x="0" y="0"/>
    </p:cViewPr>
  </p:sorterViewPr>
  <p:notesViewPr>
    <p:cSldViewPr snapToGrid="0">
      <p:cViewPr>
        <p:scale>
          <a:sx n="200" d="100"/>
          <a:sy n="200" d="100"/>
        </p:scale>
        <p:origin x="232" y="14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D8A83-A817-41E3-A602-3B517E18334E}" type="datetimeFigureOut">
              <a:rPr lang="en-GB" smtClean="0"/>
              <a:t>26/09/2016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C110B-1C27-4A5B-8007-E6BF4BB6C5F7}" type="slidenum">
              <a:rPr lang="en-GB" smtClean="0"/>
              <a:t>‹#›</a:t>
            </a:fld>
            <a:endParaRPr lang="en-GB"/>
          </a:p>
        </p:txBody>
      </p:sp>
    </p:spTree>
    <p:extLst>
      <p:ext uri="{BB962C8B-B14F-4D97-AF65-F5344CB8AC3E}">
        <p14:creationId xmlns:p14="http://schemas.microsoft.com/office/powerpoint/2010/main" val="403172686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5779"/>
          <a:stretch/>
        </p:blipFill>
        <p:spPr>
          <a:xfrm>
            <a:off x="0" y="1596504"/>
            <a:ext cx="9144000" cy="3546996"/>
          </a:xfrm>
          <a:prstGeom prst="rect">
            <a:avLst/>
          </a:prstGeom>
        </p:spPr>
      </p:pic>
      <p:sp>
        <p:nvSpPr>
          <p:cNvPr id="14" name="Rectangle 13"/>
          <p:cNvSpPr/>
          <p:nvPr userDrawn="1"/>
        </p:nvSpPr>
        <p:spPr>
          <a:xfrm>
            <a:off x="64169" y="204538"/>
            <a:ext cx="9023685" cy="8963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13" name="Picture 12"/>
          <p:cNvPicPr>
            <a:picLocks noChangeAspect="1"/>
          </p:cNvPicPr>
          <p:nvPr userDrawn="1"/>
        </p:nvPicPr>
        <p:blipFill>
          <a:blip r:embed="rId3"/>
          <a:stretch>
            <a:fillRect/>
          </a:stretch>
        </p:blipFill>
        <p:spPr>
          <a:xfrm>
            <a:off x="7058388" y="475247"/>
            <a:ext cx="1568588" cy="836196"/>
          </a:xfrm>
          <a:prstGeom prst="rect">
            <a:avLst/>
          </a:prstGeom>
        </p:spPr>
      </p:pic>
      <p:sp>
        <p:nvSpPr>
          <p:cNvPr id="17" name="Text Placeholder 4"/>
          <p:cNvSpPr>
            <a:spLocks noGrp="1"/>
          </p:cNvSpPr>
          <p:nvPr>
            <p:ph type="body" sz="quarter" idx="11" hasCustomPrompt="1"/>
          </p:nvPr>
        </p:nvSpPr>
        <p:spPr>
          <a:xfrm>
            <a:off x="697644" y="1836091"/>
            <a:ext cx="3822700" cy="281467"/>
          </a:xfrm>
        </p:spPr>
        <p:txBody>
          <a:bodyPr/>
          <a:lstStyle>
            <a:lvl1pPr marL="0" indent="0">
              <a:buNone/>
              <a:defRPr b="1" baseline="0"/>
            </a:lvl1pPr>
          </a:lstStyle>
          <a:p>
            <a:pPr lvl="0"/>
            <a:r>
              <a:rPr lang="en-US" dirty="0" smtClean="0"/>
              <a:t>Presenter</a:t>
            </a:r>
          </a:p>
        </p:txBody>
      </p:sp>
      <p:sp>
        <p:nvSpPr>
          <p:cNvPr id="18" name="Text Placeholder 6"/>
          <p:cNvSpPr>
            <a:spLocks noGrp="1"/>
          </p:cNvSpPr>
          <p:nvPr>
            <p:ph type="body" sz="quarter" idx="12" hasCustomPrompt="1"/>
          </p:nvPr>
        </p:nvSpPr>
        <p:spPr>
          <a:xfrm>
            <a:off x="697643" y="3414566"/>
            <a:ext cx="3752453" cy="327255"/>
          </a:xfrm>
        </p:spPr>
        <p:txBody>
          <a:bodyPr/>
          <a:lstStyle>
            <a:lvl1pPr marL="0" indent="0">
              <a:buNone/>
              <a:defRPr/>
            </a:lvl1pPr>
          </a:lstStyle>
          <a:p>
            <a:pPr lvl="0"/>
            <a:r>
              <a:rPr lang="en-US" dirty="0" smtClean="0"/>
              <a:t>Event, Location</a:t>
            </a:r>
            <a:endParaRPr lang="en-GB" dirty="0"/>
          </a:p>
        </p:txBody>
      </p:sp>
      <p:sp>
        <p:nvSpPr>
          <p:cNvPr id="19" name="Text Placeholder 10"/>
          <p:cNvSpPr>
            <a:spLocks noGrp="1"/>
          </p:cNvSpPr>
          <p:nvPr>
            <p:ph type="body" sz="quarter" idx="17" hasCustomPrompt="1"/>
          </p:nvPr>
        </p:nvSpPr>
        <p:spPr>
          <a:xfrm>
            <a:off x="697644" y="1373001"/>
            <a:ext cx="3759596" cy="377594"/>
          </a:xfrm>
        </p:spPr>
        <p:txBody>
          <a:bodyPr>
            <a:normAutofit/>
          </a:bodyPr>
          <a:lstStyle>
            <a:lvl1pPr marL="0" indent="0">
              <a:buNone/>
              <a:defRPr sz="1950"/>
            </a:lvl1pPr>
          </a:lstStyle>
          <a:p>
            <a:pPr lvl="0"/>
            <a:r>
              <a:rPr lang="en-US" dirty="0" smtClean="0"/>
              <a:t>Subtitle</a:t>
            </a:r>
          </a:p>
        </p:txBody>
      </p:sp>
      <p:sp>
        <p:nvSpPr>
          <p:cNvPr id="20" name="Text Placeholder 10"/>
          <p:cNvSpPr>
            <a:spLocks noGrp="1"/>
          </p:cNvSpPr>
          <p:nvPr>
            <p:ph type="body" sz="quarter" idx="14" hasCustomPrompt="1"/>
          </p:nvPr>
        </p:nvSpPr>
        <p:spPr>
          <a:xfrm>
            <a:off x="697644" y="998621"/>
            <a:ext cx="3759596" cy="354932"/>
          </a:xfrm>
        </p:spPr>
        <p:txBody>
          <a:bodyPr>
            <a:noAutofit/>
          </a:bodyPr>
          <a:lstStyle>
            <a:lvl1pPr marL="0" indent="0">
              <a:buNone/>
              <a:defRPr sz="2400" b="1"/>
            </a:lvl1pPr>
          </a:lstStyle>
          <a:p>
            <a:pPr lvl="0"/>
            <a:r>
              <a:rPr lang="en-US" dirty="0" smtClean="0"/>
              <a:t>Title</a:t>
            </a:r>
          </a:p>
        </p:txBody>
      </p:sp>
      <p:sp>
        <p:nvSpPr>
          <p:cNvPr id="21" name="Text Placeholder 6"/>
          <p:cNvSpPr>
            <a:spLocks noGrp="1"/>
          </p:cNvSpPr>
          <p:nvPr>
            <p:ph type="body" sz="quarter" idx="18" hasCustomPrompt="1"/>
          </p:nvPr>
        </p:nvSpPr>
        <p:spPr>
          <a:xfrm>
            <a:off x="697643" y="3691293"/>
            <a:ext cx="3752453" cy="321239"/>
          </a:xfrm>
        </p:spPr>
        <p:txBody>
          <a:bodyPr/>
          <a:lstStyle>
            <a:lvl1pPr marL="0" indent="0">
              <a:buNone/>
              <a:defRPr/>
            </a:lvl1pPr>
          </a:lstStyle>
          <a:p>
            <a:pPr lvl="0"/>
            <a:r>
              <a:rPr lang="en-US" dirty="0" smtClean="0"/>
              <a:t>Date</a:t>
            </a:r>
            <a:endParaRPr lang="en-GB" dirty="0"/>
          </a:p>
        </p:txBody>
      </p:sp>
      <p:sp>
        <p:nvSpPr>
          <p:cNvPr id="22" name="Text Placeholder 4"/>
          <p:cNvSpPr>
            <a:spLocks noGrp="1"/>
          </p:cNvSpPr>
          <p:nvPr>
            <p:ph type="body" sz="quarter" idx="19" hasCustomPrompt="1"/>
          </p:nvPr>
        </p:nvSpPr>
        <p:spPr>
          <a:xfrm>
            <a:off x="697644" y="2115826"/>
            <a:ext cx="3822700" cy="260411"/>
          </a:xfrm>
        </p:spPr>
        <p:txBody>
          <a:bodyPr/>
          <a:lstStyle>
            <a:lvl1pPr marL="0" indent="0">
              <a:buNone/>
              <a:defRPr b="0" baseline="0"/>
            </a:lvl1pPr>
          </a:lstStyle>
          <a:p>
            <a:pPr lvl="0"/>
            <a:r>
              <a:rPr lang="en-US" dirty="0" smtClean="0"/>
              <a:t>Role in Project, GÉANT Project (if applicable)</a:t>
            </a:r>
          </a:p>
        </p:txBody>
      </p:sp>
      <p:sp>
        <p:nvSpPr>
          <p:cNvPr id="23" name="Text Placeholder 4"/>
          <p:cNvSpPr>
            <a:spLocks noGrp="1"/>
          </p:cNvSpPr>
          <p:nvPr>
            <p:ph type="body" sz="quarter" idx="20" hasCustomPrompt="1"/>
          </p:nvPr>
        </p:nvSpPr>
        <p:spPr>
          <a:xfrm>
            <a:off x="697643" y="2374505"/>
            <a:ext cx="5029917" cy="260411"/>
          </a:xfrm>
        </p:spPr>
        <p:txBody>
          <a:bodyPr/>
          <a:lstStyle>
            <a:lvl1pPr marL="0" indent="0">
              <a:buNone/>
              <a:defRPr b="0" baseline="0"/>
            </a:lvl1pPr>
          </a:lstStyle>
          <a:p>
            <a:pPr lvl="0"/>
            <a:r>
              <a:rPr lang="en-US" dirty="0" smtClean="0"/>
              <a:t>Role in  Home Organisation, Organisation Name (if applicable)</a:t>
            </a:r>
          </a:p>
        </p:txBody>
      </p:sp>
      <p:sp>
        <p:nvSpPr>
          <p:cNvPr id="12" name="Text Placeholder 3"/>
          <p:cNvSpPr>
            <a:spLocks noGrp="1"/>
          </p:cNvSpPr>
          <p:nvPr>
            <p:ph type="body" sz="quarter" idx="21" hasCustomPrompt="1"/>
          </p:nvPr>
        </p:nvSpPr>
        <p:spPr>
          <a:xfrm>
            <a:off x="836320" y="2761626"/>
            <a:ext cx="685800" cy="142799"/>
          </a:xfrm>
        </p:spPr>
        <p:txBody>
          <a:bodyPr>
            <a:normAutofit/>
          </a:bodyPr>
          <a:lstStyle>
            <a:lvl1pPr marL="0" indent="0">
              <a:buNone/>
              <a:defRPr sz="600"/>
            </a:lvl1pPr>
          </a:lstStyle>
          <a:p>
            <a:pPr lvl="0"/>
            <a:r>
              <a:rPr lang="en-US" dirty="0" smtClean="0"/>
              <a:t>Logo (optional)</a:t>
            </a:r>
            <a:endParaRPr lang="en-GB" dirty="0"/>
          </a:p>
        </p:txBody>
      </p:sp>
    </p:spTree>
    <p:extLst>
      <p:ext uri="{BB962C8B-B14F-4D97-AF65-F5344CB8AC3E}">
        <p14:creationId xmlns:p14="http://schemas.microsoft.com/office/powerpoint/2010/main" val="4164422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1287628"/>
            <a:ext cx="4629150" cy="3108163"/>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GB"/>
          </a:p>
        </p:txBody>
      </p:sp>
      <p:sp>
        <p:nvSpPr>
          <p:cNvPr id="4" name="Text Placeholder 3"/>
          <p:cNvSpPr>
            <a:spLocks noGrp="1"/>
          </p:cNvSpPr>
          <p:nvPr>
            <p:ph type="body" sz="half" idx="2"/>
          </p:nvPr>
        </p:nvSpPr>
        <p:spPr>
          <a:xfrm>
            <a:off x="342902" y="1287628"/>
            <a:ext cx="3236119" cy="311411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9891881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yle Gu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5" name="TextBox 4"/>
          <p:cNvSpPr txBox="1"/>
          <p:nvPr userDrawn="1"/>
        </p:nvSpPr>
        <p:spPr>
          <a:xfrm>
            <a:off x="366964" y="228600"/>
            <a:ext cx="4220451" cy="646331"/>
          </a:xfrm>
          <a:prstGeom prst="rect">
            <a:avLst/>
          </a:prstGeom>
          <a:noFill/>
        </p:spPr>
        <p:txBody>
          <a:bodyPr wrap="none" rtlCol="0">
            <a:spAutoFit/>
          </a:bodyPr>
          <a:lstStyle/>
          <a:p>
            <a:r>
              <a:rPr lang="en-GB" sz="1800" b="1" dirty="0" smtClean="0">
                <a:solidFill>
                  <a:srgbClr val="003F5D"/>
                </a:solidFill>
              </a:rPr>
              <a:t>Style</a:t>
            </a:r>
            <a:r>
              <a:rPr lang="en-GB" sz="1800" b="1" baseline="0" dirty="0" smtClean="0">
                <a:solidFill>
                  <a:srgbClr val="003F5D"/>
                </a:solidFill>
              </a:rPr>
              <a:t> Guide</a:t>
            </a:r>
          </a:p>
          <a:p>
            <a:r>
              <a:rPr lang="en-GB" sz="1800" baseline="0" dirty="0" smtClean="0">
                <a:solidFill>
                  <a:srgbClr val="ED1556"/>
                </a:solidFill>
              </a:rPr>
              <a:t>A Guide to Using the New GÉANT Template</a:t>
            </a:r>
            <a:endParaRPr lang="en-GB" sz="1800" dirty="0">
              <a:solidFill>
                <a:srgbClr val="ED1556"/>
              </a:solidFill>
            </a:endParaRPr>
          </a:p>
        </p:txBody>
      </p:sp>
      <p:sp>
        <p:nvSpPr>
          <p:cNvPr id="7" name="TextBox 6"/>
          <p:cNvSpPr txBox="1"/>
          <p:nvPr userDrawn="1"/>
        </p:nvSpPr>
        <p:spPr>
          <a:xfrm>
            <a:off x="438955" y="998625"/>
            <a:ext cx="7857404" cy="4401205"/>
          </a:xfrm>
          <a:prstGeom prst="rect">
            <a:avLst/>
          </a:prstGeom>
          <a:noFill/>
        </p:spPr>
        <p:txBody>
          <a:bodyPr wrap="square" rtlCol="0">
            <a:spAutoFit/>
          </a:bodyPr>
          <a:lstStyle/>
          <a:p>
            <a:pPr marL="214313" indent="-214313">
              <a:buFont typeface="Arial" panose="020B0604020202020204" pitchFamily="34" charset="0"/>
              <a:buChar char="•"/>
            </a:pPr>
            <a:r>
              <a:rPr lang="en-GB" sz="1400" dirty="0" smtClean="0">
                <a:solidFill>
                  <a:srgbClr val="003F5D"/>
                </a:solidFill>
              </a:rPr>
              <a:t>This template is a dual purpose template for use both to</a:t>
            </a:r>
            <a:r>
              <a:rPr lang="en-GB" sz="1400" baseline="0" dirty="0" smtClean="0">
                <a:solidFill>
                  <a:srgbClr val="003F5D"/>
                </a:solidFill>
              </a:rPr>
              <a:t> present information on behalf of the GÉANT Project (GN4-1) and for the organisation</a:t>
            </a:r>
          </a:p>
          <a:p>
            <a:pPr marL="214313" indent="-214313">
              <a:buFont typeface="Arial" panose="020B0604020202020204" pitchFamily="34" charset="0"/>
              <a:buChar char="•"/>
            </a:pPr>
            <a:r>
              <a:rPr lang="en-GB" sz="1400" baseline="0" dirty="0" smtClean="0">
                <a:solidFill>
                  <a:srgbClr val="003F5D"/>
                </a:solidFill>
              </a:rPr>
              <a:t>Because of this there are two end slide versions: </a:t>
            </a:r>
          </a:p>
          <a:p>
            <a:pPr marL="557213" lvl="1" indent="-214313">
              <a:buFont typeface="Arial" panose="020B0604020202020204" pitchFamily="34" charset="0"/>
              <a:buChar char="•"/>
            </a:pPr>
            <a:r>
              <a:rPr lang="en-GB" sz="1400" baseline="0" dirty="0" smtClean="0">
                <a:solidFill>
                  <a:srgbClr val="003F5D"/>
                </a:solidFill>
              </a:rPr>
              <a:t>One for Project (GN4-1) presentations which includes EU logo, copyright, and funding statement</a:t>
            </a:r>
          </a:p>
          <a:p>
            <a:pPr marL="557213" lvl="1" indent="-214313">
              <a:buFont typeface="Arial" panose="020B0604020202020204" pitchFamily="34" charset="0"/>
              <a:buChar char="•"/>
            </a:pPr>
            <a:r>
              <a:rPr lang="en-GB" sz="1400" baseline="0" dirty="0" smtClean="0">
                <a:solidFill>
                  <a:srgbClr val="003F5D"/>
                </a:solidFill>
              </a:rPr>
              <a:t>One for when presenting on behalf of the organisation</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1" baseline="0" dirty="0" smtClean="0">
                <a:solidFill>
                  <a:srgbClr val="003F5D"/>
                </a:solidFill>
              </a:rPr>
              <a:t>All slide packs MUST include the correct end slide. </a:t>
            </a:r>
            <a:r>
              <a:rPr lang="en-GB" sz="1400" b="0" baseline="0" dirty="0" smtClean="0">
                <a:solidFill>
                  <a:srgbClr val="003F5D"/>
                </a:solidFill>
              </a:rPr>
              <a:t>(This slide need not be shown during the presentation but must be included in any electronic or hard copies distributed/submitted)</a:t>
            </a:r>
          </a:p>
          <a:p>
            <a:pPr marL="557213" marR="0" lvl="1"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solidFill>
                  <a:srgbClr val="003F5D"/>
                </a:solidFill>
              </a:rPr>
              <a:t>Project participants must use the GN4-1 version with the EU funding statement.  This is a requirement of the EU funding agreement</a:t>
            </a:r>
          </a:p>
          <a:p>
            <a:pPr marL="557213" marR="0" lvl="1"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solidFill>
                  <a:srgbClr val="003F5D"/>
                </a:solidFill>
              </a:rPr>
              <a:t>Staff from the GÉANT offices should ensure the correct end slide is used. If in doubt contact your line manager/activity leader for clarification on which version to use</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baseline="0" dirty="0" smtClean="0">
              <a:solidFill>
                <a:srgbClr val="003F5D"/>
              </a:solidFill>
            </a:endParaRP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solidFill>
                  <a:srgbClr val="003F5D"/>
                </a:solidFill>
              </a:rPr>
              <a:t>The title slide has space for the speaker’s own role in their organisation, organisation name and an optional organisation logo which should be no larger than the main GÉANT logo </a:t>
            </a:r>
          </a:p>
          <a:p>
            <a:pPr marL="214313" indent="-214313">
              <a:buFont typeface="Arial" panose="020B0604020202020204" pitchFamily="34" charset="0"/>
              <a:buChar char="•"/>
            </a:pPr>
            <a:r>
              <a:rPr lang="en-GB" sz="1400" baseline="0" dirty="0" smtClean="0">
                <a:solidFill>
                  <a:srgbClr val="003F5D"/>
                </a:solidFill>
              </a:rPr>
              <a:t>Font is Calibri and will auto-size. Avoid using a font size less than 18pt.  Main font colour is Teal, </a:t>
            </a:r>
            <a:r>
              <a:rPr lang="en-GB" sz="1400" baseline="0" dirty="0" smtClean="0">
                <a:solidFill>
                  <a:srgbClr val="ED1556"/>
                </a:solidFill>
              </a:rPr>
              <a:t>Subtitle colour is Crimson and should be used sparingly. </a:t>
            </a:r>
            <a:r>
              <a:rPr lang="en-GB" sz="1400" baseline="0" dirty="0" smtClean="0">
                <a:solidFill>
                  <a:srgbClr val="003F5D"/>
                </a:solidFill>
              </a:rPr>
              <a:t>If the colours are not shown in PowerPoint use the </a:t>
            </a:r>
            <a:r>
              <a:rPr lang="en-GB" sz="1400" baseline="0" dirty="0" err="1" smtClean="0">
                <a:solidFill>
                  <a:srgbClr val="003F5D"/>
                </a:solidFill>
              </a:rPr>
              <a:t>eyedrop</a:t>
            </a:r>
            <a:r>
              <a:rPr lang="en-GB" sz="1400" baseline="0" dirty="0" smtClean="0">
                <a:solidFill>
                  <a:srgbClr val="003F5D"/>
                </a:solidFill>
              </a:rPr>
              <a:t> colour picker to select the correct colour from these samples</a:t>
            </a:r>
            <a:endParaRPr lang="en-GB" sz="1400" baseline="0" dirty="0" smtClean="0">
              <a:solidFill>
                <a:srgbClr val="ED1556"/>
              </a:solidFill>
            </a:endParaRPr>
          </a:p>
          <a:p>
            <a:pPr marL="214313" indent="-214313">
              <a:buFont typeface="Arial" panose="020B0604020202020204" pitchFamily="34" charset="0"/>
              <a:buChar char="•"/>
            </a:pPr>
            <a:endParaRPr lang="en-GB" sz="1400" baseline="0" dirty="0" smtClean="0">
              <a:solidFill>
                <a:srgbClr val="ED1556"/>
              </a:solidFill>
            </a:endParaRPr>
          </a:p>
          <a:p>
            <a:pPr marL="214313" indent="-214313">
              <a:buFont typeface="Arial" panose="020B0604020202020204" pitchFamily="34" charset="0"/>
              <a:buChar char="•"/>
            </a:pPr>
            <a:endParaRPr lang="en-GB" sz="1400" baseline="0" dirty="0" smtClean="0">
              <a:solidFill>
                <a:srgbClr val="003F5D"/>
              </a:solidFill>
            </a:endParaRPr>
          </a:p>
          <a:p>
            <a:pPr marL="342900" lvl="1" indent="0">
              <a:buFont typeface="Arial" panose="020B0604020202020204" pitchFamily="34" charset="0"/>
              <a:buNone/>
            </a:pPr>
            <a:r>
              <a:rPr lang="en-GB" sz="1400" baseline="0" dirty="0" smtClean="0">
                <a:solidFill>
                  <a:srgbClr val="003F5D"/>
                </a:solidFill>
              </a:rPr>
              <a:t> </a:t>
            </a:r>
          </a:p>
        </p:txBody>
      </p:sp>
      <p:sp>
        <p:nvSpPr>
          <p:cNvPr id="9" name="Oval 8"/>
          <p:cNvSpPr/>
          <p:nvPr userDrawn="1"/>
        </p:nvSpPr>
        <p:spPr>
          <a:xfrm>
            <a:off x="8355189" y="4224431"/>
            <a:ext cx="496936" cy="482321"/>
          </a:xfrm>
          <a:prstGeom prst="ellipse">
            <a:avLst/>
          </a:prstGeom>
          <a:solidFill>
            <a:srgbClr val="003F5D"/>
          </a:solidFill>
          <a:ln>
            <a:solidFill>
              <a:srgbClr val="003F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0" name="Oval 9"/>
          <p:cNvSpPr/>
          <p:nvPr userDrawn="1"/>
        </p:nvSpPr>
        <p:spPr>
          <a:xfrm>
            <a:off x="8355189" y="3587102"/>
            <a:ext cx="496936" cy="482321"/>
          </a:xfrm>
          <a:prstGeom prst="ellipse">
            <a:avLst/>
          </a:prstGeom>
          <a:solidFill>
            <a:srgbClr val="EC0E51"/>
          </a:solidFill>
          <a:ln>
            <a:solidFill>
              <a:srgbClr val="ED15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Tree>
    <p:extLst>
      <p:ext uri="{BB962C8B-B14F-4D97-AF65-F5344CB8AC3E}">
        <p14:creationId xmlns:p14="http://schemas.microsoft.com/office/powerpoint/2010/main" val="150594657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for GN4 related presenta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F576E6A-F32A-4612-884C-86870357C6B4}" type="slidenum">
              <a:rPr lang="en-GB" smtClean="0"/>
              <a:pPr/>
              <a:t>‹#›</a:t>
            </a:fld>
            <a:endParaRPr lang="en-GB" dirty="0"/>
          </a:p>
        </p:txBody>
      </p:sp>
      <p:sp>
        <p:nvSpPr>
          <p:cNvPr id="17" name="Rectangle 16"/>
          <p:cNvSpPr/>
          <p:nvPr userDrawn="1"/>
        </p:nvSpPr>
        <p:spPr>
          <a:xfrm>
            <a:off x="0" y="0"/>
            <a:ext cx="9144000" cy="5143500"/>
          </a:xfrm>
          <a:prstGeom prst="rect">
            <a:avLst/>
          </a:prstGeom>
          <a:solidFill>
            <a:srgbClr val="1C4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26" name="Rectangle 25"/>
          <p:cNvSpPr/>
          <p:nvPr userDrawn="1"/>
        </p:nvSpPr>
        <p:spPr>
          <a:xfrm>
            <a:off x="2470932" y="747920"/>
            <a:ext cx="4202136" cy="2988518"/>
          </a:xfrm>
          <a:prstGeom prst="rect">
            <a:avLst/>
          </a:prstGeom>
          <a:blipFill dpi="0" rotWithShape="1">
            <a:blip r:embed="rId2">
              <a:alphaModFix amt="1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grpSp>
        <p:nvGrpSpPr>
          <p:cNvPr id="29" name="Group 28"/>
          <p:cNvGrpSpPr/>
          <p:nvPr userDrawn="1"/>
        </p:nvGrpSpPr>
        <p:grpSpPr>
          <a:xfrm>
            <a:off x="3014134" y="3580162"/>
            <a:ext cx="3115734" cy="898800"/>
            <a:chOff x="4003396" y="4773547"/>
            <a:chExt cx="4154312" cy="1198400"/>
          </a:xfrm>
        </p:grpSpPr>
        <p:sp>
          <p:nvSpPr>
            <p:cNvPr id="21" name="TextBox 20"/>
            <p:cNvSpPr txBox="1"/>
            <p:nvPr userDrawn="1"/>
          </p:nvSpPr>
          <p:spPr>
            <a:xfrm>
              <a:off x="4003396" y="5294839"/>
              <a:ext cx="4154312" cy="677108"/>
            </a:xfrm>
            <a:prstGeom prst="rect">
              <a:avLst/>
            </a:prstGeom>
            <a:noFill/>
          </p:spPr>
          <p:txBody>
            <a:bodyPr wrap="square" rtlCol="0">
              <a:spAutoFit/>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900" dirty="0" smtClean="0">
                  <a:solidFill>
                    <a:schemeClr val="bg1"/>
                  </a:solidFill>
                </a:rPr>
                <a:t>Networks </a:t>
              </a:r>
              <a:r>
                <a:rPr lang="en-GB" sz="900" baseline="0" dirty="0" smtClean="0">
                  <a:solidFill>
                    <a:schemeClr val="bg1"/>
                  </a:solidFill>
                </a:rPr>
                <a:t>∙ Services ∙ People         </a:t>
              </a:r>
            </a:p>
            <a:p>
              <a:pPr marL="0" marR="0" indent="0" algn="ctr" defTabSz="685800" rtl="0" eaLnBrk="1" fontAlgn="auto" latinLnBrk="0" hangingPunct="1">
                <a:lnSpc>
                  <a:spcPct val="100000"/>
                </a:lnSpc>
                <a:spcBef>
                  <a:spcPts val="0"/>
                </a:spcBef>
                <a:spcAft>
                  <a:spcPts val="0"/>
                </a:spcAft>
                <a:buClrTx/>
                <a:buSzTx/>
                <a:buFontTx/>
                <a:buNone/>
                <a:tabLst/>
                <a:defRPr/>
              </a:pPr>
              <a:r>
                <a:rPr lang="en-GB" sz="900" b="0" i="0" dirty="0" smtClean="0">
                  <a:solidFill>
                    <a:schemeClr val="bg1"/>
                  </a:solidFill>
                </a:rPr>
                <a:t>www.geant.org</a:t>
              </a:r>
            </a:p>
            <a:p>
              <a:pPr algn="ctr"/>
              <a:r>
                <a:rPr lang="en-GB" sz="900" i="0" baseline="0" dirty="0" smtClean="0">
                  <a:solidFill>
                    <a:schemeClr val="bg1"/>
                  </a:solidFill>
                </a:rPr>
                <a:t> </a:t>
              </a:r>
              <a:endParaRPr lang="en-GB" sz="900" i="0" dirty="0">
                <a:solidFill>
                  <a:schemeClr val="bg1"/>
                </a:solidFill>
              </a:endParaRPr>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70880" y="4773547"/>
              <a:ext cx="1219200" cy="529760"/>
            </a:xfrm>
            <a:prstGeom prst="rect">
              <a:avLst/>
            </a:prstGeom>
          </p:spPr>
        </p:pic>
      </p:grpSp>
      <p:grpSp>
        <p:nvGrpSpPr>
          <p:cNvPr id="2" name="Group 1"/>
          <p:cNvGrpSpPr/>
          <p:nvPr userDrawn="1"/>
        </p:nvGrpSpPr>
        <p:grpSpPr>
          <a:xfrm>
            <a:off x="1451592" y="4642549"/>
            <a:ext cx="6240816" cy="294664"/>
            <a:chOff x="1162308" y="4642549"/>
            <a:chExt cx="6240816" cy="294664"/>
          </a:xfrm>
        </p:grpSpPr>
        <p:sp>
          <p:nvSpPr>
            <p:cNvPr id="30" name="TextBox 29"/>
            <p:cNvSpPr txBox="1"/>
            <p:nvPr userDrawn="1"/>
          </p:nvSpPr>
          <p:spPr>
            <a:xfrm>
              <a:off x="1588712" y="4697548"/>
              <a:ext cx="5814412" cy="184666"/>
            </a:xfrm>
            <a:prstGeom prst="rect">
              <a:avLst/>
            </a:prstGeom>
            <a:noFill/>
          </p:spPr>
          <p:txBody>
            <a:bodyPr wrap="none" rtlCol="0">
              <a:spAutoFit/>
            </a:bodyPr>
            <a:lstStyle/>
            <a:p>
              <a:pPr algn="l"/>
              <a:r>
                <a:rPr lang="en-GB" sz="600" kern="1200" dirty="0" smtClean="0">
                  <a:solidFill>
                    <a:schemeClr val="bg1"/>
                  </a:solidFill>
                  <a:effectLst/>
                  <a:latin typeface="+mn-lt"/>
                  <a:ea typeface="+mn-ea"/>
                  <a:cs typeface="+mn-cs"/>
                </a:rPr>
                <a:t>This</a:t>
              </a:r>
              <a:r>
                <a:rPr lang="en-GB" sz="600" kern="1200" baseline="0" dirty="0" smtClean="0">
                  <a:solidFill>
                    <a:schemeClr val="bg1"/>
                  </a:solidFill>
                  <a:effectLst/>
                  <a:latin typeface="+mn-lt"/>
                  <a:ea typeface="+mn-ea"/>
                  <a:cs typeface="+mn-cs"/>
                </a:rPr>
                <a:t> work is part of a project that has applied for </a:t>
              </a:r>
              <a:r>
                <a:rPr lang="en-GB" sz="600" kern="1200" dirty="0" smtClean="0">
                  <a:solidFill>
                    <a:schemeClr val="bg1"/>
                  </a:solidFill>
                  <a:effectLst/>
                  <a:latin typeface="+mn-lt"/>
                  <a:ea typeface="+mn-ea"/>
                  <a:cs typeface="+mn-cs"/>
                </a:rPr>
                <a:t>funding from the European Union’s Horizon 2020 research and innovation programme under Grant Agreement No. 691567 (GN4-1).</a:t>
              </a:r>
              <a:endParaRPr lang="en-GB" sz="600" dirty="0">
                <a:solidFill>
                  <a:schemeClr val="bg1"/>
                </a:solidFill>
              </a:endParaRPr>
            </a:p>
          </p:txBody>
        </p:sp>
        <p:pic>
          <p:nvPicPr>
            <p:cNvPr id="31" name="Picture 3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62308" y="4642549"/>
              <a:ext cx="433675" cy="294664"/>
            </a:xfrm>
            <a:prstGeom prst="rect">
              <a:avLst/>
            </a:prstGeom>
          </p:spPr>
        </p:pic>
      </p:grpSp>
      <p:sp>
        <p:nvSpPr>
          <p:cNvPr id="13" name="Text Placeholder 4"/>
          <p:cNvSpPr>
            <a:spLocks noGrp="1"/>
          </p:cNvSpPr>
          <p:nvPr>
            <p:ph type="body" sz="quarter" idx="11" hasCustomPrompt="1"/>
          </p:nvPr>
        </p:nvSpPr>
        <p:spPr>
          <a:xfrm>
            <a:off x="2674018" y="3068125"/>
            <a:ext cx="3795964" cy="263127"/>
          </a:xfrm>
        </p:spPr>
        <p:txBody>
          <a:bodyPr>
            <a:normAutofit/>
          </a:bodyPr>
          <a:lstStyle>
            <a:lvl1pPr marL="0" indent="0" algn="ctr">
              <a:buNone/>
              <a:defRPr sz="900" baseline="0">
                <a:solidFill>
                  <a:schemeClr val="bg1"/>
                </a:solidFill>
              </a:defRPr>
            </a:lvl1pPr>
          </a:lstStyle>
          <a:p>
            <a:pPr lvl="0"/>
            <a:r>
              <a:rPr lang="en-GB" dirty="0" smtClean="0"/>
              <a:t>Presenter email</a:t>
            </a:r>
            <a:endParaRPr lang="en-GB" dirty="0"/>
          </a:p>
        </p:txBody>
      </p:sp>
      <p:sp>
        <p:nvSpPr>
          <p:cNvPr id="4" name="Content Placeholder 3"/>
          <p:cNvSpPr>
            <a:spLocks noGrp="1"/>
          </p:cNvSpPr>
          <p:nvPr>
            <p:ph sz="quarter" idx="12" hasCustomPrompt="1"/>
          </p:nvPr>
        </p:nvSpPr>
        <p:spPr>
          <a:xfrm>
            <a:off x="2695575" y="2669381"/>
            <a:ext cx="3752850" cy="321469"/>
          </a:xfrm>
        </p:spPr>
        <p:txBody>
          <a:bodyPr>
            <a:noAutofit/>
          </a:bodyPr>
          <a:lstStyle>
            <a:lvl1pPr marL="0" indent="0" algn="ctr">
              <a:buNone/>
              <a:defRPr sz="1575" baseline="0">
                <a:solidFill>
                  <a:schemeClr val="bg1"/>
                </a:solidFill>
              </a:defRPr>
            </a:lvl1pPr>
          </a:lstStyle>
          <a:p>
            <a:pPr lvl="0"/>
            <a:r>
              <a:rPr lang="en-US" dirty="0" smtClean="0"/>
              <a:t>Optional “Any Questions?” Text here</a:t>
            </a:r>
          </a:p>
        </p:txBody>
      </p:sp>
      <p:sp>
        <p:nvSpPr>
          <p:cNvPr id="7" name="Text Placeholder 6"/>
          <p:cNvSpPr>
            <a:spLocks noGrp="1"/>
          </p:cNvSpPr>
          <p:nvPr>
            <p:ph type="body" sz="quarter" idx="13" hasCustomPrompt="1"/>
          </p:nvPr>
        </p:nvSpPr>
        <p:spPr>
          <a:xfrm>
            <a:off x="341313" y="241300"/>
            <a:ext cx="8510812" cy="334200"/>
          </a:xfrm>
        </p:spPr>
        <p:txBody>
          <a:bodyPr/>
          <a:lstStyle>
            <a:lvl1pPr marL="0" indent="0">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This end slide to be used for all GN4-1 Presentations</a:t>
            </a:r>
            <a:endParaRPr lang="en-GB" dirty="0"/>
          </a:p>
        </p:txBody>
      </p:sp>
    </p:spTree>
    <p:extLst>
      <p:ext uri="{BB962C8B-B14F-4D97-AF65-F5344CB8AC3E}">
        <p14:creationId xmlns:p14="http://schemas.microsoft.com/office/powerpoint/2010/main" val="211851604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Slide for non project presentation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F576E6A-F32A-4612-884C-86870357C6B4}" type="slidenum">
              <a:rPr lang="en-GB" smtClean="0"/>
              <a:pPr/>
              <a:t>‹#›</a:t>
            </a:fld>
            <a:endParaRPr lang="en-GB" dirty="0"/>
          </a:p>
        </p:txBody>
      </p:sp>
      <p:sp>
        <p:nvSpPr>
          <p:cNvPr id="17" name="Rectangle 16"/>
          <p:cNvSpPr/>
          <p:nvPr userDrawn="1"/>
        </p:nvSpPr>
        <p:spPr>
          <a:xfrm>
            <a:off x="0" y="-5"/>
            <a:ext cx="9144000" cy="5143500"/>
          </a:xfrm>
          <a:prstGeom prst="rect">
            <a:avLst/>
          </a:prstGeom>
          <a:solidFill>
            <a:srgbClr val="1C4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dirty="0"/>
          </a:p>
        </p:txBody>
      </p:sp>
      <p:sp>
        <p:nvSpPr>
          <p:cNvPr id="12" name="Rectangle 11"/>
          <p:cNvSpPr/>
          <p:nvPr userDrawn="1"/>
        </p:nvSpPr>
        <p:spPr>
          <a:xfrm>
            <a:off x="0" y="642938"/>
            <a:ext cx="9144000" cy="3857625"/>
          </a:xfrm>
          <a:prstGeom prst="rect">
            <a:avLst/>
          </a:prstGeom>
          <a:solidFill>
            <a:srgbClr val="1C41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4" name="Title 3"/>
          <p:cNvSpPr txBox="1">
            <a:spLocks/>
          </p:cNvSpPr>
          <p:nvPr userDrawn="1"/>
        </p:nvSpPr>
        <p:spPr>
          <a:xfrm>
            <a:off x="0" y="2227694"/>
            <a:ext cx="9144000" cy="441921"/>
          </a:xfrm>
          <a:prstGeom prst="rect">
            <a:avLst/>
          </a:prstGeom>
        </p:spPr>
        <p:txBody>
          <a:bodyPr vert="horz" lIns="51435" tIns="25718" rIns="51435" bIns="25718" rtlCol="0" anchor="ctr">
            <a:normAutofit/>
          </a:bodyPr>
          <a:lstStyle>
            <a:lvl1pPr algn="l" defTabSz="914400" rtl="0" eaLnBrk="1" latinLnBrk="0" hangingPunct="1">
              <a:lnSpc>
                <a:spcPct val="90000"/>
              </a:lnSpc>
              <a:spcBef>
                <a:spcPct val="0"/>
              </a:spcBef>
              <a:buNone/>
              <a:defRPr sz="2000" b="1" kern="1200" baseline="0">
                <a:solidFill>
                  <a:srgbClr val="004361"/>
                </a:solidFill>
                <a:latin typeface="Calibri"/>
                <a:ea typeface="Verdana" panose="020B0604030504040204" pitchFamily="34" charset="0"/>
                <a:cs typeface="Verdana" panose="020B0604030504040204" pitchFamily="34" charset="0"/>
              </a:defRPr>
            </a:lvl1pPr>
          </a:lstStyle>
          <a:p>
            <a:pPr algn="ctr"/>
            <a:r>
              <a:rPr lang="en-GB" sz="1575" b="0" dirty="0">
                <a:solidFill>
                  <a:schemeClr val="bg1"/>
                </a:solidFill>
              </a:rPr>
              <a:t>Thank </a:t>
            </a:r>
            <a:r>
              <a:rPr lang="en-GB" sz="1575" b="0" dirty="0" smtClean="0">
                <a:solidFill>
                  <a:schemeClr val="bg1"/>
                </a:solidFill>
              </a:rPr>
              <a:t>you</a:t>
            </a:r>
            <a:endParaRPr lang="en-GB" sz="1575" b="0" dirty="0">
              <a:solidFill>
                <a:schemeClr val="bg1"/>
              </a:solidFill>
            </a:endParaRPr>
          </a:p>
        </p:txBody>
      </p:sp>
      <p:sp>
        <p:nvSpPr>
          <p:cNvPr id="15" name="Rectangle 14"/>
          <p:cNvSpPr/>
          <p:nvPr userDrawn="1"/>
        </p:nvSpPr>
        <p:spPr>
          <a:xfrm>
            <a:off x="2470932" y="768140"/>
            <a:ext cx="4202136" cy="2988518"/>
          </a:xfrm>
          <a:prstGeom prst="rect">
            <a:avLst/>
          </a:prstGeom>
          <a:blipFill dpi="0" rotWithShape="1">
            <a:blip r:embed="rId2">
              <a:alphaModFix amt="12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grpSp>
        <p:nvGrpSpPr>
          <p:cNvPr id="4" name="Group 3"/>
          <p:cNvGrpSpPr/>
          <p:nvPr userDrawn="1"/>
        </p:nvGrpSpPr>
        <p:grpSpPr>
          <a:xfrm>
            <a:off x="3014133" y="3844855"/>
            <a:ext cx="3115734" cy="898800"/>
            <a:chOff x="4003396" y="5126471"/>
            <a:chExt cx="4154312" cy="1198400"/>
          </a:xfrm>
        </p:grpSpPr>
        <p:sp>
          <p:nvSpPr>
            <p:cNvPr id="18" name="TextBox 17"/>
            <p:cNvSpPr txBox="1"/>
            <p:nvPr userDrawn="1"/>
          </p:nvSpPr>
          <p:spPr>
            <a:xfrm>
              <a:off x="4003396" y="5647763"/>
              <a:ext cx="4154312" cy="677108"/>
            </a:xfrm>
            <a:prstGeom prst="rect">
              <a:avLst/>
            </a:prstGeom>
            <a:noFill/>
          </p:spPr>
          <p:txBody>
            <a:bodyPr wrap="square" rtlCol="0">
              <a:spAutoFit/>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GB" sz="900" dirty="0" smtClean="0">
                  <a:solidFill>
                    <a:schemeClr val="bg1"/>
                  </a:solidFill>
                </a:rPr>
                <a:t>Networks </a:t>
              </a:r>
              <a:r>
                <a:rPr lang="en-GB" sz="900" baseline="0" dirty="0" smtClean="0">
                  <a:solidFill>
                    <a:schemeClr val="bg1"/>
                  </a:solidFill>
                </a:rPr>
                <a:t>∙ Services ∙ People         </a:t>
              </a:r>
            </a:p>
            <a:p>
              <a:pPr marL="0" marR="0" indent="0" algn="ctr" defTabSz="685800" rtl="0" eaLnBrk="1" fontAlgn="auto" latinLnBrk="0" hangingPunct="1">
                <a:lnSpc>
                  <a:spcPct val="100000"/>
                </a:lnSpc>
                <a:spcBef>
                  <a:spcPts val="0"/>
                </a:spcBef>
                <a:spcAft>
                  <a:spcPts val="0"/>
                </a:spcAft>
                <a:buClrTx/>
                <a:buSzTx/>
                <a:buFontTx/>
                <a:buNone/>
                <a:tabLst/>
                <a:defRPr/>
              </a:pPr>
              <a:r>
                <a:rPr lang="en-GB" sz="900" b="0" i="0" dirty="0" smtClean="0">
                  <a:solidFill>
                    <a:schemeClr val="bg1"/>
                  </a:solidFill>
                </a:rPr>
                <a:t>www.geant.org</a:t>
              </a:r>
            </a:p>
            <a:p>
              <a:pPr algn="ctr"/>
              <a:r>
                <a:rPr lang="en-GB" sz="900" i="0" baseline="0" dirty="0" smtClean="0">
                  <a:solidFill>
                    <a:schemeClr val="bg1"/>
                  </a:solidFill>
                </a:rPr>
                <a:t> </a:t>
              </a:r>
              <a:endParaRPr lang="en-GB" sz="900" i="0" dirty="0">
                <a:solidFill>
                  <a:schemeClr val="bg1"/>
                </a:solidFill>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70880" y="5126471"/>
              <a:ext cx="1219200" cy="529760"/>
            </a:xfrm>
            <a:prstGeom prst="rect">
              <a:avLst/>
            </a:prstGeom>
          </p:spPr>
        </p:pic>
      </p:grpSp>
      <p:sp>
        <p:nvSpPr>
          <p:cNvPr id="11" name="Text Placeholder 4"/>
          <p:cNvSpPr>
            <a:spLocks noGrp="1"/>
          </p:cNvSpPr>
          <p:nvPr>
            <p:ph type="body" sz="quarter" idx="11" hasCustomPrompt="1"/>
          </p:nvPr>
        </p:nvSpPr>
        <p:spPr>
          <a:xfrm>
            <a:off x="2674019" y="3163543"/>
            <a:ext cx="3795964" cy="263127"/>
          </a:xfrm>
        </p:spPr>
        <p:txBody>
          <a:bodyPr>
            <a:normAutofit/>
          </a:bodyPr>
          <a:lstStyle>
            <a:lvl1pPr marL="0" indent="0" algn="ctr">
              <a:buNone/>
              <a:defRPr sz="900" baseline="0">
                <a:solidFill>
                  <a:schemeClr val="bg1"/>
                </a:solidFill>
              </a:defRPr>
            </a:lvl1pPr>
          </a:lstStyle>
          <a:p>
            <a:pPr lvl="0"/>
            <a:r>
              <a:rPr lang="en-GB" dirty="0" smtClean="0"/>
              <a:t>Presenter email</a:t>
            </a:r>
            <a:endParaRPr lang="en-GB" dirty="0"/>
          </a:p>
        </p:txBody>
      </p:sp>
      <p:sp>
        <p:nvSpPr>
          <p:cNvPr id="16" name="Content Placeholder 3"/>
          <p:cNvSpPr>
            <a:spLocks noGrp="1"/>
          </p:cNvSpPr>
          <p:nvPr>
            <p:ph sz="quarter" idx="12" hasCustomPrompt="1"/>
          </p:nvPr>
        </p:nvSpPr>
        <p:spPr>
          <a:xfrm>
            <a:off x="2695575" y="2669381"/>
            <a:ext cx="3752850" cy="321469"/>
          </a:xfrm>
        </p:spPr>
        <p:txBody>
          <a:bodyPr>
            <a:noAutofit/>
          </a:bodyPr>
          <a:lstStyle>
            <a:lvl1pPr marL="0" indent="0" algn="ctr">
              <a:buNone/>
              <a:defRPr sz="1575" baseline="0">
                <a:solidFill>
                  <a:schemeClr val="bg1"/>
                </a:solidFill>
              </a:defRPr>
            </a:lvl1pPr>
          </a:lstStyle>
          <a:p>
            <a:pPr lvl="0"/>
            <a:r>
              <a:rPr lang="en-US" dirty="0" smtClean="0"/>
              <a:t>Optional “Any Questions?” Text here</a:t>
            </a:r>
          </a:p>
        </p:txBody>
      </p:sp>
      <p:sp>
        <p:nvSpPr>
          <p:cNvPr id="13" name="Text Placeholder 6"/>
          <p:cNvSpPr>
            <a:spLocks noGrp="1"/>
          </p:cNvSpPr>
          <p:nvPr>
            <p:ph type="body" sz="quarter" idx="13" hasCustomPrompt="1"/>
          </p:nvPr>
        </p:nvSpPr>
        <p:spPr>
          <a:xfrm>
            <a:off x="341313" y="241300"/>
            <a:ext cx="8510812" cy="334200"/>
          </a:xfrm>
        </p:spPr>
        <p:txBody>
          <a:bodyPr/>
          <a:lstStyle>
            <a:lvl1pPr marL="0" indent="0">
              <a:buNone/>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This end slide to be used for all GÉANT Organisation Presentations</a:t>
            </a:r>
            <a:endParaRPr lang="en-GB" dirty="0"/>
          </a:p>
        </p:txBody>
      </p:sp>
    </p:spTree>
    <p:extLst>
      <p:ext uri="{BB962C8B-B14F-4D97-AF65-F5344CB8AC3E}">
        <p14:creationId xmlns:p14="http://schemas.microsoft.com/office/powerpoint/2010/main" val="35123395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6313993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369219"/>
            <a:ext cx="4171950" cy="326350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29150" y="1369219"/>
            <a:ext cx="3886200" cy="3263504"/>
          </a:xfrm>
        </p:spPr>
        <p:txBody>
          <a:bodyPr/>
          <a:lstStyle>
            <a:lvl1pPr>
              <a:defRPr sz="15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108776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1953" y="1260872"/>
            <a:ext cx="413623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61951" y="1866904"/>
            <a:ext cx="4164806" cy="27753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2"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6F576E6A-F32A-4612-884C-86870357C6B4}" type="slidenum">
              <a:rPr lang="en-GB" smtClean="0"/>
              <a:t>‹#›</a:t>
            </a:fld>
            <a:endParaRPr lang="en-GB"/>
          </a:p>
        </p:txBody>
      </p:sp>
      <p:sp>
        <p:nvSpPr>
          <p:cNvPr id="10"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8894822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6:33 Text Image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376" y="1143003"/>
            <a:ext cx="5898092" cy="3489722"/>
          </a:xfrm>
        </p:spPr>
        <p:txBody>
          <a:bodyPr/>
          <a:lstStyle>
            <a:lvl1pPr>
              <a:defRPr sz="1500">
                <a:latin typeface="+mn-lt"/>
              </a:defRPr>
            </a:lvl1pPr>
            <a:lvl2pPr>
              <a:defRPr>
                <a:solidFill>
                  <a:srgbClr val="004361"/>
                </a:solidFill>
                <a:latin typeface="+mn-lt"/>
              </a:defRPr>
            </a:lvl2pPr>
            <a:lvl3pPr>
              <a:defRPr>
                <a:solidFill>
                  <a:srgbClr val="003F5E"/>
                </a:solidFill>
                <a:latin typeface="+mn-lt"/>
              </a:defRPr>
            </a:lvl3pPr>
            <a:lvl4pPr>
              <a:defRPr>
                <a:latin typeface="+mn-lt"/>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Slide Number Placeholder 5"/>
          <p:cNvSpPr>
            <a:spLocks noGrp="1"/>
          </p:cNvSpPr>
          <p:nvPr>
            <p:ph type="sldNum" sz="quarter" idx="12"/>
          </p:nvPr>
        </p:nvSpPr>
        <p:spPr/>
        <p:txBody>
          <a:bodyPr/>
          <a:lstStyle>
            <a:lvl1pPr algn="r">
              <a:defRPr/>
            </a:lvl1pPr>
          </a:lstStyle>
          <a:p>
            <a:fld id="{6F576E6A-F32A-4612-884C-86870357C6B4}" type="slidenum">
              <a:rPr lang="en-GB" smtClean="0"/>
              <a:pPr/>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cxnSp>
        <p:nvCxnSpPr>
          <p:cNvPr id="4" name="Straight Connector 3"/>
          <p:cNvCxnSpPr/>
          <p:nvPr userDrawn="1"/>
        </p:nvCxnSpPr>
        <p:spPr>
          <a:xfrm>
            <a:off x="6239933" y="114935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6451594" y="1149350"/>
            <a:ext cx="2" cy="351155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6513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F576E6A-F32A-4612-884C-86870357C6B4}" type="slidenum">
              <a:rPr lang="en-GB" smtClean="0"/>
              <a:t>‹#›</a:t>
            </a:fld>
            <a:endParaRPr lang="en-GB"/>
          </a:p>
        </p:txBody>
      </p:sp>
      <p:sp>
        <p:nvSpPr>
          <p:cNvPr id="6"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227507732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p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2" name="Rectangle 1"/>
          <p:cNvSpPr/>
          <p:nvPr userDrawn="1"/>
        </p:nvSpPr>
        <p:spPr>
          <a:xfrm>
            <a:off x="0" y="1257300"/>
            <a:ext cx="9144000" cy="1624263"/>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 name="Text Placeholder 5"/>
          <p:cNvSpPr>
            <a:spLocks noGrp="1"/>
          </p:cNvSpPr>
          <p:nvPr>
            <p:ph type="body" sz="quarter" idx="13"/>
          </p:nvPr>
        </p:nvSpPr>
        <p:spPr>
          <a:xfrm>
            <a:off x="352930" y="3062288"/>
            <a:ext cx="8406062" cy="163604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4725052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ottom Image Bar with Text">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F576E6A-F32A-4612-884C-86870357C6B4}" type="slidenum">
              <a:rPr lang="en-GB" smtClean="0"/>
              <a:t>‹#›</a:t>
            </a:fld>
            <a:endParaRPr lang="en-GB"/>
          </a:p>
        </p:txBody>
      </p:sp>
      <p:sp>
        <p:nvSpPr>
          <p:cNvPr id="5"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6" name="Rectangle 5"/>
          <p:cNvSpPr/>
          <p:nvPr userDrawn="1"/>
        </p:nvSpPr>
        <p:spPr>
          <a:xfrm>
            <a:off x="0" y="2893595"/>
            <a:ext cx="9144000" cy="1624263"/>
          </a:xfrm>
          <a:prstGeom prst="rect">
            <a:avLst/>
          </a:prstGeom>
          <a:solidFill>
            <a:srgbClr val="004361"/>
          </a:solidFill>
          <a:ln>
            <a:solidFill>
              <a:srgbClr val="013F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7" name="Text Placeholder 6"/>
          <p:cNvSpPr>
            <a:spLocks noGrp="1"/>
          </p:cNvSpPr>
          <p:nvPr>
            <p:ph type="body" sz="quarter" idx="13"/>
          </p:nvPr>
        </p:nvSpPr>
        <p:spPr>
          <a:xfrm>
            <a:off x="336215" y="1143439"/>
            <a:ext cx="8486943" cy="15756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972521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1" y="1238639"/>
            <a:ext cx="4629150" cy="3157149"/>
          </a:xfrm>
        </p:spPr>
        <p:txBody>
          <a:bodyPr/>
          <a:lstStyle>
            <a:lvl1pPr>
              <a:defRPr sz="1800"/>
            </a:lvl1pPr>
            <a:lvl2pPr>
              <a:defRPr sz="165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342902" y="1231641"/>
            <a:ext cx="3236119" cy="31701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6F576E6A-F32A-4612-884C-86870357C6B4}" type="slidenum">
              <a:rPr lang="en-GB" smtClean="0"/>
              <a:t>‹#›</a:t>
            </a:fld>
            <a:endParaRPr lang="en-GB"/>
          </a:p>
        </p:txBody>
      </p:sp>
      <p:sp>
        <p:nvSpPr>
          <p:cNvPr id="8" name="Title Placeholder 1"/>
          <p:cNvSpPr>
            <a:spLocks noGrp="1"/>
          </p:cNvSpPr>
          <p:nvPr>
            <p:ph type="title"/>
          </p:nvPr>
        </p:nvSpPr>
        <p:spPr>
          <a:xfrm>
            <a:off x="341735" y="55987"/>
            <a:ext cx="7209065" cy="994172"/>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13340335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g"/><Relationship Id="rId16"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0201" y="152400"/>
            <a:ext cx="6780516" cy="695826"/>
          </a:xfrm>
          <a:prstGeom prst="rect">
            <a:avLst/>
          </a:prstGeom>
        </p:spPr>
        <p:txBody>
          <a:bodyPr vert="horz" lIns="91440" tIns="45720" rIns="91440" bIns="45720" rtlCol="0" anchor="ctr">
            <a:normAutofit/>
          </a:bodyPr>
          <a:lstStyle/>
          <a:p>
            <a:r>
              <a:rPr lang="en-US" dirty="0" smtClean="0"/>
              <a:t>Slide Title</a:t>
            </a:r>
            <a:br>
              <a:rPr lang="en-US" dirty="0" smtClean="0"/>
            </a:br>
            <a:r>
              <a:rPr lang="en-US" dirty="0" smtClean="0"/>
              <a:t>subtitle</a:t>
            </a:r>
            <a:endParaRPr lang="en-GB" dirty="0"/>
          </a:p>
        </p:txBody>
      </p:sp>
      <p:sp>
        <p:nvSpPr>
          <p:cNvPr id="3" name="Text Placeholder 2"/>
          <p:cNvSpPr>
            <a:spLocks noGrp="1"/>
          </p:cNvSpPr>
          <p:nvPr>
            <p:ph type="body" idx="1"/>
          </p:nvPr>
        </p:nvSpPr>
        <p:spPr>
          <a:xfrm>
            <a:off x="333377" y="1143003"/>
            <a:ext cx="8181975" cy="348972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8296359" y="4804515"/>
            <a:ext cx="555766" cy="206155"/>
          </a:xfrm>
          <a:prstGeom prst="rect">
            <a:avLst/>
          </a:prstGeom>
        </p:spPr>
        <p:txBody>
          <a:bodyPr vert="horz" lIns="91440" tIns="45720" rIns="91440" bIns="45720" rtlCol="0" anchor="ctr"/>
          <a:lstStyle>
            <a:lvl1pPr algn="r">
              <a:defRPr sz="675">
                <a:solidFill>
                  <a:schemeClr val="tx1">
                    <a:tint val="75000"/>
                  </a:schemeClr>
                </a:solidFill>
              </a:defRPr>
            </a:lvl1pPr>
          </a:lstStyle>
          <a:p>
            <a:fld id="{6F576E6A-F32A-4612-884C-86870357C6B4}" type="slidenum">
              <a:rPr lang="en-GB" smtClean="0"/>
              <a:pPr/>
              <a:t>‹#›</a:t>
            </a:fld>
            <a:endParaRPr lang="en-GB" dirty="0"/>
          </a:p>
        </p:txBody>
      </p:sp>
      <p:cxnSp>
        <p:nvCxnSpPr>
          <p:cNvPr id="13" name="Straight Connector 12"/>
          <p:cNvCxnSpPr/>
          <p:nvPr userDrawn="1"/>
        </p:nvCxnSpPr>
        <p:spPr>
          <a:xfrm>
            <a:off x="426877" y="4809935"/>
            <a:ext cx="8362562" cy="0"/>
          </a:xfrm>
          <a:prstGeom prst="line">
            <a:avLst/>
          </a:prstGeom>
          <a:ln w="12700" cap="rnd">
            <a:solidFill>
              <a:srgbClr val="ED1556"/>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355599" y="4843418"/>
            <a:ext cx="3115734" cy="323165"/>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750" dirty="0" smtClean="0">
                <a:solidFill>
                  <a:srgbClr val="003F5E"/>
                </a:solidFill>
              </a:rPr>
              <a:t>Networks </a:t>
            </a:r>
            <a:r>
              <a:rPr lang="en-GB" sz="750" baseline="0" dirty="0" smtClean="0">
                <a:solidFill>
                  <a:srgbClr val="003F5E"/>
                </a:solidFill>
              </a:rPr>
              <a:t>∙ Services ∙ People           </a:t>
            </a:r>
            <a:r>
              <a:rPr lang="en-GB" sz="750" b="0" i="1" dirty="0" smtClean="0">
                <a:solidFill>
                  <a:srgbClr val="004361"/>
                </a:solidFill>
              </a:rPr>
              <a:t>www.geant.org</a:t>
            </a:r>
          </a:p>
          <a:p>
            <a:r>
              <a:rPr lang="en-GB" sz="750" baseline="0" dirty="0" smtClean="0">
                <a:solidFill>
                  <a:srgbClr val="003F5E"/>
                </a:solidFill>
              </a:rPr>
              <a:t> </a:t>
            </a:r>
            <a:endParaRPr lang="en-GB" sz="750" dirty="0">
              <a:solidFill>
                <a:srgbClr val="003F5E"/>
              </a:solidFill>
            </a:endParaRPr>
          </a:p>
        </p:txBody>
      </p:sp>
      <p:pic>
        <p:nvPicPr>
          <p:cNvPr id="11" name="Pictur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224590" y="761759"/>
            <a:ext cx="8678778" cy="235516"/>
          </a:xfrm>
          <a:prstGeom prst="rect">
            <a:avLst/>
          </a:prstGeom>
        </p:spPr>
      </p:pic>
      <p:pic>
        <p:nvPicPr>
          <p:cNvPr id="10" name="Picture 9"/>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579894" y="164736"/>
            <a:ext cx="1268579" cy="569942"/>
          </a:xfrm>
          <a:prstGeom prst="rect">
            <a:avLst/>
          </a:prstGeom>
        </p:spPr>
      </p:pic>
    </p:spTree>
    <p:extLst>
      <p:ext uri="{BB962C8B-B14F-4D97-AF65-F5344CB8AC3E}">
        <p14:creationId xmlns:p14="http://schemas.microsoft.com/office/powerpoint/2010/main" val="176233165"/>
      </p:ext>
    </p:extLst>
  </p:cSld>
  <p:clrMap bg1="lt1" tx1="dk1" bg2="lt2" tx2="dk2" accent1="accent1" accent2="accent2" accent3="accent3" accent4="accent4" accent5="accent5" accent6="accent6" hlink="hlink" folHlink="folHlink"/>
  <p:sldLayoutIdLst>
    <p:sldLayoutId id="2147483658" r:id="rId1"/>
    <p:sldLayoutId id="2147483650" r:id="rId2"/>
    <p:sldLayoutId id="2147483652" r:id="rId3"/>
    <p:sldLayoutId id="2147483653" r:id="rId4"/>
    <p:sldLayoutId id="2147483660" r:id="rId5"/>
    <p:sldLayoutId id="2147483654" r:id="rId6"/>
    <p:sldLayoutId id="2147483655" r:id="rId7"/>
    <p:sldLayoutId id="2147483659" r:id="rId8"/>
    <p:sldLayoutId id="2147483656" r:id="rId9"/>
    <p:sldLayoutId id="2147483657" r:id="rId10"/>
    <p:sldLayoutId id="2147483663" r:id="rId11"/>
    <p:sldLayoutId id="2147483661" r:id="rId12"/>
    <p:sldLayoutId id="2147483662" r:id="rId13"/>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685800" rtl="0" eaLnBrk="1" latinLnBrk="0" hangingPunct="1">
        <a:lnSpc>
          <a:spcPct val="90000"/>
        </a:lnSpc>
        <a:spcBef>
          <a:spcPct val="0"/>
        </a:spcBef>
        <a:buNone/>
        <a:defRPr sz="1800" b="1" kern="1200">
          <a:solidFill>
            <a:srgbClr val="004361"/>
          </a:solidFill>
          <a:latin typeface="+mn-lt"/>
          <a:ea typeface="Verdana" panose="020B0604030504040204" pitchFamily="34" charset="0"/>
          <a:cs typeface="Verdana" panose="020B060403050404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500" kern="1200">
          <a:solidFill>
            <a:srgbClr val="004360"/>
          </a:solidFill>
          <a:latin typeface="+mn-lt"/>
          <a:ea typeface="Verdana" panose="020B0604030504040204" pitchFamily="34" charset="0"/>
          <a:cs typeface="Verdana" panose="020B060403050404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350" kern="1200">
          <a:solidFill>
            <a:srgbClr val="004361"/>
          </a:solidFill>
          <a:latin typeface="+mn-lt"/>
          <a:ea typeface="Verdana" panose="020B0604030504040204" pitchFamily="34" charset="0"/>
          <a:cs typeface="Verdana" panose="020B060403050404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rgbClr val="003F5E"/>
          </a:solidFill>
          <a:latin typeface="+mn-lt"/>
          <a:ea typeface="Verdana" panose="020B0604030504040204" pitchFamily="34" charset="0"/>
          <a:cs typeface="Verdana" panose="020B060403050404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rgbClr val="004360"/>
          </a:solidFill>
          <a:latin typeface="+mn-lt"/>
          <a:ea typeface="Verdana" panose="020B0604030504040204" pitchFamily="34" charset="0"/>
          <a:cs typeface="Verdana" panose="020B060403050404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rgbClr val="004360"/>
          </a:solidFill>
          <a:latin typeface="+mn-lt"/>
          <a:ea typeface="Verdana" panose="020B0604030504040204" pitchFamily="34" charset="0"/>
          <a:cs typeface="Verdana" panose="020B060403050404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refeds.org/a/125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iki.geant.org/display/gn41jra3/Task+1+-+Attributes+and+Authorisation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iki.geant.org/display/gn42jra3/T3.1B+User-centric+identity+federation"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tiff"/><Relationship Id="rId3" Type="http://schemas.openxmlformats.org/officeDocument/2006/relationships/hyperlink" Target="http://eur-lex.europa.eu/legal-content/EN/TXT/?uri=uriserv:OJ.L_.2014.257.01.0073.01.E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97644" y="1585720"/>
            <a:ext cx="3822700" cy="281467"/>
          </a:xfrm>
        </p:spPr>
        <p:txBody>
          <a:bodyPr>
            <a:noAutofit/>
          </a:bodyPr>
          <a:lstStyle/>
          <a:p>
            <a:r>
              <a:rPr lang="en-GB" sz="1600" dirty="0" smtClean="0"/>
              <a:t>Maarten Kremers</a:t>
            </a:r>
            <a:endParaRPr lang="en-GB" sz="1600" dirty="0"/>
          </a:p>
        </p:txBody>
      </p:sp>
      <p:sp>
        <p:nvSpPr>
          <p:cNvPr id="3" name="Text Placeholder 2"/>
          <p:cNvSpPr>
            <a:spLocks noGrp="1"/>
          </p:cNvSpPr>
          <p:nvPr>
            <p:ph type="body" sz="quarter" idx="12"/>
          </p:nvPr>
        </p:nvSpPr>
        <p:spPr>
          <a:xfrm>
            <a:off x="697643" y="3414566"/>
            <a:ext cx="5583414" cy="327255"/>
          </a:xfrm>
        </p:spPr>
        <p:txBody>
          <a:bodyPr/>
          <a:lstStyle/>
          <a:p>
            <a:r>
              <a:rPr lang="en-GB" dirty="0" smtClean="0"/>
              <a:t>Internet2 Technology Exchange 2016</a:t>
            </a:r>
          </a:p>
          <a:p>
            <a:endParaRPr lang="en-GB" dirty="0"/>
          </a:p>
        </p:txBody>
      </p:sp>
      <p:sp>
        <p:nvSpPr>
          <p:cNvPr id="4" name="Text Placeholder 3"/>
          <p:cNvSpPr>
            <a:spLocks noGrp="1"/>
          </p:cNvSpPr>
          <p:nvPr>
            <p:ph type="body" sz="quarter" idx="17"/>
          </p:nvPr>
        </p:nvSpPr>
        <p:spPr>
          <a:xfrm>
            <a:off x="697643" y="1122630"/>
            <a:ext cx="5858140" cy="377594"/>
          </a:xfrm>
        </p:spPr>
        <p:txBody>
          <a:bodyPr>
            <a:noAutofit/>
          </a:bodyPr>
          <a:lstStyle/>
          <a:p>
            <a:pPr fontAlgn="base"/>
            <a:r>
              <a:rPr lang="en-US" sz="2000" b="1" dirty="0"/>
              <a:t>Expanding federations </a:t>
            </a:r>
            <a:r>
              <a:rPr lang="en-US" sz="2000" b="1" dirty="0" smtClean="0"/>
              <a:t>beyond R&amp;E</a:t>
            </a:r>
            <a:endParaRPr lang="en-US" sz="2000" b="1" dirty="0"/>
          </a:p>
        </p:txBody>
      </p:sp>
      <p:sp>
        <p:nvSpPr>
          <p:cNvPr id="5" name="Text Placeholder 4"/>
          <p:cNvSpPr>
            <a:spLocks noGrp="1"/>
          </p:cNvSpPr>
          <p:nvPr>
            <p:ph type="body" sz="quarter" idx="14"/>
          </p:nvPr>
        </p:nvSpPr>
        <p:spPr>
          <a:xfrm>
            <a:off x="697644" y="748250"/>
            <a:ext cx="4396870" cy="354932"/>
          </a:xfrm>
        </p:spPr>
        <p:txBody>
          <a:bodyPr/>
          <a:lstStyle/>
          <a:p>
            <a:r>
              <a:rPr lang="en-GB" dirty="0" smtClean="0"/>
              <a:t>Cross-sector and user-centric AAI</a:t>
            </a:r>
            <a:endParaRPr lang="en-GB" dirty="0"/>
          </a:p>
        </p:txBody>
      </p:sp>
      <p:sp>
        <p:nvSpPr>
          <p:cNvPr id="6" name="Text Placeholder 5"/>
          <p:cNvSpPr>
            <a:spLocks noGrp="1"/>
          </p:cNvSpPr>
          <p:nvPr>
            <p:ph type="body" sz="quarter" idx="18"/>
          </p:nvPr>
        </p:nvSpPr>
        <p:spPr>
          <a:xfrm>
            <a:off x="675871" y="3691293"/>
            <a:ext cx="3752453" cy="321239"/>
          </a:xfrm>
        </p:spPr>
        <p:txBody>
          <a:bodyPr/>
          <a:lstStyle/>
          <a:p>
            <a:r>
              <a:rPr lang="en-GB" smtClean="0"/>
              <a:t>26</a:t>
            </a:r>
            <a:r>
              <a:rPr lang="en-GB" baseline="30000" smtClean="0"/>
              <a:t>th</a:t>
            </a:r>
            <a:r>
              <a:rPr lang="en-GB" smtClean="0"/>
              <a:t> </a:t>
            </a:r>
            <a:r>
              <a:rPr lang="en-GB" dirty="0" smtClean="0"/>
              <a:t>September 2016</a:t>
            </a:r>
            <a:endParaRPr lang="en-GB" dirty="0"/>
          </a:p>
        </p:txBody>
      </p:sp>
      <p:sp>
        <p:nvSpPr>
          <p:cNvPr id="7" name="Text Placeholder 6"/>
          <p:cNvSpPr>
            <a:spLocks noGrp="1"/>
          </p:cNvSpPr>
          <p:nvPr>
            <p:ph type="body" sz="quarter" idx="19"/>
          </p:nvPr>
        </p:nvSpPr>
        <p:spPr>
          <a:xfrm>
            <a:off x="697643" y="1865455"/>
            <a:ext cx="5029917" cy="258679"/>
          </a:xfrm>
        </p:spPr>
        <p:txBody>
          <a:bodyPr>
            <a:noAutofit/>
          </a:bodyPr>
          <a:lstStyle/>
          <a:p>
            <a:r>
              <a:rPr lang="en-GB" sz="1600" dirty="0" smtClean="0"/>
              <a:t>Task Leader Trust and Identity Technology Development, GN4-2 Project</a:t>
            </a:r>
            <a:endParaRPr lang="en-GB" sz="1600" dirty="0"/>
          </a:p>
        </p:txBody>
      </p:sp>
      <p:sp>
        <p:nvSpPr>
          <p:cNvPr id="8" name="Text Placeholder 7"/>
          <p:cNvSpPr>
            <a:spLocks noGrp="1"/>
          </p:cNvSpPr>
          <p:nvPr>
            <p:ph type="body" sz="quarter" idx="20"/>
          </p:nvPr>
        </p:nvSpPr>
        <p:spPr/>
        <p:txBody>
          <a:bodyPr>
            <a:noAutofit/>
          </a:bodyPr>
          <a:lstStyle/>
          <a:p>
            <a:r>
              <a:rPr lang="en-GB" sz="1600" dirty="0" smtClean="0"/>
              <a:t>Technical Product Manager, </a:t>
            </a:r>
            <a:r>
              <a:rPr lang="en-GB" sz="1600" dirty="0" err="1" smtClean="0"/>
              <a:t>SURFnet</a:t>
            </a:r>
            <a:r>
              <a:rPr lang="en-GB" sz="1600" dirty="0" smtClean="0"/>
              <a:t>, The Netherlands</a:t>
            </a:r>
            <a:endParaRPr lang="en-GB" sz="16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613" y="2777068"/>
            <a:ext cx="1196472" cy="492665"/>
          </a:xfrm>
          <a:prstGeom prst="rect">
            <a:avLst/>
          </a:prstGeom>
        </p:spPr>
      </p:pic>
    </p:spTree>
    <p:extLst>
      <p:ext uri="{BB962C8B-B14F-4D97-AF65-F5344CB8AC3E}">
        <p14:creationId xmlns:p14="http://schemas.microsoft.com/office/powerpoint/2010/main" val="17224564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2800" dirty="0" smtClean="0"/>
          </a:p>
          <a:p>
            <a:pPr marL="0" indent="0" algn="ctr">
              <a:buNone/>
            </a:pPr>
            <a:endParaRPr lang="en-US" sz="2800" dirty="0" smtClean="0"/>
          </a:p>
          <a:p>
            <a:pPr marL="0" indent="0" algn="ctr">
              <a:buNone/>
            </a:pPr>
            <a:r>
              <a:rPr lang="en-US" sz="2800" dirty="0" smtClean="0"/>
              <a:t>REFEDS </a:t>
            </a:r>
            <a:r>
              <a:rPr lang="en-US" sz="2800" dirty="0"/>
              <a:t>blogpost interoperability</a:t>
            </a:r>
            <a:br>
              <a:rPr lang="en-US" sz="2800" dirty="0"/>
            </a:br>
            <a:r>
              <a:rPr lang="en-US" sz="2800" dirty="0">
                <a:hlinkClick r:id="rId2"/>
              </a:rPr>
              <a:t>https://</a:t>
            </a:r>
            <a:r>
              <a:rPr lang="en-US" sz="2800" dirty="0" smtClean="0">
                <a:hlinkClick r:id="rId2"/>
              </a:rPr>
              <a:t>refeds.org/a/1257</a:t>
            </a:r>
            <a:endParaRPr lang="en-US" sz="2800" dirty="0" smtClean="0"/>
          </a:p>
          <a:p>
            <a:pPr marL="0" indent="0" algn="ctr">
              <a:buNone/>
            </a:pPr>
            <a:r>
              <a:rPr lang="en-US" sz="2800" dirty="0"/>
              <a:t/>
            </a:r>
            <a:br>
              <a:rPr lang="en-US" sz="2800" dirty="0"/>
            </a:b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10</a:t>
            </a:fld>
            <a:endParaRPr lang="en-GB"/>
          </a:p>
        </p:txBody>
      </p:sp>
      <p:sp>
        <p:nvSpPr>
          <p:cNvPr id="4" name="Title 3"/>
          <p:cNvSpPr>
            <a:spLocks noGrp="1"/>
          </p:cNvSpPr>
          <p:nvPr>
            <p:ph type="title"/>
          </p:nvPr>
        </p:nvSpPr>
        <p:spPr/>
        <p:txBody>
          <a:bodyPr/>
          <a:lstStyle/>
          <a:p>
            <a:r>
              <a:rPr lang="en-US" dirty="0" smtClean="0"/>
              <a:t>More information</a:t>
            </a:r>
            <a:endParaRPr lang="en-US" dirty="0"/>
          </a:p>
        </p:txBody>
      </p:sp>
    </p:spTree>
    <p:extLst>
      <p:ext uri="{BB962C8B-B14F-4D97-AF65-F5344CB8AC3E}">
        <p14:creationId xmlns:p14="http://schemas.microsoft.com/office/powerpoint/2010/main" val="13536940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0458" y="1436915"/>
            <a:ext cx="6422571" cy="2612571"/>
          </a:xfrm>
          <a:solidFill>
            <a:schemeClr val="bg1">
              <a:alpha val="64000"/>
            </a:schemeClr>
          </a:solidFill>
          <a:effectLst>
            <a:glow rad="228600">
              <a:srgbClr val="1C4161">
                <a:alpha val="40000"/>
              </a:srgbClr>
            </a:glow>
          </a:effectLst>
        </p:spPr>
        <p:txBody>
          <a:bodyPr>
            <a:noAutofit/>
          </a:bodyPr>
          <a:lstStyle/>
          <a:p>
            <a:pPr marL="0" indent="0" algn="ctr">
              <a:buNone/>
            </a:pPr>
            <a:r>
              <a:rPr lang="en-US" sz="2800" dirty="0" smtClean="0"/>
              <a:t>The </a:t>
            </a:r>
            <a:r>
              <a:rPr lang="en-US" sz="2800" dirty="0" err="1" smtClean="0">
                <a:solidFill>
                  <a:srgbClr val="EC0E51"/>
                </a:solidFill>
              </a:rPr>
              <a:t>EduKEEP</a:t>
            </a:r>
            <a:r>
              <a:rPr lang="en-US" sz="2800" dirty="0" smtClean="0">
                <a:solidFill>
                  <a:srgbClr val="EC0E51"/>
                </a:solidFill>
              </a:rPr>
              <a:t> </a:t>
            </a:r>
            <a:r>
              <a:rPr lang="en-US" sz="2800" dirty="0" smtClean="0"/>
              <a:t>architecture aims </a:t>
            </a:r>
            <a:r>
              <a:rPr lang="en-US" sz="2800" dirty="0"/>
              <a:t>at transforming current Identity Federations to provide a </a:t>
            </a:r>
            <a:r>
              <a:rPr lang="en-US" sz="2800" dirty="0" smtClean="0">
                <a:solidFill>
                  <a:srgbClr val="EC0E51"/>
                </a:solidFill>
              </a:rPr>
              <a:t>user-centric</a:t>
            </a:r>
            <a:r>
              <a:rPr lang="en-US" sz="2800" dirty="0" smtClean="0"/>
              <a:t> </a:t>
            </a:r>
            <a:r>
              <a:rPr lang="en-US" sz="2800" dirty="0"/>
              <a:t>approach for managing digital </a:t>
            </a:r>
            <a:r>
              <a:rPr lang="en-US" sz="2800" dirty="0" smtClean="0"/>
              <a:t>identities, that will bring user experience and simplicity of use at the heart of its processes</a:t>
            </a:r>
            <a:endParaRPr lang="en-US" sz="2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11</a:t>
            </a:fld>
            <a:endParaRPr lang="en-GB"/>
          </a:p>
        </p:txBody>
      </p:sp>
      <p:sp>
        <p:nvSpPr>
          <p:cNvPr id="7" name="Title 3"/>
          <p:cNvSpPr>
            <a:spLocks noGrp="1"/>
          </p:cNvSpPr>
          <p:nvPr>
            <p:ph type="title"/>
          </p:nvPr>
        </p:nvSpPr>
        <p:spPr>
          <a:xfrm>
            <a:off x="341735" y="55987"/>
            <a:ext cx="7209065" cy="994172"/>
          </a:xfrm>
        </p:spPr>
        <p:txBody>
          <a:bodyPr/>
          <a:lstStyle/>
          <a:p>
            <a:r>
              <a:rPr lang="en-US" dirty="0" smtClean="0"/>
              <a:t>User-centric</a:t>
            </a:r>
            <a:endParaRPr lang="en-US" dirty="0"/>
          </a:p>
        </p:txBody>
      </p:sp>
    </p:spTree>
    <p:extLst>
      <p:ext uri="{BB962C8B-B14F-4D97-AF65-F5344CB8AC3E}">
        <p14:creationId xmlns:p14="http://schemas.microsoft.com/office/powerpoint/2010/main" val="11236727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a:t>Split Authentication and </a:t>
            </a:r>
            <a:r>
              <a:rPr lang="en-US" sz="1800" dirty="0" err="1" smtClean="0"/>
              <a:t>Authorisation</a:t>
            </a:r>
            <a:r>
              <a:rPr lang="en-US" sz="1800" dirty="0" smtClean="0"/>
              <a:t> </a:t>
            </a:r>
            <a:r>
              <a:rPr lang="en-US" sz="1800" dirty="0"/>
              <a:t>(</a:t>
            </a:r>
            <a:r>
              <a:rPr lang="en-US" sz="1800" dirty="0" smtClean="0"/>
              <a:t>Attributes, Groups, Entitlements)</a:t>
            </a:r>
            <a:endParaRPr lang="en-US" sz="1800" dirty="0"/>
          </a:p>
          <a:p>
            <a:pPr marL="0" indent="0">
              <a:buNone/>
            </a:pPr>
            <a:endParaRPr lang="en-US" sz="1800" dirty="0" smtClean="0"/>
          </a:p>
          <a:p>
            <a:r>
              <a:rPr lang="en-US" sz="1800" dirty="0" smtClean="0"/>
              <a:t>Persistent Digital Identity:</a:t>
            </a:r>
          </a:p>
          <a:p>
            <a:pPr marL="342900" lvl="1" indent="0">
              <a:buNone/>
            </a:pPr>
            <a:r>
              <a:rPr lang="en-US" sz="1800" dirty="0" smtClean="0"/>
              <a:t>Same ‘identifier’ over time</a:t>
            </a:r>
          </a:p>
          <a:p>
            <a:pPr marL="342900" lvl="1" indent="0">
              <a:buNone/>
            </a:pPr>
            <a:endParaRPr lang="en-US" sz="1800" dirty="0" smtClean="0"/>
          </a:p>
          <a:p>
            <a:r>
              <a:rPr lang="en-US" sz="1800" dirty="0" smtClean="0"/>
              <a:t>Longevity </a:t>
            </a:r>
          </a:p>
          <a:p>
            <a:pPr marL="342900" lvl="1" indent="0">
              <a:buNone/>
            </a:pPr>
            <a:r>
              <a:rPr lang="en-US" sz="1800" dirty="0" smtClean="0"/>
              <a:t>Make the identity </a:t>
            </a:r>
            <a:r>
              <a:rPr lang="en-US" sz="1800" dirty="0"/>
              <a:t>reusable </a:t>
            </a:r>
            <a:r>
              <a:rPr lang="en-US" sz="1800" dirty="0" smtClean="0"/>
              <a:t>instead of the the </a:t>
            </a:r>
            <a:r>
              <a:rPr lang="en-US" sz="1800" dirty="0"/>
              <a:t>lifetime of a specific </a:t>
            </a:r>
            <a:r>
              <a:rPr lang="en-US" sz="1800" dirty="0" smtClean="0"/>
              <a:t>role </a:t>
            </a:r>
            <a:r>
              <a:rPr lang="en-US" sz="1800" dirty="0" smtClean="0">
                <a:sym typeface="Wingdings"/>
              </a:rPr>
              <a:t> </a:t>
            </a:r>
            <a:r>
              <a:rPr lang="en-US" sz="1800" dirty="0"/>
              <a:t>Attributes will changes over time for one identity (e.g. affiliation) </a:t>
            </a:r>
            <a:endParaRPr lang="en-US" sz="1800" dirty="0" smtClean="0"/>
          </a:p>
          <a:p>
            <a:pPr marL="342900" lvl="1" indent="0">
              <a:buNone/>
            </a:pPr>
            <a:endParaRPr lang="en-US" sz="1800" dirty="0" smtClean="0"/>
          </a:p>
          <a:p>
            <a:pPr marL="171450" lvl="1">
              <a:spcBef>
                <a:spcPts val="750"/>
              </a:spcBef>
            </a:pPr>
            <a:r>
              <a:rPr lang="en-US" sz="1800" dirty="0" smtClean="0"/>
              <a:t>Inclusiveness </a:t>
            </a:r>
          </a:p>
          <a:p>
            <a:pPr marL="342900" lvl="2" indent="0">
              <a:spcBef>
                <a:spcPts val="750"/>
              </a:spcBef>
              <a:buNone/>
            </a:pPr>
            <a:r>
              <a:rPr lang="en-US" sz="1800" dirty="0"/>
              <a:t>T</a:t>
            </a:r>
            <a:r>
              <a:rPr lang="en-US" sz="1800" dirty="0" smtClean="0"/>
              <a:t>o include individuals who are not (currently) affiliated with an </a:t>
            </a:r>
            <a:r>
              <a:rPr lang="en-US" sz="1800" dirty="0" err="1" smtClean="0"/>
              <a:t>organisation</a:t>
            </a:r>
            <a:endParaRPr lang="en-US" sz="1800" dirty="0"/>
          </a:p>
          <a:p>
            <a:pPr marL="342900" lvl="1" indent="0">
              <a:buNone/>
            </a:pPr>
            <a:endParaRPr lang="en-US" sz="1800" dirty="0" smtClean="0"/>
          </a:p>
          <a:p>
            <a:pPr marL="0" indent="0">
              <a:buNone/>
            </a:pPr>
            <a:endParaRPr lang="en-US" sz="1950" dirty="0" smtClean="0"/>
          </a:p>
          <a:p>
            <a:pPr lvl="1"/>
            <a:endParaRPr lang="en-US" sz="1800" dirty="0"/>
          </a:p>
          <a:p>
            <a:pPr lvl="1"/>
            <a:endParaRPr lang="en-US" sz="1800" dirty="0"/>
          </a:p>
          <a:p>
            <a:pPr lvl="1"/>
            <a:endParaRPr lang="en-US" sz="1800" dirty="0" smtClean="0"/>
          </a:p>
          <a:p>
            <a:pPr lvl="1"/>
            <a:endParaRPr lang="en-US" sz="1800" dirty="0" smtClean="0"/>
          </a:p>
          <a:p>
            <a:pPr lvl="1"/>
            <a:endParaRPr lang="en-US" sz="1800" dirty="0"/>
          </a:p>
          <a:p>
            <a:endParaRPr lang="en-US" sz="1950" dirty="0" smtClean="0"/>
          </a:p>
          <a:p>
            <a:pPr lvl="1"/>
            <a:endParaRPr lang="en-US" sz="1800" dirty="0" smtClean="0"/>
          </a:p>
          <a:p>
            <a:pPr lvl="1"/>
            <a:endParaRPr lang="en-US" sz="1800"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12</a:t>
            </a:fld>
            <a:endParaRPr lang="en-GB"/>
          </a:p>
        </p:txBody>
      </p:sp>
      <p:sp>
        <p:nvSpPr>
          <p:cNvPr id="4" name="Title 3"/>
          <p:cNvSpPr>
            <a:spLocks noGrp="1"/>
          </p:cNvSpPr>
          <p:nvPr>
            <p:ph type="title"/>
          </p:nvPr>
        </p:nvSpPr>
        <p:spPr/>
        <p:txBody>
          <a:bodyPr/>
          <a:lstStyle/>
          <a:p>
            <a:pPr fontAlgn="base"/>
            <a:r>
              <a:rPr lang="en-US" dirty="0" smtClean="0"/>
              <a:t>Starting Points </a:t>
            </a:r>
            <a:r>
              <a:rPr lang="en-US" dirty="0"/>
              <a:t>User-Centric Identity Management Model</a:t>
            </a:r>
          </a:p>
        </p:txBody>
      </p:sp>
    </p:spTree>
    <p:extLst>
      <p:ext uri="{BB962C8B-B14F-4D97-AF65-F5344CB8AC3E}">
        <p14:creationId xmlns:p14="http://schemas.microsoft.com/office/powerpoint/2010/main" val="5967679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a:t>Low and high quality identities</a:t>
            </a:r>
            <a:r>
              <a:rPr lang="en-US" sz="1800" dirty="0" smtClean="0"/>
              <a:t>:</a:t>
            </a:r>
          </a:p>
          <a:p>
            <a:endParaRPr lang="en-US" sz="1800" dirty="0"/>
          </a:p>
          <a:p>
            <a:pPr marL="342900" lvl="1" indent="0">
              <a:buNone/>
            </a:pPr>
            <a:r>
              <a:rPr lang="en-US" sz="1800" dirty="0"/>
              <a:t>To lower the entry burden for individuals accessing resources without high demands on </a:t>
            </a:r>
            <a:r>
              <a:rPr lang="en-US" sz="1800" dirty="0" smtClean="0"/>
              <a:t>quality </a:t>
            </a:r>
            <a:r>
              <a:rPr lang="en-US" sz="1800" dirty="0">
                <a:sym typeface="Wingdings"/>
              </a:rPr>
              <a:t> </a:t>
            </a:r>
            <a:r>
              <a:rPr lang="en-US" sz="1800" dirty="0"/>
              <a:t>self-asserted basic attributes</a:t>
            </a:r>
          </a:p>
          <a:p>
            <a:pPr marL="342900" lvl="1" indent="0">
              <a:buNone/>
            </a:pPr>
            <a:endParaRPr lang="en-US" sz="1800" dirty="0" smtClean="0"/>
          </a:p>
          <a:p>
            <a:pPr marL="342900" lvl="1" indent="0">
              <a:buNone/>
            </a:pPr>
            <a:r>
              <a:rPr lang="en-US" sz="1800" dirty="0" smtClean="0"/>
              <a:t>increase </a:t>
            </a:r>
            <a:r>
              <a:rPr lang="en-US" sz="1800" dirty="0"/>
              <a:t>quality as needed </a:t>
            </a:r>
            <a:r>
              <a:rPr lang="en-US" sz="1800" dirty="0">
                <a:sym typeface="Wingdings"/>
              </a:rPr>
              <a:t> </a:t>
            </a:r>
            <a:r>
              <a:rPr lang="en-US" sz="1800" dirty="0"/>
              <a:t>Enrich the identity with institutional attributes, increase </a:t>
            </a:r>
            <a:r>
              <a:rPr lang="en-US" sz="1800" dirty="0" err="1"/>
              <a:t>LoA</a:t>
            </a:r>
            <a:r>
              <a:rPr lang="en-US" sz="1800" dirty="0"/>
              <a:t> via vetting </a:t>
            </a:r>
            <a:r>
              <a:rPr lang="en-US" sz="1800" dirty="0" smtClean="0"/>
              <a:t>procedures</a:t>
            </a:r>
          </a:p>
          <a:p>
            <a:pPr marL="342900" lvl="1" indent="0">
              <a:buNone/>
            </a:pPr>
            <a:endParaRPr lang="en-US" sz="1800" dirty="0"/>
          </a:p>
          <a:p>
            <a:r>
              <a:rPr lang="en-US" sz="1800" dirty="0" smtClean="0"/>
              <a:t>Possibly build on </a:t>
            </a:r>
            <a:r>
              <a:rPr lang="en-US" sz="1800" dirty="0" err="1" smtClean="0"/>
              <a:t>eGov</a:t>
            </a:r>
            <a:r>
              <a:rPr lang="en-US" sz="1800" dirty="0" smtClean="0"/>
              <a:t> / </a:t>
            </a:r>
            <a:r>
              <a:rPr lang="en-US" sz="1800" dirty="0" err="1" smtClean="0"/>
              <a:t>eIDAS</a:t>
            </a:r>
            <a:r>
              <a:rPr lang="en-US" sz="1800" dirty="0" smtClean="0"/>
              <a:t> / </a:t>
            </a:r>
            <a:r>
              <a:rPr lang="en-US" sz="1800" dirty="0" err="1" smtClean="0"/>
              <a:t>BankID</a:t>
            </a:r>
            <a:r>
              <a:rPr lang="en-US" sz="1800" dirty="0" smtClean="0"/>
              <a:t> initiatives </a:t>
            </a:r>
          </a:p>
          <a:p>
            <a:endParaRPr lang="en-US" sz="1800" dirty="0"/>
          </a:p>
          <a:p>
            <a:r>
              <a:rPr lang="en-US" sz="1800" dirty="0" smtClean="0"/>
              <a:t>Service Provider can be a university, VO, Third Party, Cross-Sector</a:t>
            </a:r>
            <a:endParaRPr lang="en-US" sz="1800"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13</a:t>
            </a:fld>
            <a:endParaRPr lang="en-GB"/>
          </a:p>
        </p:txBody>
      </p:sp>
      <p:sp>
        <p:nvSpPr>
          <p:cNvPr id="4" name="Title 3"/>
          <p:cNvSpPr>
            <a:spLocks noGrp="1"/>
          </p:cNvSpPr>
          <p:nvPr>
            <p:ph type="title"/>
          </p:nvPr>
        </p:nvSpPr>
        <p:spPr/>
        <p:txBody>
          <a:bodyPr/>
          <a:lstStyle/>
          <a:p>
            <a:r>
              <a:rPr lang="en-US" dirty="0"/>
              <a:t>Starting Points User-Centric Identity Management Model</a:t>
            </a:r>
          </a:p>
        </p:txBody>
      </p:sp>
    </p:spTree>
    <p:extLst>
      <p:ext uri="{BB962C8B-B14F-4D97-AF65-F5344CB8AC3E}">
        <p14:creationId xmlns:p14="http://schemas.microsoft.com/office/powerpoint/2010/main" val="11303545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2800" dirty="0"/>
          </a:p>
          <a:p>
            <a:pPr marL="0" indent="0" algn="ctr">
              <a:buNone/>
            </a:pPr>
            <a:endParaRPr lang="en-US" sz="2800" dirty="0" smtClean="0"/>
          </a:p>
          <a:p>
            <a:pPr marL="0" indent="0" algn="ctr">
              <a:buNone/>
            </a:pPr>
            <a:r>
              <a:rPr lang="en-US" sz="2800" dirty="0" smtClean="0"/>
              <a:t>High Level Architecture document</a:t>
            </a:r>
            <a:br>
              <a:rPr lang="en-US" sz="2800" dirty="0" smtClean="0"/>
            </a:br>
            <a:r>
              <a:rPr lang="en-US" sz="2800" dirty="0" smtClean="0"/>
              <a:t> </a:t>
            </a:r>
            <a:r>
              <a:rPr lang="en-US" sz="2800" dirty="0">
                <a:hlinkClick r:id="rId2"/>
              </a:rPr>
              <a:t>https://wiki.geant.org/display/gn41jra3/Task+1+-+</a:t>
            </a:r>
            <a:r>
              <a:rPr lang="en-US" sz="2800" dirty="0" smtClean="0">
                <a:hlinkClick r:id="rId2"/>
              </a:rPr>
              <a:t>Attributes+and+Authorisations</a:t>
            </a:r>
            <a:endParaRPr lang="en-US" sz="28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14</a:t>
            </a:fld>
            <a:endParaRPr lang="en-GB"/>
          </a:p>
        </p:txBody>
      </p:sp>
      <p:sp>
        <p:nvSpPr>
          <p:cNvPr id="4" name="Title 3"/>
          <p:cNvSpPr>
            <a:spLocks noGrp="1"/>
          </p:cNvSpPr>
          <p:nvPr>
            <p:ph type="title"/>
          </p:nvPr>
        </p:nvSpPr>
        <p:spPr/>
        <p:txBody>
          <a:bodyPr/>
          <a:lstStyle/>
          <a:p>
            <a:r>
              <a:rPr lang="en-US" dirty="0" smtClean="0"/>
              <a:t>More information</a:t>
            </a:r>
            <a:endParaRPr lang="en-US" dirty="0"/>
          </a:p>
        </p:txBody>
      </p:sp>
    </p:spTree>
    <p:extLst>
      <p:ext uri="{BB962C8B-B14F-4D97-AF65-F5344CB8AC3E}">
        <p14:creationId xmlns:p14="http://schemas.microsoft.com/office/powerpoint/2010/main" val="12291015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2800" dirty="0" smtClean="0"/>
          </a:p>
          <a:p>
            <a:pPr marL="0" indent="0" algn="ctr">
              <a:buNone/>
            </a:pPr>
            <a:endParaRPr lang="en-US" sz="2800" dirty="0" smtClean="0"/>
          </a:p>
          <a:p>
            <a:pPr marL="0" indent="0" algn="ctr">
              <a:buNone/>
            </a:pPr>
            <a:r>
              <a:rPr lang="en-GB" sz="2800" dirty="0" smtClean="0"/>
              <a:t>Best Practices </a:t>
            </a:r>
            <a:r>
              <a:rPr lang="en-GB" sz="2800" dirty="0"/>
              <a:t>for User Centric Federated </a:t>
            </a:r>
            <a:r>
              <a:rPr lang="en-GB" sz="2800" dirty="0" smtClean="0"/>
              <a:t>Identity</a:t>
            </a:r>
          </a:p>
          <a:p>
            <a:pPr marL="0" indent="0" algn="ctr">
              <a:buNone/>
            </a:pPr>
            <a:r>
              <a:rPr lang="en-GB" sz="1600" i="1" dirty="0" smtClean="0"/>
              <a:t>What’s out there, Architecture, Policy,  </a:t>
            </a:r>
            <a:r>
              <a:rPr lang="en-GB" sz="1600" i="1" dirty="0" err="1" smtClean="0"/>
              <a:t>Interfederation</a:t>
            </a:r>
            <a:endParaRPr lang="en-GB" sz="1600" i="1" dirty="0" smtClean="0"/>
          </a:p>
          <a:p>
            <a:pPr marL="0" indent="0" algn="ctr">
              <a:buNone/>
            </a:pPr>
            <a:endParaRPr lang="en-GB" sz="2800" dirty="0"/>
          </a:p>
          <a:p>
            <a:pPr marL="0" indent="0" algn="ctr">
              <a:buNone/>
            </a:pPr>
            <a:r>
              <a:rPr lang="en-GB" sz="2800" dirty="0" smtClean="0"/>
              <a:t>Pilots</a:t>
            </a:r>
            <a:r>
              <a:rPr lang="en-US" sz="2800" dirty="0" smtClean="0"/>
              <a:t> </a:t>
            </a:r>
          </a:p>
        </p:txBody>
      </p:sp>
      <p:sp>
        <p:nvSpPr>
          <p:cNvPr id="3" name="Slide Number Placeholder 2"/>
          <p:cNvSpPr>
            <a:spLocks noGrp="1"/>
          </p:cNvSpPr>
          <p:nvPr>
            <p:ph type="sldNum" sz="quarter" idx="12"/>
          </p:nvPr>
        </p:nvSpPr>
        <p:spPr/>
        <p:txBody>
          <a:bodyPr/>
          <a:lstStyle/>
          <a:p>
            <a:fld id="{6F576E6A-F32A-4612-884C-86870357C6B4}" type="slidenum">
              <a:rPr lang="en-GB" smtClean="0"/>
              <a:pPr/>
              <a:t>15</a:t>
            </a:fld>
            <a:endParaRPr lang="en-GB"/>
          </a:p>
        </p:txBody>
      </p:sp>
      <p:sp>
        <p:nvSpPr>
          <p:cNvPr id="4" name="Title 3"/>
          <p:cNvSpPr>
            <a:spLocks noGrp="1"/>
          </p:cNvSpPr>
          <p:nvPr>
            <p:ph type="title"/>
          </p:nvPr>
        </p:nvSpPr>
        <p:spPr/>
        <p:txBody>
          <a:bodyPr/>
          <a:lstStyle/>
          <a:p>
            <a:r>
              <a:rPr lang="en-US" dirty="0" smtClean="0"/>
              <a:t>Next Steps </a:t>
            </a:r>
            <a:endParaRPr lang="en-US" dirty="0"/>
          </a:p>
        </p:txBody>
      </p:sp>
    </p:spTree>
    <p:extLst>
      <p:ext uri="{BB962C8B-B14F-4D97-AF65-F5344CB8AC3E}">
        <p14:creationId xmlns:p14="http://schemas.microsoft.com/office/powerpoint/2010/main" val="8637940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2800" dirty="0" smtClean="0"/>
          </a:p>
          <a:p>
            <a:pPr marL="0" indent="0" algn="ctr">
              <a:buNone/>
            </a:pPr>
            <a:endParaRPr lang="en-US" sz="2800" dirty="0"/>
          </a:p>
          <a:p>
            <a:pPr marL="0" indent="0" algn="ctr">
              <a:buNone/>
            </a:pPr>
            <a:endParaRPr lang="en-US" sz="2800" dirty="0"/>
          </a:p>
          <a:p>
            <a:pPr marL="0" indent="0" algn="ctr">
              <a:buNone/>
            </a:pPr>
            <a:r>
              <a:rPr lang="en-US" sz="2800" dirty="0">
                <a:hlinkClick r:id="rId2"/>
              </a:rPr>
              <a:t>https://</a:t>
            </a:r>
            <a:r>
              <a:rPr lang="en-US" sz="2800" dirty="0" smtClean="0">
                <a:hlinkClick r:id="rId2"/>
              </a:rPr>
              <a:t>wiki.geant.org/display/gn42jra3/T3.1B+User-centric+identity+federation</a:t>
            </a:r>
            <a:endParaRPr lang="en-US" sz="2800" dirty="0" smtClean="0"/>
          </a:p>
          <a:p>
            <a:pPr marL="0" indent="0" algn="ctr">
              <a:buNone/>
            </a:pPr>
            <a:endParaRPr lang="en-US" sz="28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16</a:t>
            </a:fld>
            <a:endParaRPr lang="en-GB"/>
          </a:p>
        </p:txBody>
      </p:sp>
      <p:sp>
        <p:nvSpPr>
          <p:cNvPr id="4" name="Title 3"/>
          <p:cNvSpPr>
            <a:spLocks noGrp="1"/>
          </p:cNvSpPr>
          <p:nvPr>
            <p:ph type="title"/>
          </p:nvPr>
        </p:nvSpPr>
        <p:spPr/>
        <p:txBody>
          <a:bodyPr/>
          <a:lstStyle/>
          <a:p>
            <a:r>
              <a:rPr lang="en-US" dirty="0" smtClean="0"/>
              <a:t>Next Steps </a:t>
            </a:r>
            <a:endParaRPr lang="en-US" dirty="0"/>
          </a:p>
        </p:txBody>
      </p:sp>
    </p:spTree>
    <p:extLst>
      <p:ext uri="{BB962C8B-B14F-4D97-AF65-F5344CB8AC3E}">
        <p14:creationId xmlns:p14="http://schemas.microsoft.com/office/powerpoint/2010/main" val="7970101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6F576E6A-F32A-4612-884C-86870357C6B4}" type="slidenum">
              <a:rPr lang="en-GB" smtClean="0"/>
              <a:pPr/>
              <a:t>17</a:t>
            </a:fld>
            <a:endParaRPr lang="en-GB" dirty="0"/>
          </a:p>
        </p:txBody>
      </p:sp>
      <p:sp>
        <p:nvSpPr>
          <p:cNvPr id="11" name="TextBox 10"/>
          <p:cNvSpPr txBox="1"/>
          <p:nvPr/>
        </p:nvSpPr>
        <p:spPr>
          <a:xfrm>
            <a:off x="3194955" y="1981568"/>
            <a:ext cx="2917017" cy="738664"/>
          </a:xfrm>
          <a:prstGeom prst="rect">
            <a:avLst/>
          </a:prstGeom>
          <a:noFill/>
        </p:spPr>
        <p:txBody>
          <a:bodyPr wrap="none" rtlCol="0">
            <a:spAutoFit/>
          </a:bodyPr>
          <a:lstStyle/>
          <a:p>
            <a:pPr algn="ctr"/>
            <a:r>
              <a:rPr lang="en-US" sz="2400" dirty="0" smtClean="0">
                <a:solidFill>
                  <a:schemeClr val="bg1"/>
                </a:solidFill>
              </a:rPr>
              <a:t>Maarten Kremers</a:t>
            </a:r>
          </a:p>
          <a:p>
            <a:pPr algn="ctr"/>
            <a:r>
              <a:rPr lang="en-US" sz="1800" dirty="0" err="1" smtClean="0">
                <a:solidFill>
                  <a:schemeClr val="bg1"/>
                </a:solidFill>
              </a:rPr>
              <a:t>maarten.kremers@surfnet.nl</a:t>
            </a:r>
            <a:endParaRPr lang="en-US" sz="2400" dirty="0" smtClean="0">
              <a:solidFill>
                <a:schemeClr val="bg1"/>
              </a:solidFill>
            </a:endParaRPr>
          </a:p>
        </p:txBody>
      </p:sp>
    </p:spTree>
    <p:extLst>
      <p:ext uri="{BB962C8B-B14F-4D97-AF65-F5344CB8AC3E}">
        <p14:creationId xmlns:p14="http://schemas.microsoft.com/office/powerpoint/2010/main" val="39384157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2400" dirty="0" smtClean="0"/>
              <a:t>Collaboration is worldwide &amp; cross-sector</a:t>
            </a:r>
            <a:endParaRPr lang="en-US" sz="2000" dirty="0" smtClean="0"/>
          </a:p>
        </p:txBody>
      </p:sp>
      <p:sp>
        <p:nvSpPr>
          <p:cNvPr id="3" name="Slide Number Placeholder 2"/>
          <p:cNvSpPr>
            <a:spLocks noGrp="1"/>
          </p:cNvSpPr>
          <p:nvPr>
            <p:ph type="sldNum" sz="quarter" idx="12"/>
          </p:nvPr>
        </p:nvSpPr>
        <p:spPr/>
        <p:txBody>
          <a:bodyPr/>
          <a:lstStyle/>
          <a:p>
            <a:fld id="{6F576E6A-F32A-4612-884C-86870357C6B4}" type="slidenum">
              <a:rPr lang="en-GB" smtClean="0"/>
              <a:pPr/>
              <a:t>2</a:t>
            </a:fld>
            <a:endParaRPr lang="en-GB"/>
          </a:p>
        </p:txBody>
      </p:sp>
      <p:sp>
        <p:nvSpPr>
          <p:cNvPr id="4" name="Title 3"/>
          <p:cNvSpPr>
            <a:spLocks noGrp="1"/>
          </p:cNvSpPr>
          <p:nvPr>
            <p:ph type="title"/>
          </p:nvPr>
        </p:nvSpPr>
        <p:spPr/>
        <p:txBody>
          <a:bodyPr/>
          <a:lstStyle/>
          <a:p>
            <a:r>
              <a:rPr lang="en-US" dirty="0" smtClean="0"/>
              <a:t>Going cross-sector and user-centric</a:t>
            </a:r>
            <a:endParaRPr lang="en-US" dirty="0"/>
          </a:p>
        </p:txBody>
      </p:sp>
      <p:sp>
        <p:nvSpPr>
          <p:cNvPr id="6" name="Snip Diagonal Corner Rectangle 5"/>
          <p:cNvSpPr/>
          <p:nvPr/>
        </p:nvSpPr>
        <p:spPr>
          <a:xfrm>
            <a:off x="1815582" y="1553778"/>
            <a:ext cx="5217563" cy="3125369"/>
          </a:xfrm>
          <a:prstGeom prst="snip2DiagRect">
            <a:avLst/>
          </a:prstGeom>
          <a:solidFill>
            <a:srgbClr val="006A9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700" dirty="0"/>
              <a:t>Authentication and </a:t>
            </a:r>
            <a:r>
              <a:rPr lang="en-US" sz="1700" dirty="0" err="1"/>
              <a:t>Authorisation</a:t>
            </a:r>
            <a:r>
              <a:rPr lang="en-US" sz="1700" dirty="0"/>
              <a:t> Infrastructure (AAI) services will be deployed to cope with the challenges of access to networks and their connected services. These developments include: </a:t>
            </a:r>
            <a:endParaRPr lang="en-US" sz="1700" dirty="0" smtClean="0"/>
          </a:p>
          <a:p>
            <a:endParaRPr lang="en-US" sz="1700" dirty="0" smtClean="0"/>
          </a:p>
          <a:p>
            <a:pPr marL="285750" indent="-285750">
              <a:buFont typeface="Arial" charset="0"/>
              <a:buChar char="•"/>
            </a:pPr>
            <a:r>
              <a:rPr lang="en-US" sz="1700" dirty="0" smtClean="0"/>
              <a:t>Global </a:t>
            </a:r>
            <a:r>
              <a:rPr lang="en-US" sz="1700" dirty="0"/>
              <a:t>and cross-sector, </a:t>
            </a:r>
            <a:r>
              <a:rPr lang="en-US" sz="1700" dirty="0" err="1"/>
              <a:t>interfederated</a:t>
            </a:r>
            <a:r>
              <a:rPr lang="en-US" sz="1700" dirty="0"/>
              <a:t> AAI service provision for the whole of the European R&amp;E community and potentially, the rest of the world. </a:t>
            </a:r>
            <a:endParaRPr lang="en-US" sz="1700" dirty="0" smtClean="0"/>
          </a:p>
        </p:txBody>
      </p:sp>
      <p:sp>
        <p:nvSpPr>
          <p:cNvPr id="7" name="TextBox 6"/>
          <p:cNvSpPr txBox="1"/>
          <p:nvPr/>
        </p:nvSpPr>
        <p:spPr>
          <a:xfrm>
            <a:off x="3633019" y="4371370"/>
            <a:ext cx="1700337" cy="307777"/>
          </a:xfrm>
          <a:prstGeom prst="rect">
            <a:avLst/>
          </a:prstGeom>
          <a:noFill/>
        </p:spPr>
        <p:txBody>
          <a:bodyPr wrap="none" rtlCol="0">
            <a:spAutoFit/>
          </a:bodyPr>
          <a:lstStyle/>
          <a:p>
            <a:r>
              <a:rPr lang="en-US" sz="1400" dirty="0" smtClean="0">
                <a:solidFill>
                  <a:schemeClr val="bg1"/>
                </a:solidFill>
              </a:rPr>
              <a:t>GÉANT Strategy2020</a:t>
            </a:r>
            <a:endParaRPr lang="en-US" dirty="0">
              <a:solidFill>
                <a:schemeClr val="bg1"/>
              </a:solidFill>
            </a:endParaRPr>
          </a:p>
        </p:txBody>
      </p:sp>
    </p:spTree>
    <p:extLst>
      <p:ext uri="{BB962C8B-B14F-4D97-AF65-F5344CB8AC3E}">
        <p14:creationId xmlns:p14="http://schemas.microsoft.com/office/powerpoint/2010/main" val="929795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alphaModFix amt="33000"/>
          </a:blip>
          <a:stretch>
            <a:fillRect/>
          </a:stretch>
        </p:blipFill>
        <p:spPr>
          <a:xfrm>
            <a:off x="2538891" y="861779"/>
            <a:ext cx="3770946" cy="3770946"/>
          </a:xfrm>
          <a:prstGeom prst="rect">
            <a:avLst/>
          </a:prstGeom>
        </p:spPr>
      </p:pic>
      <p:sp>
        <p:nvSpPr>
          <p:cNvPr id="2" name="Content Placeholder 1"/>
          <p:cNvSpPr>
            <a:spLocks noGrp="1"/>
          </p:cNvSpPr>
          <p:nvPr>
            <p:ph idx="1"/>
          </p:nvPr>
        </p:nvSpPr>
        <p:spPr/>
        <p:txBody>
          <a:bodyPr/>
          <a:lstStyle/>
          <a:p>
            <a:pPr marL="0" lvl="0" indent="0" defTabSz="914400">
              <a:lnSpc>
                <a:spcPct val="100000"/>
              </a:lnSpc>
              <a:spcBef>
                <a:spcPts val="0"/>
              </a:spcBef>
              <a:buNone/>
            </a:pPr>
            <a:r>
              <a:rPr lang="en-US" b="1" dirty="0"/>
              <a:t>The </a:t>
            </a:r>
            <a:r>
              <a:rPr lang="en-US" b="1" dirty="0" err="1"/>
              <a:t>eIDAS</a:t>
            </a:r>
            <a:r>
              <a:rPr lang="en-US" b="1" dirty="0"/>
              <a:t> Regulation</a:t>
            </a:r>
            <a:r>
              <a:rPr lang="en-US" b="1" dirty="0" smtClean="0"/>
              <a:t>:</a:t>
            </a:r>
          </a:p>
          <a:p>
            <a:pPr marL="0" lvl="0" indent="0" defTabSz="914400">
              <a:lnSpc>
                <a:spcPct val="100000"/>
              </a:lnSpc>
              <a:spcBef>
                <a:spcPts val="0"/>
              </a:spcBef>
              <a:buNone/>
            </a:pPr>
            <a:endParaRPr lang="en-US" b="1" dirty="0" smtClean="0"/>
          </a:p>
          <a:p>
            <a:pPr lvl="0" defTabSz="914400">
              <a:lnSpc>
                <a:spcPct val="100000"/>
              </a:lnSpc>
              <a:spcBef>
                <a:spcPts val="0"/>
              </a:spcBef>
              <a:buFont typeface="Arial" charset="0"/>
              <a:buChar char="•"/>
            </a:pPr>
            <a:r>
              <a:rPr lang="en-US" dirty="0" smtClean="0"/>
              <a:t>ensures </a:t>
            </a:r>
            <a:r>
              <a:rPr lang="en-US" dirty="0"/>
              <a:t>that </a:t>
            </a:r>
            <a:r>
              <a:rPr lang="en-US" b="1" dirty="0"/>
              <a:t>people</a:t>
            </a:r>
            <a:r>
              <a:rPr lang="en-US" dirty="0"/>
              <a:t> and businesses can </a:t>
            </a:r>
            <a:r>
              <a:rPr lang="en-US" b="1" dirty="0"/>
              <a:t>use </a:t>
            </a:r>
            <a:r>
              <a:rPr lang="en-US" dirty="0"/>
              <a:t>their own </a:t>
            </a:r>
            <a:r>
              <a:rPr lang="en-US" b="1" dirty="0"/>
              <a:t>national electronic identification schemes </a:t>
            </a:r>
            <a:r>
              <a:rPr lang="en-US" dirty="0"/>
              <a:t>(</a:t>
            </a:r>
            <a:r>
              <a:rPr lang="en-US" dirty="0" err="1"/>
              <a:t>eIDs</a:t>
            </a:r>
            <a:r>
              <a:rPr lang="en-US" dirty="0"/>
              <a:t>) </a:t>
            </a:r>
            <a:r>
              <a:rPr lang="en-US" dirty="0" smtClean="0"/>
              <a:t>to </a:t>
            </a:r>
            <a:r>
              <a:rPr lang="en-US" b="1" dirty="0"/>
              <a:t>access public services </a:t>
            </a:r>
            <a:r>
              <a:rPr lang="en-US" dirty="0"/>
              <a:t>in other EU countries where </a:t>
            </a:r>
            <a:r>
              <a:rPr lang="en-US" dirty="0" err="1"/>
              <a:t>eIDs</a:t>
            </a:r>
            <a:r>
              <a:rPr lang="en-US" dirty="0"/>
              <a:t> are </a:t>
            </a:r>
            <a:r>
              <a:rPr lang="en-US" dirty="0" smtClean="0"/>
              <a:t>available,</a:t>
            </a:r>
            <a:br>
              <a:rPr lang="en-US" dirty="0" smtClean="0"/>
            </a:br>
            <a:endParaRPr lang="en-US" dirty="0" smtClean="0"/>
          </a:p>
          <a:p>
            <a:pPr lvl="0" defTabSz="914400">
              <a:lnSpc>
                <a:spcPct val="100000"/>
              </a:lnSpc>
              <a:spcBef>
                <a:spcPts val="0"/>
              </a:spcBef>
              <a:buFont typeface="Arial" charset="0"/>
              <a:buChar char="•"/>
            </a:pPr>
            <a:r>
              <a:rPr lang="en-US" dirty="0" smtClean="0"/>
              <a:t>creates an European internal market for </a:t>
            </a:r>
            <a:r>
              <a:rPr lang="en-US" dirty="0" err="1" smtClean="0"/>
              <a:t>eTS</a:t>
            </a:r>
            <a:r>
              <a:rPr lang="en-US" dirty="0" smtClean="0"/>
              <a:t> - namely electronic signatures, electronic seals, time stamp, electronic delivery service and website authentication - by ensuring that they will work across borders and have the same legal status as traditional paper based processes. Only by providing certainty on the legal validity of all these services, businesses and citizens will use the digital interactions as their natural way of interaction.</a:t>
            </a:r>
          </a:p>
          <a:p>
            <a:pPr lvl="0" defTabSz="914400">
              <a:lnSpc>
                <a:spcPct val="100000"/>
              </a:lnSpc>
              <a:spcBef>
                <a:spcPts val="0"/>
              </a:spcBef>
              <a:buFont typeface="Arial" charset="0"/>
              <a:buChar char="•"/>
            </a:pPr>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3</a:t>
            </a:fld>
            <a:endParaRPr lang="en-GB"/>
          </a:p>
        </p:txBody>
      </p:sp>
      <p:sp>
        <p:nvSpPr>
          <p:cNvPr id="4" name="Title 3"/>
          <p:cNvSpPr>
            <a:spLocks noGrp="1"/>
          </p:cNvSpPr>
          <p:nvPr>
            <p:ph type="title"/>
          </p:nvPr>
        </p:nvSpPr>
        <p:spPr/>
        <p:txBody>
          <a:bodyPr/>
          <a:lstStyle/>
          <a:p>
            <a:r>
              <a:rPr lang="en-US" dirty="0" smtClean="0"/>
              <a:t>Going Cross-sector with </a:t>
            </a:r>
            <a:r>
              <a:rPr lang="en-US" dirty="0" err="1" smtClean="0"/>
              <a:t>GovID’s</a:t>
            </a:r>
            <a:endParaRPr lang="en-US" dirty="0"/>
          </a:p>
        </p:txBody>
      </p:sp>
      <p:sp>
        <p:nvSpPr>
          <p:cNvPr id="6" name="TextBox 5"/>
          <p:cNvSpPr txBox="1"/>
          <p:nvPr/>
        </p:nvSpPr>
        <p:spPr>
          <a:xfrm>
            <a:off x="1824914" y="3917144"/>
            <a:ext cx="5725886" cy="715581"/>
          </a:xfrm>
          <a:prstGeom prst="rect">
            <a:avLst/>
          </a:prstGeom>
          <a:noFill/>
        </p:spPr>
        <p:txBody>
          <a:bodyPr wrap="square" rtlCol="0">
            <a:spAutoFit/>
          </a:bodyPr>
          <a:lstStyle/>
          <a:p>
            <a:pPr lvl="0"/>
            <a:r>
              <a:rPr lang="en-US" i="1" dirty="0"/>
              <a:t>The </a:t>
            </a:r>
            <a:r>
              <a:rPr lang="en-US" i="1" u="sng" dirty="0">
                <a:hlinkClick r:id="rId3"/>
              </a:rPr>
              <a:t>Regulation (EU) N°910/2014</a:t>
            </a:r>
            <a:r>
              <a:rPr lang="en-US" i="1" dirty="0"/>
              <a:t> on electronic identification and trust services for electronic transactions in the internal market (</a:t>
            </a:r>
            <a:r>
              <a:rPr lang="en-US" i="1" dirty="0" err="1"/>
              <a:t>eIDAS</a:t>
            </a:r>
            <a:r>
              <a:rPr lang="en-US" i="1" dirty="0"/>
              <a:t> Regulation) </a:t>
            </a:r>
          </a:p>
          <a:p>
            <a:endParaRPr lang="en-US" dirty="0"/>
          </a:p>
        </p:txBody>
      </p:sp>
    </p:spTree>
    <p:extLst>
      <p:ext uri="{BB962C8B-B14F-4D97-AF65-F5344CB8AC3E}">
        <p14:creationId xmlns:p14="http://schemas.microsoft.com/office/powerpoint/2010/main" val="17842292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4</a:t>
            </a:fld>
            <a:endParaRPr lang="en-GB"/>
          </a:p>
        </p:txBody>
      </p:sp>
      <p:sp>
        <p:nvSpPr>
          <p:cNvPr id="4" name="Title 3"/>
          <p:cNvSpPr>
            <a:spLocks noGrp="1"/>
          </p:cNvSpPr>
          <p:nvPr>
            <p:ph type="title"/>
          </p:nvPr>
        </p:nvSpPr>
        <p:spPr/>
        <p:txBody>
          <a:bodyPr/>
          <a:lstStyle/>
          <a:p>
            <a:r>
              <a:rPr lang="en-US" dirty="0"/>
              <a:t>Going Cross-sector with </a:t>
            </a:r>
            <a:r>
              <a:rPr lang="en-US" dirty="0" err="1"/>
              <a:t>GovID’s</a:t>
            </a:r>
            <a:endParaRPr lang="en-US" dirty="0"/>
          </a:p>
        </p:txBody>
      </p:sp>
      <p:sp>
        <p:nvSpPr>
          <p:cNvPr id="6" name="Rounded Rectangle 5"/>
          <p:cNvSpPr/>
          <p:nvPr/>
        </p:nvSpPr>
        <p:spPr>
          <a:xfrm>
            <a:off x="853307" y="1499619"/>
            <a:ext cx="1304185"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STORK</a:t>
            </a:r>
            <a:endParaRPr lang="en-US" sz="2400" dirty="0"/>
          </a:p>
        </p:txBody>
      </p:sp>
      <p:sp>
        <p:nvSpPr>
          <p:cNvPr id="7" name="Rounded Rectangle 6"/>
          <p:cNvSpPr/>
          <p:nvPr/>
        </p:nvSpPr>
        <p:spPr>
          <a:xfrm>
            <a:off x="3068197" y="1499619"/>
            <a:ext cx="1832741"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t>STORK 2.0</a:t>
            </a:r>
            <a:endParaRPr lang="en-US" sz="2400" dirty="0"/>
          </a:p>
        </p:txBody>
      </p:sp>
      <p:sp>
        <p:nvSpPr>
          <p:cNvPr id="8" name="Rounded Rectangle 7"/>
          <p:cNvSpPr/>
          <p:nvPr/>
        </p:nvSpPr>
        <p:spPr>
          <a:xfrm>
            <a:off x="5811643" y="1499619"/>
            <a:ext cx="1832741"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eIDAS</a:t>
            </a:r>
            <a:endParaRPr lang="en-US" sz="2400" dirty="0"/>
          </a:p>
        </p:txBody>
      </p:sp>
      <p:sp>
        <p:nvSpPr>
          <p:cNvPr id="9" name="Right Arrow 8"/>
          <p:cNvSpPr/>
          <p:nvPr/>
        </p:nvSpPr>
        <p:spPr>
          <a:xfrm>
            <a:off x="2238018" y="1714691"/>
            <a:ext cx="796020"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958280" y="1714691"/>
            <a:ext cx="796020"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1463376" y="3114464"/>
            <a:ext cx="2017909"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STORK 2.0 / </a:t>
            </a:r>
            <a:r>
              <a:rPr lang="en-US" sz="2400" b="1" dirty="0" err="1" smtClean="0"/>
              <a:t>eIDAS</a:t>
            </a:r>
            <a:endParaRPr lang="en-US" sz="2400" dirty="0"/>
          </a:p>
        </p:txBody>
      </p:sp>
      <p:sp>
        <p:nvSpPr>
          <p:cNvPr id="12" name="Rounded Rectangle 11"/>
          <p:cNvSpPr/>
          <p:nvPr/>
        </p:nvSpPr>
        <p:spPr>
          <a:xfrm>
            <a:off x="3766837" y="3114464"/>
            <a:ext cx="750300"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t>≠</a:t>
            </a:r>
          </a:p>
        </p:txBody>
      </p:sp>
      <p:sp>
        <p:nvSpPr>
          <p:cNvPr id="13" name="Rounded Rectangle 12"/>
          <p:cNvSpPr/>
          <p:nvPr/>
        </p:nvSpPr>
        <p:spPr>
          <a:xfrm>
            <a:off x="4802689" y="3114464"/>
            <a:ext cx="1832741"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SAML2int (</a:t>
            </a:r>
            <a:r>
              <a:rPr lang="en-US" sz="2400" b="1" dirty="0" err="1" smtClean="0"/>
              <a:t>eduGAIN</a:t>
            </a:r>
            <a:r>
              <a:rPr lang="en-US" sz="2400" b="1" dirty="0" smtClean="0"/>
              <a:t>)</a:t>
            </a:r>
            <a:endParaRPr lang="en-US" sz="2400" dirty="0"/>
          </a:p>
        </p:txBody>
      </p:sp>
    </p:spTree>
    <p:extLst>
      <p:ext uri="{BB962C8B-B14F-4D97-AF65-F5344CB8AC3E}">
        <p14:creationId xmlns:p14="http://schemas.microsoft.com/office/powerpoint/2010/main" val="17496449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5</a:t>
            </a:fld>
            <a:endParaRPr lang="en-GB"/>
          </a:p>
        </p:txBody>
      </p:sp>
      <p:sp>
        <p:nvSpPr>
          <p:cNvPr id="4" name="Title 3"/>
          <p:cNvSpPr>
            <a:spLocks noGrp="1"/>
          </p:cNvSpPr>
          <p:nvPr>
            <p:ph type="title"/>
          </p:nvPr>
        </p:nvSpPr>
        <p:spPr/>
        <p:txBody>
          <a:bodyPr/>
          <a:lstStyle/>
          <a:p>
            <a:r>
              <a:rPr lang="en-US" dirty="0" smtClean="0"/>
              <a:t>Use Cases &amp; PoC</a:t>
            </a:r>
            <a:endParaRPr lang="en-US" dirty="0"/>
          </a:p>
        </p:txBody>
      </p:sp>
      <p:sp>
        <p:nvSpPr>
          <p:cNvPr id="9" name="Rounded Rectangle 8"/>
          <p:cNvSpPr/>
          <p:nvPr/>
        </p:nvSpPr>
        <p:spPr>
          <a:xfrm>
            <a:off x="1704191" y="1199365"/>
            <a:ext cx="5098945" cy="10774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Use case 1:</a:t>
            </a:r>
            <a:r>
              <a:rPr lang="en-US" dirty="0"/>
              <a:t> </a:t>
            </a:r>
            <a:endParaRPr lang="en-US" dirty="0" smtClean="0"/>
          </a:p>
          <a:p>
            <a:r>
              <a:rPr lang="en-US" dirty="0" smtClean="0"/>
              <a:t>A </a:t>
            </a:r>
            <a:r>
              <a:rPr lang="en-US" dirty="0"/>
              <a:t>user with a STORK </a:t>
            </a:r>
            <a:r>
              <a:rPr lang="en-US" dirty="0" err="1"/>
              <a:t>eID</a:t>
            </a:r>
            <a:r>
              <a:rPr lang="en-US" dirty="0"/>
              <a:t> accesses a service provided by an SP in one of the </a:t>
            </a:r>
            <a:r>
              <a:rPr lang="en-US" dirty="0" err="1" smtClean="0"/>
              <a:t>eduGAIN</a:t>
            </a:r>
            <a:r>
              <a:rPr lang="en-US" dirty="0" smtClean="0"/>
              <a:t> Federations</a:t>
            </a:r>
            <a:r>
              <a:rPr lang="en-US" dirty="0"/>
              <a:t>.</a:t>
            </a:r>
          </a:p>
        </p:txBody>
      </p:sp>
      <p:sp>
        <p:nvSpPr>
          <p:cNvPr id="10" name="Rounded Rectangle 9"/>
          <p:cNvSpPr/>
          <p:nvPr/>
        </p:nvSpPr>
        <p:spPr>
          <a:xfrm>
            <a:off x="1704191" y="2651761"/>
            <a:ext cx="5098946" cy="11112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Use case 2</a:t>
            </a:r>
            <a:r>
              <a:rPr lang="en-US" b="1" dirty="0" smtClean="0"/>
              <a:t>:</a:t>
            </a:r>
          </a:p>
          <a:p>
            <a:r>
              <a:rPr lang="en-US" dirty="0" smtClean="0"/>
              <a:t>A </a:t>
            </a:r>
            <a:r>
              <a:rPr lang="en-US" dirty="0"/>
              <a:t>user with an account on an IdP in one of the </a:t>
            </a:r>
            <a:r>
              <a:rPr lang="en-US" dirty="0" err="1"/>
              <a:t>eduGAIN</a:t>
            </a:r>
            <a:r>
              <a:rPr lang="en-US" dirty="0"/>
              <a:t> Federations accesses a service provided by STORK in one of the STORK enabled member states.</a:t>
            </a:r>
          </a:p>
        </p:txBody>
      </p:sp>
    </p:spTree>
    <p:extLst>
      <p:ext uri="{BB962C8B-B14F-4D97-AF65-F5344CB8AC3E}">
        <p14:creationId xmlns:p14="http://schemas.microsoft.com/office/powerpoint/2010/main" val="11305754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6</a:t>
            </a:fld>
            <a:endParaRPr lang="en-GB"/>
          </a:p>
        </p:txBody>
      </p:sp>
      <p:sp>
        <p:nvSpPr>
          <p:cNvPr id="4" name="Title 3"/>
          <p:cNvSpPr>
            <a:spLocks noGrp="1"/>
          </p:cNvSpPr>
          <p:nvPr>
            <p:ph type="title"/>
          </p:nvPr>
        </p:nvSpPr>
        <p:spPr/>
        <p:txBody>
          <a:bodyPr/>
          <a:lstStyle/>
          <a:p>
            <a:r>
              <a:rPr lang="en-US" dirty="0" smtClean="0"/>
              <a:t>Use Cases &amp; PoC</a:t>
            </a:r>
            <a:endParaRPr lang="en-US" dirty="0"/>
          </a:p>
        </p:txBody>
      </p:sp>
      <p:pic>
        <p:nvPicPr>
          <p:cNvPr id="8" name="Picture 4" descr="ictur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4738" y="1121863"/>
            <a:ext cx="3400141" cy="2555614"/>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3081538" y="3749181"/>
            <a:ext cx="282334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STORK/</a:t>
            </a:r>
            <a:r>
              <a:rPr lang="en-US" dirty="0" err="1" smtClean="0"/>
              <a:t>eIDAS</a:t>
            </a:r>
            <a:r>
              <a:rPr lang="en-US" dirty="0" smtClean="0"/>
              <a:t> </a:t>
            </a:r>
            <a:r>
              <a:rPr lang="en-US" dirty="0"/>
              <a:t>: 1 node per country, </a:t>
            </a:r>
            <a:br>
              <a:rPr lang="en-US" dirty="0"/>
            </a:br>
            <a:r>
              <a:rPr lang="en-US" dirty="0"/>
              <a:t>full mesh between nodes</a:t>
            </a:r>
          </a:p>
        </p:txBody>
      </p:sp>
    </p:spTree>
    <p:extLst>
      <p:ext uri="{BB962C8B-B14F-4D97-AF65-F5344CB8AC3E}">
        <p14:creationId xmlns:p14="http://schemas.microsoft.com/office/powerpoint/2010/main" val="17364560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pPr lvl="1"/>
            <a:endParaRPr lang="en-US" dirty="0" smtClean="0"/>
          </a:p>
          <a:p>
            <a:pPr lvl="1"/>
            <a:endParaRPr lang="en-US" dirty="0" smtClean="0"/>
          </a:p>
          <a:p>
            <a:endParaRPr lang="en-US" dirty="0" smtClean="0"/>
          </a:p>
          <a:p>
            <a:pPr lvl="1"/>
            <a:endParaRPr lang="en-US" dirty="0" smtClean="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7</a:t>
            </a:fld>
            <a:endParaRPr lang="en-GB"/>
          </a:p>
        </p:txBody>
      </p:sp>
      <p:sp>
        <p:nvSpPr>
          <p:cNvPr id="4" name="Title 3"/>
          <p:cNvSpPr>
            <a:spLocks noGrp="1"/>
          </p:cNvSpPr>
          <p:nvPr>
            <p:ph type="title"/>
          </p:nvPr>
        </p:nvSpPr>
        <p:spPr/>
        <p:txBody>
          <a:bodyPr/>
          <a:lstStyle/>
          <a:p>
            <a:r>
              <a:rPr lang="en-US" dirty="0" smtClean="0"/>
              <a:t>Use Cases &amp; </a:t>
            </a:r>
            <a:r>
              <a:rPr lang="en-US" dirty="0"/>
              <a:t>PoC</a:t>
            </a:r>
          </a:p>
        </p:txBody>
      </p:sp>
      <p:sp>
        <p:nvSpPr>
          <p:cNvPr id="5" name="Rounded Rectangle 4"/>
          <p:cNvSpPr/>
          <p:nvPr/>
        </p:nvSpPr>
        <p:spPr>
          <a:xfrm>
            <a:off x="1255062" y="1225694"/>
            <a:ext cx="6296809"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err="1"/>
              <a:t>eduPEPS</a:t>
            </a:r>
            <a:r>
              <a:rPr lang="en-US" dirty="0"/>
              <a:t>: the development of a proxy element</a:t>
            </a:r>
            <a:r>
              <a:rPr lang="en-US" dirty="0" smtClean="0"/>
              <a:t>:</a:t>
            </a:r>
          </a:p>
          <a:p>
            <a:endParaRPr lang="en-US" dirty="0" smtClean="0"/>
          </a:p>
          <a:p>
            <a:r>
              <a:rPr lang="en-US" dirty="0" smtClean="0"/>
              <a:t>* Situated </a:t>
            </a:r>
            <a:r>
              <a:rPr lang="en-US" dirty="0"/>
              <a:t>between a STORK federation and an </a:t>
            </a:r>
            <a:r>
              <a:rPr lang="en-US" dirty="0" err="1"/>
              <a:t>eduGAIN</a:t>
            </a:r>
            <a:r>
              <a:rPr lang="en-US" dirty="0"/>
              <a:t> federation</a:t>
            </a:r>
          </a:p>
          <a:p>
            <a:r>
              <a:rPr lang="en-US" dirty="0" smtClean="0"/>
              <a:t>* Providing </a:t>
            </a:r>
            <a:r>
              <a:rPr lang="en-US" dirty="0"/>
              <a:t>a trusted entity for both the STORK and the </a:t>
            </a:r>
            <a:r>
              <a:rPr lang="en-US" dirty="0" err="1"/>
              <a:t>eduGAIN</a:t>
            </a:r>
            <a:r>
              <a:rPr lang="en-US" dirty="0"/>
              <a:t> federations.</a:t>
            </a:r>
          </a:p>
          <a:p>
            <a:r>
              <a:rPr lang="en-US" dirty="0" smtClean="0"/>
              <a:t>* Acts </a:t>
            </a:r>
            <a:r>
              <a:rPr lang="en-US" dirty="0"/>
              <a:t>as a protocol translation bridge</a:t>
            </a:r>
          </a:p>
        </p:txBody>
      </p:sp>
      <p:sp>
        <p:nvSpPr>
          <p:cNvPr id="6" name="Rounded Rectangle 5"/>
          <p:cNvSpPr/>
          <p:nvPr/>
        </p:nvSpPr>
        <p:spPr>
          <a:xfrm>
            <a:off x="3522237" y="2700839"/>
            <a:ext cx="1762459" cy="501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PoC worked out well</a:t>
            </a:r>
            <a:endParaRPr lang="en-US" dirty="0"/>
          </a:p>
        </p:txBody>
      </p:sp>
      <p:sp>
        <p:nvSpPr>
          <p:cNvPr id="7" name="Rounded Rectangle 6"/>
          <p:cNvSpPr/>
          <p:nvPr/>
        </p:nvSpPr>
        <p:spPr>
          <a:xfrm>
            <a:off x="3321068" y="3435882"/>
            <a:ext cx="2164796" cy="8778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Deployment options:</a:t>
            </a:r>
            <a:br>
              <a:rPr lang="en-US" dirty="0" smtClean="0"/>
            </a:br>
            <a:r>
              <a:rPr lang="en-US" dirty="0" smtClean="0"/>
              <a:t>1 </a:t>
            </a:r>
            <a:r>
              <a:rPr lang="en-US" dirty="0"/>
              <a:t>proxy per </a:t>
            </a:r>
            <a:r>
              <a:rPr lang="en-US" dirty="0" smtClean="0"/>
              <a:t>country ?</a:t>
            </a:r>
            <a:br>
              <a:rPr lang="en-US" dirty="0" smtClean="0"/>
            </a:br>
            <a:r>
              <a:rPr lang="en-US" dirty="0" smtClean="0"/>
              <a:t>1 </a:t>
            </a:r>
            <a:r>
              <a:rPr lang="en-US" dirty="0"/>
              <a:t>proxy for </a:t>
            </a:r>
            <a:r>
              <a:rPr lang="en-US" dirty="0" err="1" smtClean="0"/>
              <a:t>eduGAiN</a:t>
            </a:r>
            <a:r>
              <a:rPr lang="en-US" dirty="0" smtClean="0"/>
              <a:t> ?</a:t>
            </a:r>
            <a:endParaRPr lang="en-US" dirty="0"/>
          </a:p>
        </p:txBody>
      </p:sp>
    </p:spTree>
    <p:extLst>
      <p:ext uri="{BB962C8B-B14F-4D97-AF65-F5344CB8AC3E}">
        <p14:creationId xmlns:p14="http://schemas.microsoft.com/office/powerpoint/2010/main" val="11362472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F576E6A-F32A-4612-884C-86870357C6B4}" type="slidenum">
              <a:rPr lang="en-GB" smtClean="0"/>
              <a:pPr/>
              <a:t>8</a:t>
            </a:fld>
            <a:endParaRPr lang="en-GB"/>
          </a:p>
        </p:txBody>
      </p:sp>
      <p:sp>
        <p:nvSpPr>
          <p:cNvPr id="4" name="Title 3"/>
          <p:cNvSpPr>
            <a:spLocks noGrp="1"/>
          </p:cNvSpPr>
          <p:nvPr>
            <p:ph type="title"/>
          </p:nvPr>
        </p:nvSpPr>
        <p:spPr/>
        <p:txBody>
          <a:bodyPr/>
          <a:lstStyle/>
          <a:p>
            <a:r>
              <a:rPr lang="en-US" dirty="0" smtClean="0"/>
              <a:t>Next Steps</a:t>
            </a:r>
            <a:endParaRPr lang="en-US" dirty="0"/>
          </a:p>
        </p:txBody>
      </p:sp>
      <p:sp>
        <p:nvSpPr>
          <p:cNvPr id="6" name="Rounded Rectangle 5"/>
          <p:cNvSpPr/>
          <p:nvPr/>
        </p:nvSpPr>
        <p:spPr>
          <a:xfrm>
            <a:off x="774193" y="2103518"/>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Redevelopment of the </a:t>
            </a:r>
            <a:r>
              <a:rPr lang="en-US" b="1" dirty="0" err="1" smtClean="0"/>
              <a:t>eduPEPS</a:t>
            </a:r>
            <a:r>
              <a:rPr lang="en-US" b="1" dirty="0" smtClean="0"/>
              <a:t> proxy</a:t>
            </a:r>
            <a:endParaRPr lang="en-US" b="1" dirty="0"/>
          </a:p>
        </p:txBody>
      </p:sp>
      <p:sp>
        <p:nvSpPr>
          <p:cNvPr id="7" name="Rounded Rectangle 6"/>
          <p:cNvSpPr/>
          <p:nvPr/>
        </p:nvSpPr>
        <p:spPr>
          <a:xfrm>
            <a:off x="2974613" y="2331723"/>
            <a:ext cx="1832741"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t>STORK 2.0</a:t>
            </a:r>
            <a:endParaRPr lang="en-US" sz="2400" dirty="0"/>
          </a:p>
        </p:txBody>
      </p:sp>
      <p:sp>
        <p:nvSpPr>
          <p:cNvPr id="8" name="Rounded Rectangle 7"/>
          <p:cNvSpPr/>
          <p:nvPr/>
        </p:nvSpPr>
        <p:spPr>
          <a:xfrm>
            <a:off x="5718059" y="2331723"/>
            <a:ext cx="1832741" cy="76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eIDAS</a:t>
            </a:r>
            <a:endParaRPr lang="en-US" sz="2400" dirty="0"/>
          </a:p>
        </p:txBody>
      </p:sp>
      <p:sp>
        <p:nvSpPr>
          <p:cNvPr id="9" name="Right Arrow 8"/>
          <p:cNvSpPr/>
          <p:nvPr/>
        </p:nvSpPr>
        <p:spPr>
          <a:xfrm>
            <a:off x="4864696" y="2546795"/>
            <a:ext cx="796020" cy="338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672689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377" y="1301627"/>
            <a:ext cx="8181975" cy="3172475"/>
          </a:xfrm>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6F576E6A-F32A-4612-884C-86870357C6B4}" type="slidenum">
              <a:rPr lang="en-GB" smtClean="0"/>
              <a:pPr/>
              <a:t>9</a:t>
            </a:fld>
            <a:endParaRPr lang="en-GB"/>
          </a:p>
        </p:txBody>
      </p:sp>
      <p:sp>
        <p:nvSpPr>
          <p:cNvPr id="4" name="Title 3"/>
          <p:cNvSpPr>
            <a:spLocks noGrp="1"/>
          </p:cNvSpPr>
          <p:nvPr>
            <p:ph type="title"/>
          </p:nvPr>
        </p:nvSpPr>
        <p:spPr/>
        <p:txBody>
          <a:bodyPr/>
          <a:lstStyle/>
          <a:p>
            <a:r>
              <a:rPr lang="en-US" dirty="0" smtClean="0"/>
              <a:t>Next Steps</a:t>
            </a:r>
            <a:endParaRPr lang="en-US" dirty="0"/>
          </a:p>
        </p:txBody>
      </p:sp>
      <p:sp>
        <p:nvSpPr>
          <p:cNvPr id="10" name="Rounded Rectangle 9"/>
          <p:cNvSpPr/>
          <p:nvPr/>
        </p:nvSpPr>
        <p:spPr>
          <a:xfrm>
            <a:off x="805709" y="1050159"/>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Pilots with several </a:t>
            </a:r>
            <a:r>
              <a:rPr lang="en-US" dirty="0" err="1" smtClean="0"/>
              <a:t>eIDAS</a:t>
            </a:r>
            <a:r>
              <a:rPr lang="en-US" dirty="0" smtClean="0"/>
              <a:t> </a:t>
            </a:r>
            <a:r>
              <a:rPr lang="en-US" dirty="0" err="1" smtClean="0"/>
              <a:t>eIDs</a:t>
            </a:r>
            <a:endParaRPr lang="en-US" dirty="0" smtClean="0"/>
          </a:p>
        </p:txBody>
      </p:sp>
      <p:sp>
        <p:nvSpPr>
          <p:cNvPr id="11" name="Rounded Rectangle 10"/>
          <p:cNvSpPr/>
          <p:nvPr/>
        </p:nvSpPr>
        <p:spPr>
          <a:xfrm>
            <a:off x="3565995" y="1050159"/>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Technical requirements for </a:t>
            </a:r>
            <a:r>
              <a:rPr lang="en-US" dirty="0" err="1" smtClean="0"/>
              <a:t>interfederations</a:t>
            </a:r>
            <a:endParaRPr lang="en-US" dirty="0"/>
          </a:p>
        </p:txBody>
      </p:sp>
      <p:sp>
        <p:nvSpPr>
          <p:cNvPr id="7" name="Rounded Rectangle 6"/>
          <p:cNvSpPr/>
          <p:nvPr/>
        </p:nvSpPr>
        <p:spPr>
          <a:xfrm>
            <a:off x="6326281" y="1050158"/>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Mapping assurance levels</a:t>
            </a:r>
            <a:endParaRPr lang="en-US" dirty="0"/>
          </a:p>
        </p:txBody>
      </p:sp>
      <p:sp>
        <p:nvSpPr>
          <p:cNvPr id="8" name="Rounded Rectangle 7"/>
          <p:cNvSpPr/>
          <p:nvPr/>
        </p:nvSpPr>
        <p:spPr>
          <a:xfrm>
            <a:off x="805709" y="2894199"/>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eIDAS</a:t>
            </a:r>
            <a:r>
              <a:rPr lang="en-US" dirty="0"/>
              <a:t> </a:t>
            </a:r>
            <a:r>
              <a:rPr lang="en-US" dirty="0" err="1" smtClean="0"/>
              <a:t>eIDs</a:t>
            </a:r>
            <a:r>
              <a:rPr lang="en-US" dirty="0" smtClean="0"/>
              <a:t> to login to </a:t>
            </a:r>
            <a:r>
              <a:rPr lang="en-US" dirty="0" err="1" smtClean="0"/>
              <a:t>eduGAIN</a:t>
            </a:r>
            <a:r>
              <a:rPr lang="en-US" dirty="0" smtClean="0"/>
              <a:t> service</a:t>
            </a:r>
            <a:endParaRPr lang="en-US" dirty="0"/>
          </a:p>
        </p:txBody>
      </p:sp>
      <p:sp>
        <p:nvSpPr>
          <p:cNvPr id="9" name="Rounded Rectangle 8"/>
          <p:cNvSpPr/>
          <p:nvPr/>
        </p:nvSpPr>
        <p:spPr>
          <a:xfrm>
            <a:off x="3565995" y="2894199"/>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of </a:t>
            </a:r>
            <a:r>
              <a:rPr lang="en-US" dirty="0" err="1" smtClean="0"/>
              <a:t>eIDAS</a:t>
            </a:r>
            <a:r>
              <a:rPr lang="en-US" dirty="0" smtClean="0"/>
              <a:t> for higher level of Assurance</a:t>
            </a:r>
            <a:endParaRPr lang="en-US" dirty="0"/>
          </a:p>
        </p:txBody>
      </p:sp>
      <p:sp>
        <p:nvSpPr>
          <p:cNvPr id="12" name="Rounded Rectangle 11"/>
          <p:cNvSpPr/>
          <p:nvPr/>
        </p:nvSpPr>
        <p:spPr>
          <a:xfrm>
            <a:off x="6326281" y="2894198"/>
            <a:ext cx="1716737" cy="1242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Combining </a:t>
            </a:r>
            <a:r>
              <a:rPr lang="en-US" dirty="0" err="1" smtClean="0"/>
              <a:t>eID</a:t>
            </a:r>
            <a:r>
              <a:rPr lang="en-US" dirty="0" smtClean="0"/>
              <a:t> assertions and university attributes</a:t>
            </a:r>
            <a:endParaRPr lang="en-US" dirty="0"/>
          </a:p>
        </p:txBody>
      </p:sp>
    </p:spTree>
    <p:extLst>
      <p:ext uri="{BB962C8B-B14F-4D97-AF65-F5344CB8AC3E}">
        <p14:creationId xmlns:p14="http://schemas.microsoft.com/office/powerpoint/2010/main" val="3291979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GEANT Associ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D0992E-CCCF-45DB-AB26-A4F50B75E4D6}" vid="{C2252C9B-28CB-4431-8278-C26B15A769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e7019c98-23ef-46f8-8434-cfd3a3bc7393">GN4PROJ-13-16</_dlc_DocId>
    <_dlc_DocIdUrl xmlns="e7019c98-23ef-46f8-8434-cfd3a3bc7393">
      <Url>https://intranet.geant.org/help-and-support/_layouts/15/DocIdRedir.aspx?ID=GN4PROJ-13-16</Url>
      <Description>GN4PROJ-13-16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FC14C35B6BD02428EFDFCF6B38DCCFF" ma:contentTypeVersion="3" ma:contentTypeDescription="Create a new document." ma:contentTypeScope="" ma:versionID="cb80918fe4a605eb18370ba55c5d957b">
  <xsd:schema xmlns:xsd="http://www.w3.org/2001/XMLSchema" xmlns:xs="http://www.w3.org/2001/XMLSchema" xmlns:p="http://schemas.microsoft.com/office/2006/metadata/properties" xmlns:ns1="http://schemas.microsoft.com/sharepoint/v3" xmlns:ns2="e7019c98-23ef-46f8-8434-cfd3a3bc7393" targetNamespace="http://schemas.microsoft.com/office/2006/metadata/properties" ma:root="true" ma:fieldsID="19d4d48c21c094bbdb8e7cf95f595ca6" ns1:_="" ns2:_="">
    <xsd:import namespace="http://schemas.microsoft.com/sharepoint/v3"/>
    <xsd:import namespace="e7019c98-23ef-46f8-8434-cfd3a3bc739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7019c98-23ef-46f8-8434-cfd3a3bc7393"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AA3960-760A-4B61-8C8B-DBF90F37C8C8}">
  <ds:schemaRefs>
    <ds:schemaRef ds:uri="http://schemas.microsoft.com/office/2006/metadata/properties"/>
    <ds:schemaRef ds:uri="http://schemas.microsoft.com/office/infopath/2007/PartnerControls"/>
    <ds:schemaRef ds:uri="http://schemas.microsoft.com/sharepoint/v3"/>
    <ds:schemaRef ds:uri="e7019c98-23ef-46f8-8434-cfd3a3bc7393"/>
  </ds:schemaRefs>
</ds:datastoreItem>
</file>

<file path=customXml/itemProps2.xml><?xml version="1.0" encoding="utf-8"?>
<ds:datastoreItem xmlns:ds="http://schemas.openxmlformats.org/officeDocument/2006/customXml" ds:itemID="{5895493C-249E-4E2F-9A6A-1B24FAEA41A7}">
  <ds:schemaRefs>
    <ds:schemaRef ds:uri="http://schemas.microsoft.com/sharepoint/events"/>
  </ds:schemaRefs>
</ds:datastoreItem>
</file>

<file path=customXml/itemProps3.xml><?xml version="1.0" encoding="utf-8"?>
<ds:datastoreItem xmlns:ds="http://schemas.openxmlformats.org/officeDocument/2006/customXml" ds:itemID="{F6BB8E41-655E-4B39-BE42-3C6A1613EC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7019c98-23ef-46f8-8434-cfd3a3bc7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2C07721-32FF-48B6-9D36-E09F4CC3A6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Final GEANT Association template 16 9 widescreen</Template>
  <TotalTime>6910</TotalTime>
  <Words>530</Words>
  <Application>Microsoft Macintosh PowerPoint</Application>
  <PresentationFormat>On-screen Show (16:9)</PresentationFormat>
  <Paragraphs>133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Verdana</vt:lpstr>
      <vt:lpstr>Wingdings</vt:lpstr>
      <vt:lpstr>GEANT Association</vt:lpstr>
      <vt:lpstr>PowerPoint Presentation</vt:lpstr>
      <vt:lpstr>Going cross-sector and user-centric</vt:lpstr>
      <vt:lpstr>Going Cross-sector with GovID’s</vt:lpstr>
      <vt:lpstr>Going Cross-sector with GovID’s</vt:lpstr>
      <vt:lpstr>Use Cases &amp; PoC</vt:lpstr>
      <vt:lpstr>Use Cases &amp; PoC</vt:lpstr>
      <vt:lpstr>Use Cases &amp; PoC</vt:lpstr>
      <vt:lpstr>Next Steps</vt:lpstr>
      <vt:lpstr>Next Steps</vt:lpstr>
      <vt:lpstr>More information</vt:lpstr>
      <vt:lpstr>User-centric</vt:lpstr>
      <vt:lpstr>Starting Points User-Centric Identity Management Model</vt:lpstr>
      <vt:lpstr>Starting Points User-Centric Identity Management Model</vt:lpstr>
      <vt:lpstr>More information</vt:lpstr>
      <vt:lpstr>Next Steps </vt:lpstr>
      <vt:lpstr>Next Steps </vt:lpstr>
      <vt:lpstr>PowerPoint Presentation</vt:lpstr>
    </vt:vector>
  </TitlesOfParts>
  <Company>DANTE</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Meyer</dc:creator>
  <cp:keywords/>
  <dc:description/>
  <cp:lastModifiedBy>Maarten Kremers</cp:lastModifiedBy>
  <cp:revision>151</cp:revision>
  <dcterms:created xsi:type="dcterms:W3CDTF">2015-04-29T14:13:57Z</dcterms:created>
  <dcterms:modified xsi:type="dcterms:W3CDTF">2016-09-26T12:35:13Z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0x010100EFC14C35B6BD02428EFDFCF6B38DCCFF</vt:lpwstr>
  </property>
  <property fmtid="{D5CDD505-2E9C-101B-9397-08002B2CF9AE}" pid="3" name="_dlc_DocIdItemGuid">
    <vt:lpwstr>44859268-e552-4f71-81b4-ca39bd175d99</vt:lpwstr>
  </property>
</Properties>
</file>