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</p:sldMasterIdLst>
  <p:notesMasterIdLst>
    <p:notesMasterId r:id="rId11"/>
  </p:notesMasterIdLst>
  <p:sldIdLst>
    <p:sldId id="281" r:id="rId6"/>
    <p:sldId id="280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161"/>
    <a:srgbClr val="004361"/>
    <a:srgbClr val="ED1556"/>
    <a:srgbClr val="003F5E"/>
    <a:srgbClr val="013F5E"/>
    <a:srgbClr val="FFFFFF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04/10/15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C255BEB-8DAC-1C49-BF55-B2308EE350E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>
          <a:xfrm>
            <a:off x="-59267" y="2128672"/>
            <a:ext cx="12310533" cy="472932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559" y="272717"/>
            <a:ext cx="12031580" cy="119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1183" y="633663"/>
            <a:ext cx="2091451" cy="111492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1" y="2448121"/>
            <a:ext cx="5096933" cy="375289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1" y="4552754"/>
            <a:ext cx="5003270" cy="436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1" y="1830667"/>
            <a:ext cx="5012795" cy="503459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1" y="1331495"/>
            <a:ext cx="5012795" cy="473242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1" y="4921723"/>
            <a:ext cx="5003270" cy="4283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1" y="2821101"/>
            <a:ext cx="5096933" cy="347215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Project, GÉANT Project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1" y="3166006"/>
            <a:ext cx="5096933" cy="347215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Organisation, Organisation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682167"/>
            <a:ext cx="914400" cy="19039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489285" y="304799"/>
            <a:ext cx="5553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F5D"/>
                </a:solidFill>
              </a:rPr>
              <a:t>Style</a:t>
            </a:r>
            <a:r>
              <a:rPr lang="en-GB" sz="24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2400" baseline="0" dirty="0" smtClean="0">
                <a:solidFill>
                  <a:srgbClr val="ED1556"/>
                </a:solidFill>
              </a:rPr>
              <a:t>A Guide to Using the New GÉANT Template</a:t>
            </a:r>
            <a:endParaRPr lang="en-GB" sz="2400" dirty="0">
              <a:solidFill>
                <a:srgbClr val="ED155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85273" y="1331499"/>
            <a:ext cx="104765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F5D"/>
                </a:solidFill>
              </a:rPr>
              <a:t>This template is for use both to</a:t>
            </a:r>
            <a:r>
              <a:rPr lang="en-GB" baseline="0" dirty="0" smtClean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 smtClean="0">
              <a:solidFill>
                <a:srgbClr val="003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baseline="0" dirty="0" smtClean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baseline="0" dirty="0" smtClean="0">
              <a:solidFill>
                <a:srgbClr val="ED1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 smtClean="0">
              <a:solidFill>
                <a:srgbClr val="ED1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GÉANT logo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 smtClean="0">
              <a:solidFill>
                <a:srgbClr val="003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>
                <a:solidFill>
                  <a:srgbClr val="003F5D"/>
                </a:solidFill>
              </a:rPr>
              <a:t>There are two end slide versions: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dirty="0" smtClean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dirty="0" smtClean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baseline="0" dirty="0" smtClean="0">
                <a:solidFill>
                  <a:srgbClr val="003F5D"/>
                </a:solidFill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>
                <a:solidFill>
                  <a:srgbClr val="003F5D"/>
                </a:solidFill>
              </a:rPr>
              <a:t>If in doubt contact your line manager for clarification on which version to use</a:t>
            </a:r>
            <a:endParaRPr lang="en-GB" dirty="0">
              <a:solidFill>
                <a:srgbClr val="003F5D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421158" y="2759502"/>
            <a:ext cx="545432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 userDrawn="1"/>
        </p:nvSpPr>
        <p:spPr>
          <a:xfrm>
            <a:off x="7667178" y="2759502"/>
            <a:ext cx="545432" cy="529390"/>
          </a:xfrm>
          <a:prstGeom prst="ellipse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4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8"/>
            <a:ext cx="12192000" cy="589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 and any questions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1024187"/>
            <a:ext cx="5602848" cy="398469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7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 userDrawn="1"/>
        </p:nvSpPr>
        <p:spPr>
          <a:xfrm>
            <a:off x="2118283" y="6254092"/>
            <a:ext cx="778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Limited on behalf of the GN4 Phase 1 project.</a:t>
            </a:r>
          </a:p>
          <a:p>
            <a:pPr algn="l"/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691567 (GN4-1).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90" y="6304265"/>
            <a:ext cx="350587" cy="238209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305910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857250"/>
            <a:ext cx="12192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8"/>
            <a:ext cx="12192000" cy="589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 and any questions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294576" y="1024187"/>
            <a:ext cx="5602848" cy="398469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018844" y="5126471"/>
            <a:ext cx="4154312" cy="1167623"/>
            <a:chOff x="4003396" y="5126471"/>
            <a:chExt cx="4154312" cy="1167623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4003396" y="5647763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5126471"/>
              <a:ext cx="1219200" cy="529760"/>
            </a:xfrm>
            <a:prstGeom prst="rect">
              <a:avLst/>
            </a:prstGeom>
          </p:spPr>
        </p:pic>
      </p:grp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305910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FF5D-B4F2-5349-A6F5-7BEFCCBB1D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739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5340-C5F9-F442-8768-CC53F53C0A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2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9597-3E8C-D440-874A-088CDE1A52A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86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0FB8B-2D37-354C-A9AA-DF36844A26C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13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9B0F-12DE-2643-9050-F3DCA755918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82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7034-DED9-8D42-9610-D4373DC6733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31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B07F-6390-284E-A850-A70C8D38283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23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6006-433C-004D-80F5-C7041D96B88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38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867C-A67D-1243-B2C4-F5C12F2FCC4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834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77CA-AC20-1746-9189-6A555AE6108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447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DEFB-0007-5242-9023-D2F688DB48B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74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524003"/>
            <a:ext cx="109093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69168" y="6413247"/>
            <a:ext cx="11150083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4132" y="6457890"/>
            <a:ext cx="415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3F5E"/>
                </a:solidFill>
              </a:rPr>
              <a:t>Networks </a:t>
            </a:r>
            <a:r>
              <a:rPr lang="en-GB" sz="1000" baseline="0" dirty="0" smtClean="0">
                <a:solidFill>
                  <a:srgbClr val="003F5E"/>
                </a:solidFill>
              </a:rPr>
              <a:t>∙ Services ∙ People           </a:t>
            </a:r>
            <a:r>
              <a:rPr lang="en-GB" sz="1000" b="0" i="1" dirty="0" smtClean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1000" baseline="0" dirty="0" smtClean="0">
                <a:solidFill>
                  <a:srgbClr val="003F5E"/>
                </a:solidFill>
              </a:rPr>
              <a:t> </a:t>
            </a:r>
            <a:endParaRPr lang="en-GB" sz="1000" dirty="0">
              <a:solidFill>
                <a:srgbClr val="003F5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3" y="1015678"/>
            <a:ext cx="11571704" cy="314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219648"/>
            <a:ext cx="1691439" cy="7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02/06/2011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29F6380-EB5F-AD46-84B0-11FF3F42305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92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3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Workshop on Trust and Identity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861" y="1426308"/>
            <a:ext cx="3677138" cy="4902851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4502" y="1547305"/>
            <a:ext cx="5521145" cy="4592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Date</a:t>
            </a:r>
            <a:r>
              <a:rPr lang="en-GB" dirty="0" smtClean="0"/>
              <a:t>: 30 November – 3 December 2015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Location</a:t>
            </a:r>
            <a:r>
              <a:rPr lang="en-GB" dirty="0" smtClean="0"/>
              <a:t>: Vienna, Austria</a:t>
            </a:r>
            <a:br>
              <a:rPr lang="en-GB" dirty="0" smtClean="0"/>
            </a:br>
            <a:endParaRPr lang="en-GB" dirty="0" smtClean="0">
              <a:solidFill>
                <a:srgbClr val="ED1556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ED1556"/>
                </a:solidFill>
              </a:rPr>
              <a:t>Organisers</a:t>
            </a:r>
            <a:r>
              <a:rPr lang="en-GB" dirty="0"/>
              <a:t>:  </a:t>
            </a:r>
            <a:r>
              <a:rPr lang="en-GB" dirty="0" err="1" smtClean="0"/>
              <a:t>Identinetics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Agenda</a:t>
            </a:r>
            <a:r>
              <a:rPr lang="en-GB" dirty="0" smtClean="0"/>
              <a:t>:  FIM4R (Monday), REFEDS and </a:t>
            </a:r>
            <a:r>
              <a:rPr lang="en-GB" dirty="0" err="1" smtClean="0"/>
              <a:t>eduGAIN</a:t>
            </a:r>
            <a:r>
              <a:rPr lang="en-GB" dirty="0" smtClean="0"/>
              <a:t> (Tuesday), EWTI (Wednesday and Thursday)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Website</a:t>
            </a:r>
            <a:r>
              <a:rPr lang="en-GB" dirty="0"/>
              <a:t>:  https://</a:t>
            </a:r>
            <a:r>
              <a:rPr lang="en-GB" dirty="0" err="1"/>
              <a:t>identityworkshop.eu</a:t>
            </a:r>
            <a:r>
              <a:rPr lang="en-GB" dirty="0"/>
              <a:t>/ewti-</a:t>
            </a:r>
            <a:r>
              <a:rPr lang="en-GB" dirty="0" smtClean="0"/>
              <a:t>2015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58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547305"/>
            <a:ext cx="5521145" cy="45927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Date</a:t>
            </a:r>
            <a:r>
              <a:rPr lang="en-GB" dirty="0" smtClean="0"/>
              <a:t>: 13-16 June 2016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Location</a:t>
            </a:r>
            <a:r>
              <a:rPr lang="en-GB" dirty="0" smtClean="0"/>
              <a:t>: Prague, Czech Republic</a:t>
            </a:r>
          </a:p>
          <a:p>
            <a:pPr marL="0" indent="0">
              <a:buNone/>
            </a:pPr>
            <a:endParaRPr lang="en-GB" dirty="0" smtClean="0">
              <a:solidFill>
                <a:srgbClr val="ED155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Local host</a:t>
            </a:r>
            <a:r>
              <a:rPr lang="en-GB" dirty="0" smtClean="0"/>
              <a:t>: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ED1556"/>
                </a:solidFill>
              </a:rPr>
              <a:t>Call for proposals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GÉANT </a:t>
            </a:r>
            <a:r>
              <a:rPr lang="en-GB" dirty="0"/>
              <a:t>invites community members to bring to the table their proposals for topics, sessions, lightning talks, posters and demonstrations.</a:t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Deadline</a:t>
            </a:r>
            <a:r>
              <a:rPr lang="en-GB" dirty="0" smtClean="0"/>
              <a:t>: 30 November 2015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D1556"/>
                </a:solidFill>
              </a:rPr>
              <a:t>Website</a:t>
            </a:r>
            <a:r>
              <a:rPr lang="en-GB" dirty="0" smtClean="0"/>
              <a:t>: http://tnc16.geant.org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TNC16 - Building the internet of people</a:t>
            </a:r>
            <a:endParaRPr lang="en-GB" dirty="0"/>
          </a:p>
        </p:txBody>
      </p:sp>
      <p:pic>
        <p:nvPicPr>
          <p:cNvPr id="5" name="Picture 4" descr="cesnet-logo-1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55" y="2553159"/>
            <a:ext cx="1728813" cy="766261"/>
          </a:xfrm>
          <a:prstGeom prst="rect">
            <a:avLst/>
          </a:prstGeom>
        </p:spPr>
      </p:pic>
      <p:pic>
        <p:nvPicPr>
          <p:cNvPr id="6" name="Picture 5" descr="prague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/>
          <a:stretch/>
        </p:blipFill>
        <p:spPr>
          <a:xfrm>
            <a:off x="6298672" y="1898045"/>
            <a:ext cx="5326816" cy="38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4" y="1895231"/>
            <a:ext cx="1905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455" y="1535723"/>
            <a:ext cx="3842238" cy="1147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223" y="1862992"/>
            <a:ext cx="2044700" cy="77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038" y="2450123"/>
            <a:ext cx="1905000" cy="86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46" y="3267808"/>
            <a:ext cx="28575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846" y="3552095"/>
            <a:ext cx="2823308" cy="11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6153" y="3706447"/>
            <a:ext cx="3310492" cy="8460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9784" y="2876062"/>
            <a:ext cx="2222500" cy="55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46" y="4545623"/>
            <a:ext cx="1524000" cy="723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8731" y="4834792"/>
            <a:ext cx="4445000" cy="143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4338" y="4845538"/>
            <a:ext cx="2438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Macintosh HD:Users:florio:Desktop:REFEDS-lines-smal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3" y="5227638"/>
            <a:ext cx="2990849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5022851" y="566738"/>
            <a:ext cx="6441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595959"/>
                </a:solidFill>
                <a:latin typeface="Calibri"/>
                <a:cs typeface="Calibri"/>
              </a:rPr>
              <a:t>A word for our sponsors</a:t>
            </a:r>
            <a:endParaRPr lang="en-US" sz="2000" b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201151" y="6356353"/>
            <a:ext cx="2844800" cy="365125"/>
          </a:xfrm>
        </p:spPr>
        <p:txBody>
          <a:bodyPr/>
          <a:lstStyle/>
          <a:p>
            <a:pPr>
              <a:defRPr/>
            </a:pPr>
            <a:fld id="{2CC2F449-9054-C84D-B36F-0A8996D4DECA}" type="slidenum">
              <a:rPr lang="en-US" b="1">
                <a:solidFill>
                  <a:prstClr val="black">
                    <a:tint val="75000"/>
                  </a:prstClr>
                </a:solidFill>
                <a:latin typeface="Verdana"/>
                <a:cs typeface="Verdana"/>
              </a:rPr>
              <a:pPr>
                <a:defRPr/>
              </a:pPr>
              <a:t>4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Verdana"/>
              <a:cs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4" y="1895231"/>
            <a:ext cx="1905000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455" y="1535723"/>
            <a:ext cx="3842238" cy="114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223" y="1862992"/>
            <a:ext cx="2044700" cy="774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038" y="2450123"/>
            <a:ext cx="1905000" cy="863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746" y="3267808"/>
            <a:ext cx="2857500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8846" y="3552095"/>
            <a:ext cx="2823308" cy="1162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6153" y="3706447"/>
            <a:ext cx="3310492" cy="8460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9784" y="2876062"/>
            <a:ext cx="2222500" cy="55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846" y="4545623"/>
            <a:ext cx="1524000" cy="723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8731" y="4834792"/>
            <a:ext cx="4445000" cy="1435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4338" y="4845538"/>
            <a:ext cx="2438400" cy="1270000"/>
          </a:xfrm>
          <a:prstGeom prst="rect">
            <a:avLst/>
          </a:prstGeom>
        </p:spPr>
      </p:pic>
      <p:pic>
        <p:nvPicPr>
          <p:cNvPr id="26" name="Picture 3" descr="Macintosh HD:Users:florio:Desktop:refedsfinal.ep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93713"/>
            <a:ext cx="20732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5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C5340-C5F9-F442-8768-CC53F53C0A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8462" y="1680307"/>
            <a:ext cx="354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Many thanks to….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238" y="2761762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1621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refed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4063</TotalTime>
  <Words>54</Words>
  <Application>Microsoft Macintosh PowerPoint</Application>
  <PresentationFormat>Custom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GEANT Association</vt:lpstr>
      <vt:lpstr>refeds-template</vt:lpstr>
      <vt:lpstr>European Workshop on Trust and Identity </vt:lpstr>
      <vt:lpstr>TNC16 - Building the internet of people</vt:lpstr>
      <vt:lpstr>PowerPoint Presentation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Nicole Harris</cp:lastModifiedBy>
  <cp:revision>37</cp:revision>
  <dcterms:created xsi:type="dcterms:W3CDTF">2015-04-29T14:13:57Z</dcterms:created>
  <dcterms:modified xsi:type="dcterms:W3CDTF">2015-10-04T18:50:20Z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